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6"/>
  </p:notesMasterIdLst>
  <p:sldIdLst>
    <p:sldId id="274" r:id="rId3"/>
    <p:sldId id="275" r:id="rId4"/>
    <p:sldId id="276" r:id="rId5"/>
    <p:sldId id="277" r:id="rId6"/>
    <p:sldId id="267" r:id="rId7"/>
    <p:sldId id="265" r:id="rId8"/>
    <p:sldId id="266" r:id="rId9"/>
    <p:sldId id="263" r:id="rId10"/>
    <p:sldId id="264" r:id="rId11"/>
    <p:sldId id="259" r:id="rId12"/>
    <p:sldId id="278" r:id="rId13"/>
    <p:sldId id="280" r:id="rId14"/>
    <p:sldId id="279" r:id="rId15"/>
    <p:sldId id="261" r:id="rId16"/>
    <p:sldId id="260" r:id="rId17"/>
    <p:sldId id="268" r:id="rId18"/>
    <p:sldId id="273" r:id="rId19"/>
    <p:sldId id="269" r:id="rId20"/>
    <p:sldId id="270" r:id="rId21"/>
    <p:sldId id="271" r:id="rId22"/>
    <p:sldId id="272" r:id="rId23"/>
    <p:sldId id="282" r:id="rId24"/>
    <p:sldId id="281" r:id="rId25"/>
    <p:sldId id="283" r:id="rId26"/>
    <p:sldId id="256" r:id="rId27"/>
    <p:sldId id="258" r:id="rId28"/>
    <p:sldId id="284" r:id="rId29"/>
    <p:sldId id="285" r:id="rId30"/>
    <p:sldId id="286" r:id="rId31"/>
    <p:sldId id="262" r:id="rId32"/>
    <p:sldId id="287" r:id="rId33"/>
    <p:sldId id="288" r:id="rId34"/>
    <p:sldId id="289" r:id="rId35"/>
    <p:sldId id="290" r:id="rId36"/>
    <p:sldId id="291" r:id="rId37"/>
    <p:sldId id="292" r:id="rId38"/>
    <p:sldId id="293" r:id="rId39"/>
    <p:sldId id="294" r:id="rId40"/>
    <p:sldId id="295" r:id="rId41"/>
    <p:sldId id="257" r:id="rId42"/>
    <p:sldId id="296" r:id="rId43"/>
    <p:sldId id="297" r:id="rId44"/>
    <p:sldId id="298"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ir abdollahy69" initials="aa" lastIdx="1" clrIdx="0">
    <p:extLst>
      <p:ext uri="{19B8F6BF-5375-455C-9EA6-DF929625EA0E}">
        <p15:presenceInfo xmlns:p15="http://schemas.microsoft.com/office/powerpoint/2012/main" userId="7a94043702366fc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EE8"/>
    <a:srgbClr val="D23239"/>
    <a:srgbClr val="000000"/>
    <a:srgbClr val="F58220"/>
    <a:srgbClr val="008FCA"/>
    <a:srgbClr val="FCAF17"/>
    <a:srgbClr val="5AA346"/>
    <a:srgbClr val="E6B8B7"/>
    <a:srgbClr val="C4D79B"/>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50" autoAdjust="0"/>
    <p:restoredTop sz="90425" autoAdjust="0"/>
  </p:normalViewPr>
  <p:slideViewPr>
    <p:cSldViewPr snapToGrid="0">
      <p:cViewPr varScale="1">
        <p:scale>
          <a:sx n="70" d="100"/>
          <a:sy n="70" d="100"/>
        </p:scale>
        <p:origin x="7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_rels/data11.xml.rels><?xml version="1.0" encoding="UTF-8" standalone="yes"?>
<Relationships xmlns="http://schemas.openxmlformats.org/package/2006/relationships"><Relationship Id="rId1" Type="http://schemas.openxmlformats.org/officeDocument/2006/relationships/image" Target="../media/image3.png"/></Relationships>
</file>

<file path=ppt/diagrams/_rels/drawing11.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E71723-EBCD-480F-ACB2-09E5569F09C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CA"/>
        </a:p>
      </dgm:t>
    </dgm:pt>
    <dgm:pt modelId="{6EE0E1D5-C47B-44C2-83EA-9C26D858EAC9}">
      <dgm:prSet phldrT="[Text]" custT="1"/>
      <dgm:spPr>
        <a:solidFill>
          <a:srgbClr val="5AA346"/>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mn-lt"/>
            </a:rPr>
            <a:t>Market Research</a:t>
          </a:r>
          <a:r>
            <a:rPr kumimoji="0" lang="en-US" altLang="en-US" sz="2400" b="0" i="0" u="none" strike="noStrike" cap="none" normalizeH="0" baseline="0" dirty="0">
              <a:ln>
                <a:noFill/>
              </a:ln>
              <a:solidFill>
                <a:schemeClr val="tx1"/>
              </a:solidFill>
              <a:effectLst/>
              <a:latin typeface="+mn-lt"/>
            </a:rPr>
            <a:t>: </a:t>
          </a:r>
          <a:r>
            <a:rPr kumimoji="0" lang="en-US" altLang="en-US" sz="1400" b="0" i="0" u="none" strike="noStrike" cap="none" normalizeH="0" baseline="0" dirty="0">
              <a:ln>
                <a:noFill/>
              </a:ln>
              <a:solidFill>
                <a:schemeClr val="tx1"/>
              </a:solidFill>
              <a:effectLst/>
              <a:latin typeface="+mn-lt"/>
            </a:rPr>
            <a:t>Assess demand for a specialized master's</a:t>
          </a:r>
          <a:endParaRPr lang="en-CA" sz="2000" dirty="0">
            <a:latin typeface="+mn-lt"/>
          </a:endParaRPr>
        </a:p>
      </dgm:t>
    </dgm:pt>
    <dgm:pt modelId="{146CBF67-82BC-4267-8669-A1D59D5A16FD}" type="parTrans" cxnId="{EB5534AB-02BC-4FAE-8C74-BC19B31A109D}">
      <dgm:prSet/>
      <dgm:spPr/>
      <dgm:t>
        <a:bodyPr/>
        <a:lstStyle/>
        <a:p>
          <a:endParaRPr lang="en-CA" sz="2000"/>
        </a:p>
      </dgm:t>
    </dgm:pt>
    <dgm:pt modelId="{4A8FB673-0B93-4BBC-B4D6-3D01D9D5B73A}" type="sibTrans" cxnId="{EB5534AB-02BC-4FAE-8C74-BC19B31A109D}">
      <dgm:prSet/>
      <dgm:spPr/>
      <dgm:t>
        <a:bodyPr/>
        <a:lstStyle/>
        <a:p>
          <a:endParaRPr lang="en-CA" sz="2000"/>
        </a:p>
      </dgm:t>
    </dgm:pt>
    <dgm:pt modelId="{3BB04C0F-90E5-4DAE-B961-786EA18F03C4}">
      <dgm:prSet custT="1"/>
      <dgm:spPr>
        <a:solidFill>
          <a:srgbClr val="FCAF17"/>
        </a:solidFill>
      </dgm:spPr>
      <dgm:t>
        <a:bodyPr/>
        <a:lstStyle/>
        <a:p>
          <a:r>
            <a:rPr kumimoji="0" lang="en-US" altLang="en-US" sz="2400" b="1" i="0" u="none" strike="noStrike" cap="none" normalizeH="0" baseline="0" dirty="0">
              <a:ln>
                <a:noFill/>
              </a:ln>
              <a:solidFill>
                <a:schemeClr val="tx1"/>
              </a:solidFill>
              <a:effectLst/>
              <a:latin typeface="+mn-lt"/>
            </a:rPr>
            <a:t>Program Focus</a:t>
          </a:r>
          <a:r>
            <a:rPr kumimoji="0" lang="en-US" altLang="en-US" sz="2400" b="0" i="0" u="none" strike="noStrike" cap="none" normalizeH="0" baseline="0" dirty="0">
              <a:ln>
                <a:noFill/>
              </a:ln>
              <a:solidFill>
                <a:schemeClr val="tx1"/>
              </a:solidFill>
              <a:effectLst/>
              <a:latin typeface="+mn-lt"/>
            </a:rPr>
            <a:t>: </a:t>
          </a:r>
        </a:p>
        <a:p>
          <a:r>
            <a:rPr kumimoji="0" lang="en-US" altLang="en-US" sz="1400" b="0" i="0" u="none" strike="noStrike" cap="none" normalizeH="0" baseline="0" dirty="0">
              <a:ln>
                <a:noFill/>
              </a:ln>
              <a:solidFill>
                <a:schemeClr val="tx1"/>
              </a:solidFill>
              <a:effectLst/>
              <a:latin typeface="+mn-lt"/>
            </a:rPr>
            <a:t>Identify 2-4 areas of study</a:t>
          </a:r>
          <a:endParaRPr kumimoji="0" lang="en-US" altLang="en-US" sz="2000" b="0" i="0" u="none" strike="noStrike" cap="none" normalizeH="0" baseline="0" dirty="0">
            <a:ln>
              <a:noFill/>
            </a:ln>
            <a:solidFill>
              <a:schemeClr val="tx1"/>
            </a:solidFill>
            <a:effectLst/>
            <a:latin typeface="+mn-lt"/>
          </a:endParaRPr>
        </a:p>
      </dgm:t>
    </dgm:pt>
    <dgm:pt modelId="{2666C525-A949-42FF-A8AC-6C728C4ED218}" type="parTrans" cxnId="{13468CA0-52BE-4BF8-ACA6-505EF6F43D53}">
      <dgm:prSet/>
      <dgm:spPr/>
      <dgm:t>
        <a:bodyPr/>
        <a:lstStyle/>
        <a:p>
          <a:endParaRPr lang="en-CA" sz="2000"/>
        </a:p>
      </dgm:t>
    </dgm:pt>
    <dgm:pt modelId="{2AA6ECB5-3C99-462F-9577-4093BCF063C8}" type="sibTrans" cxnId="{13468CA0-52BE-4BF8-ACA6-505EF6F43D53}">
      <dgm:prSet/>
      <dgm:spPr/>
      <dgm:t>
        <a:bodyPr/>
        <a:lstStyle/>
        <a:p>
          <a:endParaRPr lang="en-CA" sz="2000"/>
        </a:p>
      </dgm:t>
    </dgm:pt>
    <dgm:pt modelId="{B28FC4A6-1A5C-4900-8880-F8F06E2A6537}">
      <dgm:prSet custT="1"/>
      <dgm:spPr>
        <a:solidFill>
          <a:srgbClr val="008FCA"/>
        </a:solidFill>
      </dgm:spPr>
      <dgm:t>
        <a:bodyPr/>
        <a:lstStyle/>
        <a:p>
          <a:r>
            <a:rPr kumimoji="0" lang="en-US" altLang="en-US" sz="2400" b="1" i="0" u="none" strike="noStrike" cap="none" normalizeH="0" baseline="0" dirty="0">
              <a:ln>
                <a:noFill/>
              </a:ln>
              <a:solidFill>
                <a:schemeClr val="tx1"/>
              </a:solidFill>
              <a:effectLst/>
              <a:latin typeface="+mn-lt"/>
            </a:rPr>
            <a:t>Resource Review</a:t>
          </a:r>
          <a:r>
            <a:rPr kumimoji="0" lang="en-US" altLang="en-US" sz="2400" b="0" i="0" u="none" strike="noStrike" cap="none" normalizeH="0" baseline="0" dirty="0">
              <a:ln>
                <a:noFill/>
              </a:ln>
              <a:solidFill>
                <a:schemeClr val="tx1"/>
              </a:solidFill>
              <a:effectLst/>
              <a:latin typeface="+mn-lt"/>
            </a:rPr>
            <a:t>: </a:t>
          </a:r>
          <a:r>
            <a:rPr kumimoji="0" lang="en-US" altLang="en-US" sz="1400" b="0" i="0" u="none" strike="noStrike" cap="none" normalizeH="0" baseline="0" dirty="0">
              <a:ln>
                <a:noFill/>
              </a:ln>
              <a:solidFill>
                <a:schemeClr val="tx1"/>
              </a:solidFill>
              <a:effectLst/>
              <a:latin typeface="+mn-lt"/>
            </a:rPr>
            <a:t>Evaluate courses &amp; faculty capacity</a:t>
          </a:r>
          <a:endParaRPr kumimoji="0" lang="en-US" altLang="en-US" sz="2000" b="0" i="0" u="none" strike="noStrike" cap="none" normalizeH="0" baseline="0" dirty="0">
            <a:ln>
              <a:noFill/>
            </a:ln>
            <a:solidFill>
              <a:schemeClr val="tx1"/>
            </a:solidFill>
            <a:effectLst/>
            <a:latin typeface="+mn-lt"/>
          </a:endParaRPr>
        </a:p>
      </dgm:t>
    </dgm:pt>
    <dgm:pt modelId="{7DD78DA2-FE4D-43C2-B174-EA9CC266348F}" type="parTrans" cxnId="{58547A10-3C18-4037-9831-D47599133B57}">
      <dgm:prSet/>
      <dgm:spPr/>
      <dgm:t>
        <a:bodyPr/>
        <a:lstStyle/>
        <a:p>
          <a:endParaRPr lang="en-CA" sz="2000"/>
        </a:p>
      </dgm:t>
    </dgm:pt>
    <dgm:pt modelId="{B287270B-2DC9-4589-8826-F9AD7AF8F0BA}" type="sibTrans" cxnId="{58547A10-3C18-4037-9831-D47599133B57}">
      <dgm:prSet/>
      <dgm:spPr/>
      <dgm:t>
        <a:bodyPr/>
        <a:lstStyle/>
        <a:p>
          <a:endParaRPr lang="en-CA" sz="2000"/>
        </a:p>
      </dgm:t>
    </dgm:pt>
    <dgm:pt modelId="{099BC463-4AFB-481B-9846-68355EB225EB}">
      <dgm:prSet custT="1"/>
      <dgm:spPr>
        <a:solidFill>
          <a:srgbClr val="F58220"/>
        </a:solidFill>
      </dgm:spPr>
      <dgm:t>
        <a:bodyPr/>
        <a:lstStyle/>
        <a:p>
          <a:r>
            <a:rPr kumimoji="0" lang="en-US" altLang="en-US" sz="2400" b="1" i="0" u="none" strike="noStrike" cap="none" normalizeH="0" baseline="0" dirty="0">
              <a:ln>
                <a:noFill/>
              </a:ln>
              <a:solidFill>
                <a:schemeClr val="tx1"/>
              </a:solidFill>
              <a:effectLst/>
              <a:latin typeface="+mn-lt"/>
            </a:rPr>
            <a:t>Approval Process</a:t>
          </a:r>
          <a:r>
            <a:rPr kumimoji="0" lang="en-US" altLang="en-US" sz="2400" b="0" i="0" u="none" strike="noStrike" cap="none" normalizeH="0" baseline="0" dirty="0">
              <a:ln>
                <a:noFill/>
              </a:ln>
              <a:solidFill>
                <a:schemeClr val="tx1"/>
              </a:solidFill>
              <a:effectLst/>
              <a:latin typeface="+mn-lt"/>
            </a:rPr>
            <a:t>: </a:t>
          </a:r>
        </a:p>
        <a:p>
          <a:r>
            <a:rPr kumimoji="0" lang="en-US" altLang="en-US" sz="1400" b="0" i="0" u="none" strike="noStrike" cap="none" normalizeH="0" baseline="0" dirty="0">
              <a:ln>
                <a:noFill/>
              </a:ln>
              <a:solidFill>
                <a:schemeClr val="tx1"/>
              </a:solidFill>
              <a:effectLst/>
              <a:latin typeface="+mn-lt"/>
            </a:rPr>
            <a:t>Work with CSBLT for fast-track approval</a:t>
          </a:r>
          <a:endParaRPr kumimoji="0" lang="en-US" altLang="en-US" sz="2000" b="0" i="0" u="none" strike="noStrike" cap="none" normalizeH="0" baseline="0" dirty="0">
            <a:ln>
              <a:noFill/>
            </a:ln>
            <a:solidFill>
              <a:schemeClr val="tx1"/>
            </a:solidFill>
            <a:effectLst/>
            <a:latin typeface="+mn-lt"/>
          </a:endParaRPr>
        </a:p>
      </dgm:t>
    </dgm:pt>
    <dgm:pt modelId="{0A432C2C-AE71-47F1-856B-D9EC142387CC}" type="parTrans" cxnId="{460F70AC-CEDF-4309-A07A-F7FB48C3D130}">
      <dgm:prSet/>
      <dgm:spPr/>
      <dgm:t>
        <a:bodyPr/>
        <a:lstStyle/>
        <a:p>
          <a:endParaRPr lang="en-CA" sz="2000"/>
        </a:p>
      </dgm:t>
    </dgm:pt>
    <dgm:pt modelId="{48978D5E-64A0-44D4-A6AB-DDAB768315BA}" type="sibTrans" cxnId="{460F70AC-CEDF-4309-A07A-F7FB48C3D130}">
      <dgm:prSet/>
      <dgm:spPr/>
      <dgm:t>
        <a:bodyPr/>
        <a:lstStyle/>
        <a:p>
          <a:endParaRPr lang="en-CA" sz="2000"/>
        </a:p>
      </dgm:t>
    </dgm:pt>
    <dgm:pt modelId="{7EA7F3AE-78AF-494B-80FC-2E95B22C1151}">
      <dgm:prSet custT="1"/>
      <dgm:spPr>
        <a:solidFill>
          <a:srgbClr val="000000"/>
        </a:solidFill>
      </dgm:spPr>
      <dgm:t>
        <a:bodyPr/>
        <a:lstStyle/>
        <a:p>
          <a:r>
            <a:rPr kumimoji="0" lang="en-US" altLang="en-US" sz="2400" b="1" i="0" u="none" strike="noStrike" cap="none" normalizeH="0" baseline="0" dirty="0">
              <a:ln>
                <a:noFill/>
              </a:ln>
              <a:solidFill>
                <a:schemeClr val="bg1"/>
              </a:solidFill>
              <a:effectLst/>
              <a:latin typeface="+mn-lt"/>
            </a:rPr>
            <a:t>Faculty Reporting</a:t>
          </a:r>
          <a:r>
            <a:rPr kumimoji="0" lang="en-US" altLang="en-US" sz="2400" b="0" i="0" u="none" strike="noStrike" cap="none" normalizeH="0" baseline="0" dirty="0">
              <a:ln>
                <a:noFill/>
              </a:ln>
              <a:solidFill>
                <a:schemeClr val="bg1"/>
              </a:solidFill>
              <a:effectLst/>
              <a:latin typeface="+mn-lt"/>
            </a:rPr>
            <a:t>: </a:t>
          </a:r>
          <a:r>
            <a:rPr kumimoji="0" lang="en-US" altLang="en-US" sz="1400" b="0" i="0" u="none" strike="noStrike" cap="none" normalizeH="0" baseline="0" dirty="0">
              <a:ln>
                <a:noFill/>
              </a:ln>
              <a:solidFill>
                <a:schemeClr val="bg1"/>
              </a:solidFill>
              <a:effectLst/>
              <a:latin typeface="+mn-lt"/>
            </a:rPr>
            <a:t>Present findings before April 15, 2025</a:t>
          </a:r>
          <a:endParaRPr kumimoji="0" lang="en-US" altLang="en-US" sz="2000" b="0" i="0" u="none" strike="noStrike" cap="none" normalizeH="0" baseline="0" dirty="0">
            <a:ln>
              <a:noFill/>
            </a:ln>
            <a:solidFill>
              <a:schemeClr val="bg1"/>
            </a:solidFill>
            <a:effectLst/>
            <a:latin typeface="+mn-lt"/>
          </a:endParaRPr>
        </a:p>
      </dgm:t>
    </dgm:pt>
    <dgm:pt modelId="{9FB24602-2A0B-41ED-87E1-41927F9D4EDC}" type="parTrans" cxnId="{8438608A-C0AF-4ED7-9DDF-D46814AAD333}">
      <dgm:prSet/>
      <dgm:spPr/>
      <dgm:t>
        <a:bodyPr/>
        <a:lstStyle/>
        <a:p>
          <a:endParaRPr lang="en-CA" sz="2000"/>
        </a:p>
      </dgm:t>
    </dgm:pt>
    <dgm:pt modelId="{2B71B6D9-B15C-47AE-AC39-AA6CD0E8E6B5}" type="sibTrans" cxnId="{8438608A-C0AF-4ED7-9DDF-D46814AAD333}">
      <dgm:prSet/>
      <dgm:spPr/>
      <dgm:t>
        <a:bodyPr/>
        <a:lstStyle/>
        <a:p>
          <a:endParaRPr lang="en-CA" sz="2000"/>
        </a:p>
      </dgm:t>
    </dgm:pt>
    <dgm:pt modelId="{92362E73-C7F4-430F-93B1-3001F2F802A3}">
      <dgm:prSet custT="1"/>
      <dgm:spPr>
        <a:solidFill>
          <a:srgbClr val="D23239"/>
        </a:solidFill>
      </dgm:spPr>
      <dgm:t>
        <a:bodyPr/>
        <a:lstStyle/>
        <a:p>
          <a:r>
            <a:rPr kumimoji="0" lang="en-US" altLang="en-US" sz="2400" b="1" i="0" u="none" strike="noStrike" cap="none" normalizeH="0" baseline="0" dirty="0">
              <a:ln>
                <a:noFill/>
              </a:ln>
              <a:solidFill>
                <a:schemeClr val="tx1"/>
              </a:solidFill>
              <a:effectLst/>
              <a:latin typeface="+mn-lt"/>
            </a:rPr>
            <a:t>Strategic Planning</a:t>
          </a:r>
          <a:r>
            <a:rPr kumimoji="0" lang="en-US" altLang="en-US" sz="2400" b="0" i="0" u="none" strike="noStrike" cap="none" normalizeH="0" baseline="0" dirty="0">
              <a:ln>
                <a:noFill/>
              </a:ln>
              <a:solidFill>
                <a:schemeClr val="tx1"/>
              </a:solidFill>
              <a:effectLst/>
              <a:latin typeface="+mn-lt"/>
            </a:rPr>
            <a:t>: </a:t>
          </a:r>
          <a:r>
            <a:rPr kumimoji="0" lang="en-US" altLang="en-US" sz="1400" b="0" i="0" u="none" strike="noStrike" cap="none" normalizeH="0" baseline="0" dirty="0">
              <a:ln>
                <a:noFill/>
              </a:ln>
              <a:solidFill>
                <a:schemeClr val="tx1"/>
              </a:solidFill>
              <a:effectLst/>
              <a:latin typeface="+mn-lt"/>
            </a:rPr>
            <a:t>Align with university goals </a:t>
          </a:r>
          <a:endParaRPr lang="en-CA" sz="2000" dirty="0">
            <a:latin typeface="+mn-lt"/>
          </a:endParaRPr>
        </a:p>
      </dgm:t>
    </dgm:pt>
    <dgm:pt modelId="{56E35525-764D-449B-94EA-D72CE237B2B5}" type="parTrans" cxnId="{536210F8-369C-4993-8ED2-7D2E708AFD5F}">
      <dgm:prSet/>
      <dgm:spPr/>
      <dgm:t>
        <a:bodyPr/>
        <a:lstStyle/>
        <a:p>
          <a:endParaRPr lang="en-CA" sz="2000"/>
        </a:p>
      </dgm:t>
    </dgm:pt>
    <dgm:pt modelId="{080DEACA-E5ED-412E-B691-757B1489F00A}" type="sibTrans" cxnId="{536210F8-369C-4993-8ED2-7D2E708AFD5F}">
      <dgm:prSet/>
      <dgm:spPr/>
      <dgm:t>
        <a:bodyPr/>
        <a:lstStyle/>
        <a:p>
          <a:endParaRPr lang="en-CA" sz="2000"/>
        </a:p>
      </dgm:t>
    </dgm:pt>
    <dgm:pt modelId="{4D01D1E2-EDBF-4341-A0A8-5D9EB7B4279E}" type="pres">
      <dgm:prSet presAssocID="{37E71723-EBCD-480F-ACB2-09E5569F09C1}" presName="CompostProcess" presStyleCnt="0">
        <dgm:presLayoutVars>
          <dgm:dir/>
          <dgm:resizeHandles val="exact"/>
        </dgm:presLayoutVars>
      </dgm:prSet>
      <dgm:spPr/>
    </dgm:pt>
    <dgm:pt modelId="{DD6339AF-1169-4BF0-A15A-BB3DBC1F9F15}" type="pres">
      <dgm:prSet presAssocID="{37E71723-EBCD-480F-ACB2-09E5569F09C1}" presName="arrow" presStyleLbl="bgShp" presStyleIdx="0" presStyleCnt="1"/>
      <dgm:spPr/>
    </dgm:pt>
    <dgm:pt modelId="{82FA2028-78A1-4C57-8643-BC370B5B5389}" type="pres">
      <dgm:prSet presAssocID="{37E71723-EBCD-480F-ACB2-09E5569F09C1}" presName="linearProcess" presStyleCnt="0"/>
      <dgm:spPr/>
    </dgm:pt>
    <dgm:pt modelId="{1AA2285A-ED27-4856-B297-3F79A80EF6F4}" type="pres">
      <dgm:prSet presAssocID="{6EE0E1D5-C47B-44C2-83EA-9C26D858EAC9}" presName="textNode" presStyleLbl="node1" presStyleIdx="0" presStyleCnt="6">
        <dgm:presLayoutVars>
          <dgm:bulletEnabled val="1"/>
        </dgm:presLayoutVars>
      </dgm:prSet>
      <dgm:spPr/>
    </dgm:pt>
    <dgm:pt modelId="{9C96698C-57C1-4683-9890-7EA594B928A2}" type="pres">
      <dgm:prSet presAssocID="{4A8FB673-0B93-4BBC-B4D6-3D01D9D5B73A}" presName="sibTrans" presStyleCnt="0"/>
      <dgm:spPr/>
    </dgm:pt>
    <dgm:pt modelId="{51BB6363-50C8-4CA9-92E9-BD18CFB67857}" type="pres">
      <dgm:prSet presAssocID="{3BB04C0F-90E5-4DAE-B961-786EA18F03C4}" presName="textNode" presStyleLbl="node1" presStyleIdx="1" presStyleCnt="6">
        <dgm:presLayoutVars>
          <dgm:bulletEnabled val="1"/>
        </dgm:presLayoutVars>
      </dgm:prSet>
      <dgm:spPr/>
    </dgm:pt>
    <dgm:pt modelId="{09FBCBA7-4735-4862-B4EA-B065A1EFF3A6}" type="pres">
      <dgm:prSet presAssocID="{2AA6ECB5-3C99-462F-9577-4093BCF063C8}" presName="sibTrans" presStyleCnt="0"/>
      <dgm:spPr/>
    </dgm:pt>
    <dgm:pt modelId="{623EA35B-88D8-4E97-A948-571AEF23930B}" type="pres">
      <dgm:prSet presAssocID="{B28FC4A6-1A5C-4900-8880-F8F06E2A6537}" presName="textNode" presStyleLbl="node1" presStyleIdx="2" presStyleCnt="6">
        <dgm:presLayoutVars>
          <dgm:bulletEnabled val="1"/>
        </dgm:presLayoutVars>
      </dgm:prSet>
      <dgm:spPr/>
    </dgm:pt>
    <dgm:pt modelId="{E4A00C34-3B01-431B-A4F1-B907BA2EFE24}" type="pres">
      <dgm:prSet presAssocID="{B287270B-2DC9-4589-8826-F9AD7AF8F0BA}" presName="sibTrans" presStyleCnt="0"/>
      <dgm:spPr/>
    </dgm:pt>
    <dgm:pt modelId="{323BFBE4-70E8-45A6-924C-54438A4F0864}" type="pres">
      <dgm:prSet presAssocID="{099BC463-4AFB-481B-9846-68355EB225EB}" presName="textNode" presStyleLbl="node1" presStyleIdx="3" presStyleCnt="6">
        <dgm:presLayoutVars>
          <dgm:bulletEnabled val="1"/>
        </dgm:presLayoutVars>
      </dgm:prSet>
      <dgm:spPr/>
    </dgm:pt>
    <dgm:pt modelId="{80AD4A25-1724-4DB6-A0E8-A4C9266DC918}" type="pres">
      <dgm:prSet presAssocID="{48978D5E-64A0-44D4-A6AB-DDAB768315BA}" presName="sibTrans" presStyleCnt="0"/>
      <dgm:spPr/>
    </dgm:pt>
    <dgm:pt modelId="{E325417D-7C11-4D43-A36E-00A18FD37C38}" type="pres">
      <dgm:prSet presAssocID="{7EA7F3AE-78AF-494B-80FC-2E95B22C1151}" presName="textNode" presStyleLbl="node1" presStyleIdx="4" presStyleCnt="6">
        <dgm:presLayoutVars>
          <dgm:bulletEnabled val="1"/>
        </dgm:presLayoutVars>
      </dgm:prSet>
      <dgm:spPr/>
    </dgm:pt>
    <dgm:pt modelId="{75560723-A1EE-43D5-B07C-D8AC7CF87CF8}" type="pres">
      <dgm:prSet presAssocID="{2B71B6D9-B15C-47AE-AC39-AA6CD0E8E6B5}" presName="sibTrans" presStyleCnt="0"/>
      <dgm:spPr/>
    </dgm:pt>
    <dgm:pt modelId="{274C0F8D-51FB-41E2-9025-ADA5F78C52E2}" type="pres">
      <dgm:prSet presAssocID="{92362E73-C7F4-430F-93B1-3001F2F802A3}" presName="textNode" presStyleLbl="node1" presStyleIdx="5" presStyleCnt="6">
        <dgm:presLayoutVars>
          <dgm:bulletEnabled val="1"/>
        </dgm:presLayoutVars>
      </dgm:prSet>
      <dgm:spPr/>
    </dgm:pt>
  </dgm:ptLst>
  <dgm:cxnLst>
    <dgm:cxn modelId="{58547A10-3C18-4037-9831-D47599133B57}" srcId="{37E71723-EBCD-480F-ACB2-09E5569F09C1}" destId="{B28FC4A6-1A5C-4900-8880-F8F06E2A6537}" srcOrd="2" destOrd="0" parTransId="{7DD78DA2-FE4D-43C2-B174-EA9CC266348F}" sibTransId="{B287270B-2DC9-4589-8826-F9AD7AF8F0BA}"/>
    <dgm:cxn modelId="{AC292328-3B48-49BE-861E-A8389B60EBCD}" type="presOf" srcId="{6EE0E1D5-C47B-44C2-83EA-9C26D858EAC9}" destId="{1AA2285A-ED27-4856-B297-3F79A80EF6F4}" srcOrd="0" destOrd="0" presId="urn:microsoft.com/office/officeart/2005/8/layout/hProcess9"/>
    <dgm:cxn modelId="{63129369-A966-498A-9C3D-DB9F94E99708}" type="presOf" srcId="{099BC463-4AFB-481B-9846-68355EB225EB}" destId="{323BFBE4-70E8-45A6-924C-54438A4F0864}" srcOrd="0" destOrd="0" presId="urn:microsoft.com/office/officeart/2005/8/layout/hProcess9"/>
    <dgm:cxn modelId="{8438608A-C0AF-4ED7-9DDF-D46814AAD333}" srcId="{37E71723-EBCD-480F-ACB2-09E5569F09C1}" destId="{7EA7F3AE-78AF-494B-80FC-2E95B22C1151}" srcOrd="4" destOrd="0" parTransId="{9FB24602-2A0B-41ED-87E1-41927F9D4EDC}" sibTransId="{2B71B6D9-B15C-47AE-AC39-AA6CD0E8E6B5}"/>
    <dgm:cxn modelId="{13468CA0-52BE-4BF8-ACA6-505EF6F43D53}" srcId="{37E71723-EBCD-480F-ACB2-09E5569F09C1}" destId="{3BB04C0F-90E5-4DAE-B961-786EA18F03C4}" srcOrd="1" destOrd="0" parTransId="{2666C525-A949-42FF-A8AC-6C728C4ED218}" sibTransId="{2AA6ECB5-3C99-462F-9577-4093BCF063C8}"/>
    <dgm:cxn modelId="{EB5534AB-02BC-4FAE-8C74-BC19B31A109D}" srcId="{37E71723-EBCD-480F-ACB2-09E5569F09C1}" destId="{6EE0E1D5-C47B-44C2-83EA-9C26D858EAC9}" srcOrd="0" destOrd="0" parTransId="{146CBF67-82BC-4267-8669-A1D59D5A16FD}" sibTransId="{4A8FB673-0B93-4BBC-B4D6-3D01D9D5B73A}"/>
    <dgm:cxn modelId="{460F70AC-CEDF-4309-A07A-F7FB48C3D130}" srcId="{37E71723-EBCD-480F-ACB2-09E5569F09C1}" destId="{099BC463-4AFB-481B-9846-68355EB225EB}" srcOrd="3" destOrd="0" parTransId="{0A432C2C-AE71-47F1-856B-D9EC142387CC}" sibTransId="{48978D5E-64A0-44D4-A6AB-DDAB768315BA}"/>
    <dgm:cxn modelId="{EFFA3EC9-4456-4566-AE73-69B5F671F70C}" type="presOf" srcId="{92362E73-C7F4-430F-93B1-3001F2F802A3}" destId="{274C0F8D-51FB-41E2-9025-ADA5F78C52E2}" srcOrd="0" destOrd="0" presId="urn:microsoft.com/office/officeart/2005/8/layout/hProcess9"/>
    <dgm:cxn modelId="{1D6C8ACF-A1EF-42D5-B9F6-C5DBF85D415B}" type="presOf" srcId="{7EA7F3AE-78AF-494B-80FC-2E95B22C1151}" destId="{E325417D-7C11-4D43-A36E-00A18FD37C38}" srcOrd="0" destOrd="0" presId="urn:microsoft.com/office/officeart/2005/8/layout/hProcess9"/>
    <dgm:cxn modelId="{CC6B6FD3-5606-49E7-8676-1C193FE43F5C}" type="presOf" srcId="{37E71723-EBCD-480F-ACB2-09E5569F09C1}" destId="{4D01D1E2-EDBF-4341-A0A8-5D9EB7B4279E}" srcOrd="0" destOrd="0" presId="urn:microsoft.com/office/officeart/2005/8/layout/hProcess9"/>
    <dgm:cxn modelId="{DE6136D4-2EB3-46E5-BF7C-3C0F74318C06}" type="presOf" srcId="{B28FC4A6-1A5C-4900-8880-F8F06E2A6537}" destId="{623EA35B-88D8-4E97-A948-571AEF23930B}" srcOrd="0" destOrd="0" presId="urn:microsoft.com/office/officeart/2005/8/layout/hProcess9"/>
    <dgm:cxn modelId="{8F2E68F0-632C-4009-A1DE-C6BA6FD08E25}" type="presOf" srcId="{3BB04C0F-90E5-4DAE-B961-786EA18F03C4}" destId="{51BB6363-50C8-4CA9-92E9-BD18CFB67857}" srcOrd="0" destOrd="0" presId="urn:microsoft.com/office/officeart/2005/8/layout/hProcess9"/>
    <dgm:cxn modelId="{536210F8-369C-4993-8ED2-7D2E708AFD5F}" srcId="{37E71723-EBCD-480F-ACB2-09E5569F09C1}" destId="{92362E73-C7F4-430F-93B1-3001F2F802A3}" srcOrd="5" destOrd="0" parTransId="{56E35525-764D-449B-94EA-D72CE237B2B5}" sibTransId="{080DEACA-E5ED-412E-B691-757B1489F00A}"/>
    <dgm:cxn modelId="{DF965D27-1A29-4D1E-B60A-211ED4C6E457}" type="presParOf" srcId="{4D01D1E2-EDBF-4341-A0A8-5D9EB7B4279E}" destId="{DD6339AF-1169-4BF0-A15A-BB3DBC1F9F15}" srcOrd="0" destOrd="0" presId="urn:microsoft.com/office/officeart/2005/8/layout/hProcess9"/>
    <dgm:cxn modelId="{DA40E424-1960-4F67-917A-1E60B890DF4D}" type="presParOf" srcId="{4D01D1E2-EDBF-4341-A0A8-5D9EB7B4279E}" destId="{82FA2028-78A1-4C57-8643-BC370B5B5389}" srcOrd="1" destOrd="0" presId="urn:microsoft.com/office/officeart/2005/8/layout/hProcess9"/>
    <dgm:cxn modelId="{C466CFA1-8C1A-407C-B099-E09DC341C096}" type="presParOf" srcId="{82FA2028-78A1-4C57-8643-BC370B5B5389}" destId="{1AA2285A-ED27-4856-B297-3F79A80EF6F4}" srcOrd="0" destOrd="0" presId="urn:microsoft.com/office/officeart/2005/8/layout/hProcess9"/>
    <dgm:cxn modelId="{622A0898-DB98-4663-9027-011700FF6E97}" type="presParOf" srcId="{82FA2028-78A1-4C57-8643-BC370B5B5389}" destId="{9C96698C-57C1-4683-9890-7EA594B928A2}" srcOrd="1" destOrd="0" presId="urn:microsoft.com/office/officeart/2005/8/layout/hProcess9"/>
    <dgm:cxn modelId="{A278B34E-ECAD-406A-9E2B-D199DDBB6914}" type="presParOf" srcId="{82FA2028-78A1-4C57-8643-BC370B5B5389}" destId="{51BB6363-50C8-4CA9-92E9-BD18CFB67857}" srcOrd="2" destOrd="0" presId="urn:microsoft.com/office/officeart/2005/8/layout/hProcess9"/>
    <dgm:cxn modelId="{12A10E25-8F63-4153-AAB6-92BBBD1DE934}" type="presParOf" srcId="{82FA2028-78A1-4C57-8643-BC370B5B5389}" destId="{09FBCBA7-4735-4862-B4EA-B065A1EFF3A6}" srcOrd="3" destOrd="0" presId="urn:microsoft.com/office/officeart/2005/8/layout/hProcess9"/>
    <dgm:cxn modelId="{5888F2F4-6CAE-4C6B-9BA6-D2E992D38A8A}" type="presParOf" srcId="{82FA2028-78A1-4C57-8643-BC370B5B5389}" destId="{623EA35B-88D8-4E97-A948-571AEF23930B}" srcOrd="4" destOrd="0" presId="urn:microsoft.com/office/officeart/2005/8/layout/hProcess9"/>
    <dgm:cxn modelId="{4352479B-9530-4997-85F3-CD04F05F3C03}" type="presParOf" srcId="{82FA2028-78A1-4C57-8643-BC370B5B5389}" destId="{E4A00C34-3B01-431B-A4F1-B907BA2EFE24}" srcOrd="5" destOrd="0" presId="urn:microsoft.com/office/officeart/2005/8/layout/hProcess9"/>
    <dgm:cxn modelId="{6B8BB9BE-CDA4-4E02-82D8-036EEA29A63F}" type="presParOf" srcId="{82FA2028-78A1-4C57-8643-BC370B5B5389}" destId="{323BFBE4-70E8-45A6-924C-54438A4F0864}" srcOrd="6" destOrd="0" presId="urn:microsoft.com/office/officeart/2005/8/layout/hProcess9"/>
    <dgm:cxn modelId="{C2C93C72-2EDE-450D-B124-5256E64BF92C}" type="presParOf" srcId="{82FA2028-78A1-4C57-8643-BC370B5B5389}" destId="{80AD4A25-1724-4DB6-A0E8-A4C9266DC918}" srcOrd="7" destOrd="0" presId="urn:microsoft.com/office/officeart/2005/8/layout/hProcess9"/>
    <dgm:cxn modelId="{CB81D65E-8389-43DB-92A8-AD5C5C7765CD}" type="presParOf" srcId="{82FA2028-78A1-4C57-8643-BC370B5B5389}" destId="{E325417D-7C11-4D43-A36E-00A18FD37C38}" srcOrd="8" destOrd="0" presId="urn:microsoft.com/office/officeart/2005/8/layout/hProcess9"/>
    <dgm:cxn modelId="{0C529D9E-A93D-40E3-BCED-7B316A88F99C}" type="presParOf" srcId="{82FA2028-78A1-4C57-8643-BC370B5B5389}" destId="{75560723-A1EE-43D5-B07C-D8AC7CF87CF8}" srcOrd="9" destOrd="0" presId="urn:microsoft.com/office/officeart/2005/8/layout/hProcess9"/>
    <dgm:cxn modelId="{7AB689B7-2048-4E0D-87D9-0DB500ACA92F}" type="presParOf" srcId="{82FA2028-78A1-4C57-8643-BC370B5B5389}" destId="{274C0F8D-51FB-41E2-9025-ADA5F78C52E2}"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1E7EA3-CFA5-4D7C-991B-2612C37960B5}"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CA"/>
        </a:p>
      </dgm:t>
    </dgm:pt>
    <dgm:pt modelId="{61504C7E-F843-430E-B014-BED1DFB3F7A0}">
      <dgm:prSet phldrT="[Text]"/>
      <dgm:spPr>
        <a:solidFill>
          <a:srgbClr val="C4D79B"/>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Year 1-3</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9653BF72-3BA6-4311-9ED4-8CFF3812E867}" type="parTrans" cxnId="{61895797-B701-4766-8328-E39AACC5AA27}">
      <dgm:prSet/>
      <dgm:spPr/>
      <dgm:t>
        <a:bodyPr/>
        <a:lstStyle/>
        <a:p>
          <a:endParaRPr lang="en-CA"/>
        </a:p>
      </dgm:t>
    </dgm:pt>
    <dgm:pt modelId="{5F14FD5E-4752-4955-B6FC-5F2CAC258B6C}" type="sibTrans" cxnId="{61895797-B701-4766-8328-E39AACC5AA27}">
      <dgm:prSet/>
      <dgm:spPr/>
      <dgm:t>
        <a:bodyPr/>
        <a:lstStyle/>
        <a:p>
          <a:endParaRPr lang="en-CA"/>
        </a:p>
      </dgm:t>
    </dgm:pt>
    <dgm:pt modelId="{6094CEFB-606D-469D-82B6-7943F0F01335}">
      <dgm:prSet phldrT="[Text]"/>
      <dgm:spPr>
        <a:solidFill>
          <a:srgbClr val="E6B8B7"/>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Year 4-6</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8A50A62E-63FB-4517-BEA9-D35A0D8BAD65}" type="parTrans" cxnId="{FEC168D9-A0D1-40FA-AEE2-B487E503E3B2}">
      <dgm:prSet/>
      <dgm:spPr/>
      <dgm:t>
        <a:bodyPr/>
        <a:lstStyle/>
        <a:p>
          <a:endParaRPr lang="en-CA"/>
        </a:p>
      </dgm:t>
    </dgm:pt>
    <dgm:pt modelId="{CF661DC8-8B64-4A86-B523-036CD5836450}" type="sibTrans" cxnId="{FEC168D9-A0D1-40FA-AEE2-B487E503E3B2}">
      <dgm:prSet/>
      <dgm:spPr/>
      <dgm:t>
        <a:bodyPr/>
        <a:lstStyle/>
        <a:p>
          <a:endParaRPr lang="en-CA"/>
        </a:p>
      </dgm:t>
    </dgm:pt>
    <dgm:pt modelId="{BF0631F2-D513-4E89-A016-6D03135AF9FA}">
      <dgm:prSet phldrT="[Text]"/>
      <dgm:spPr>
        <a:solidFill>
          <a:srgbClr val="B7DEE8"/>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Year 7-10</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93D5D96E-D367-4B3D-A93D-C037E4E39DFA}" type="parTrans" cxnId="{44C17AA8-464C-4A35-A28A-2321AEEA1E74}">
      <dgm:prSet/>
      <dgm:spPr/>
      <dgm:t>
        <a:bodyPr/>
        <a:lstStyle/>
        <a:p>
          <a:endParaRPr lang="en-CA"/>
        </a:p>
      </dgm:t>
    </dgm:pt>
    <dgm:pt modelId="{EA243193-6130-40E5-92A8-8CED60087FB4}" type="sibTrans" cxnId="{44C17AA8-464C-4A35-A28A-2321AEEA1E74}">
      <dgm:prSet/>
      <dgm:spPr/>
      <dgm:t>
        <a:bodyPr/>
        <a:lstStyle/>
        <a:p>
          <a:endParaRPr lang="en-CA"/>
        </a:p>
      </dgm:t>
    </dgm:pt>
    <dgm:pt modelId="{535EA09A-5FFE-4805-B612-2C1719AF5863}" type="pres">
      <dgm:prSet presAssocID="{FC1E7EA3-CFA5-4D7C-991B-2612C37960B5}" presName="Name0" presStyleCnt="0">
        <dgm:presLayoutVars>
          <dgm:dir/>
          <dgm:animLvl val="lvl"/>
          <dgm:resizeHandles val="exact"/>
        </dgm:presLayoutVars>
      </dgm:prSet>
      <dgm:spPr/>
    </dgm:pt>
    <dgm:pt modelId="{3A0E28BB-8AA3-443D-B702-3848C345EAD6}" type="pres">
      <dgm:prSet presAssocID="{61504C7E-F843-430E-B014-BED1DFB3F7A0}" presName="parTxOnly" presStyleLbl="node1" presStyleIdx="0" presStyleCnt="3">
        <dgm:presLayoutVars>
          <dgm:chMax val="0"/>
          <dgm:chPref val="0"/>
          <dgm:bulletEnabled val="1"/>
        </dgm:presLayoutVars>
      </dgm:prSet>
      <dgm:spPr/>
    </dgm:pt>
    <dgm:pt modelId="{994AA90B-FD09-4A15-92F8-4EDE5AA38752}" type="pres">
      <dgm:prSet presAssocID="{5F14FD5E-4752-4955-B6FC-5F2CAC258B6C}" presName="parTxOnlySpace" presStyleCnt="0"/>
      <dgm:spPr/>
    </dgm:pt>
    <dgm:pt modelId="{D23758B0-CF5C-45E6-848D-3DED95C68A46}" type="pres">
      <dgm:prSet presAssocID="{6094CEFB-606D-469D-82B6-7943F0F01335}" presName="parTxOnly" presStyleLbl="node1" presStyleIdx="1" presStyleCnt="3">
        <dgm:presLayoutVars>
          <dgm:chMax val="0"/>
          <dgm:chPref val="0"/>
          <dgm:bulletEnabled val="1"/>
        </dgm:presLayoutVars>
      </dgm:prSet>
      <dgm:spPr/>
    </dgm:pt>
    <dgm:pt modelId="{195E616F-0327-452E-8134-3665A4BDDEE1}" type="pres">
      <dgm:prSet presAssocID="{CF661DC8-8B64-4A86-B523-036CD5836450}" presName="parTxOnlySpace" presStyleCnt="0"/>
      <dgm:spPr/>
    </dgm:pt>
    <dgm:pt modelId="{039F0F73-9A4C-4C99-A796-E7EBA4618ECC}" type="pres">
      <dgm:prSet presAssocID="{BF0631F2-D513-4E89-A016-6D03135AF9FA}" presName="parTxOnly" presStyleLbl="node1" presStyleIdx="2" presStyleCnt="3">
        <dgm:presLayoutVars>
          <dgm:chMax val="0"/>
          <dgm:chPref val="0"/>
          <dgm:bulletEnabled val="1"/>
        </dgm:presLayoutVars>
      </dgm:prSet>
      <dgm:spPr/>
    </dgm:pt>
  </dgm:ptLst>
  <dgm:cxnLst>
    <dgm:cxn modelId="{15EB043B-C19B-4CA7-BBEE-63EA03DA927B}" type="presOf" srcId="{6094CEFB-606D-469D-82B6-7943F0F01335}" destId="{D23758B0-CF5C-45E6-848D-3DED95C68A46}" srcOrd="0" destOrd="0" presId="urn:microsoft.com/office/officeart/2005/8/layout/chevron1"/>
    <dgm:cxn modelId="{3375D53F-CA5C-4A75-9DF9-F121E95D7D35}" type="presOf" srcId="{61504C7E-F843-430E-B014-BED1DFB3F7A0}" destId="{3A0E28BB-8AA3-443D-B702-3848C345EAD6}" srcOrd="0" destOrd="0" presId="urn:microsoft.com/office/officeart/2005/8/layout/chevron1"/>
    <dgm:cxn modelId="{7A4FDE59-F041-4586-BAE3-B5CCFB800935}" type="presOf" srcId="{BF0631F2-D513-4E89-A016-6D03135AF9FA}" destId="{039F0F73-9A4C-4C99-A796-E7EBA4618ECC}" srcOrd="0" destOrd="0" presId="urn:microsoft.com/office/officeart/2005/8/layout/chevron1"/>
    <dgm:cxn modelId="{61895797-B701-4766-8328-E39AACC5AA27}" srcId="{FC1E7EA3-CFA5-4D7C-991B-2612C37960B5}" destId="{61504C7E-F843-430E-B014-BED1DFB3F7A0}" srcOrd="0" destOrd="0" parTransId="{9653BF72-3BA6-4311-9ED4-8CFF3812E867}" sibTransId="{5F14FD5E-4752-4955-B6FC-5F2CAC258B6C}"/>
    <dgm:cxn modelId="{44C17AA8-464C-4A35-A28A-2321AEEA1E74}" srcId="{FC1E7EA3-CFA5-4D7C-991B-2612C37960B5}" destId="{BF0631F2-D513-4E89-A016-6D03135AF9FA}" srcOrd="2" destOrd="0" parTransId="{93D5D96E-D367-4B3D-A93D-C037E4E39DFA}" sibTransId="{EA243193-6130-40E5-92A8-8CED60087FB4}"/>
    <dgm:cxn modelId="{297883D8-B902-4C79-80EF-67F809A35155}" type="presOf" srcId="{FC1E7EA3-CFA5-4D7C-991B-2612C37960B5}" destId="{535EA09A-5FFE-4805-B612-2C1719AF5863}" srcOrd="0" destOrd="0" presId="urn:microsoft.com/office/officeart/2005/8/layout/chevron1"/>
    <dgm:cxn modelId="{FEC168D9-A0D1-40FA-AEE2-B487E503E3B2}" srcId="{FC1E7EA3-CFA5-4D7C-991B-2612C37960B5}" destId="{6094CEFB-606D-469D-82B6-7943F0F01335}" srcOrd="1" destOrd="0" parTransId="{8A50A62E-63FB-4517-BEA9-D35A0D8BAD65}" sibTransId="{CF661DC8-8B64-4A86-B523-036CD5836450}"/>
    <dgm:cxn modelId="{364D3C39-0DAB-4FDD-9F0E-C5EF702FF876}" type="presParOf" srcId="{535EA09A-5FFE-4805-B612-2C1719AF5863}" destId="{3A0E28BB-8AA3-443D-B702-3848C345EAD6}" srcOrd="0" destOrd="0" presId="urn:microsoft.com/office/officeart/2005/8/layout/chevron1"/>
    <dgm:cxn modelId="{AE1E4629-3189-4CED-8CA1-BB8D99C6AF57}" type="presParOf" srcId="{535EA09A-5FFE-4805-B612-2C1719AF5863}" destId="{994AA90B-FD09-4A15-92F8-4EDE5AA38752}" srcOrd="1" destOrd="0" presId="urn:microsoft.com/office/officeart/2005/8/layout/chevron1"/>
    <dgm:cxn modelId="{4A79A4B6-087A-4985-A34C-67B2FF9DF5C6}" type="presParOf" srcId="{535EA09A-5FFE-4805-B612-2C1719AF5863}" destId="{D23758B0-CF5C-45E6-848D-3DED95C68A46}" srcOrd="2" destOrd="0" presId="urn:microsoft.com/office/officeart/2005/8/layout/chevron1"/>
    <dgm:cxn modelId="{A8A54343-76B9-49AB-BDF1-50306DC5B4F2}" type="presParOf" srcId="{535EA09A-5FFE-4805-B612-2C1719AF5863}" destId="{195E616F-0327-452E-8134-3665A4BDDEE1}" srcOrd="3" destOrd="0" presId="urn:microsoft.com/office/officeart/2005/8/layout/chevron1"/>
    <dgm:cxn modelId="{10B2DD41-C384-4C64-8C2C-EB0FA971208B}" type="presParOf" srcId="{535EA09A-5FFE-4805-B612-2C1719AF5863}" destId="{039F0F73-9A4C-4C99-A796-E7EBA4618ECC}" srcOrd="4"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D1C6C29-C87F-4602-A025-8AFE905628F4}"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112AF610-65A4-4D06-A917-213DC885F11F}">
      <dgm:prSet phldrT="[Text]"/>
      <dgm:spPr>
        <a:blipFill rotWithShape="0">
          <a:blip xmlns:r="http://schemas.openxmlformats.org/officeDocument/2006/relationships" r:embed="rId1"/>
          <a:stretch>
            <a:fillRect/>
          </a:stretch>
        </a:blipFill>
      </dgm:spPr>
      <dgm:t>
        <a:bodyPr/>
        <a:lstStyle/>
        <a:p>
          <a:r>
            <a:rPr lang="en-US" dirty="0"/>
            <a:t>MIS</a:t>
          </a:r>
        </a:p>
      </dgm:t>
    </dgm:pt>
    <dgm:pt modelId="{48E02DAA-7ED2-47A3-B514-F76F15D1FBEC}" type="parTrans" cxnId="{E73442B4-74EA-4427-826C-68F477306B17}">
      <dgm:prSet/>
      <dgm:spPr/>
      <dgm:t>
        <a:bodyPr/>
        <a:lstStyle/>
        <a:p>
          <a:endParaRPr lang="en-US"/>
        </a:p>
      </dgm:t>
    </dgm:pt>
    <dgm:pt modelId="{DA2B686E-9BD5-4AE9-ACA5-9699060E9EF4}" type="sibTrans" cxnId="{E73442B4-74EA-4427-826C-68F477306B17}">
      <dgm:prSet/>
      <dgm:spPr/>
      <dgm:t>
        <a:bodyPr/>
        <a:lstStyle/>
        <a:p>
          <a:endParaRPr lang="en-US"/>
        </a:p>
      </dgm:t>
    </dgm:pt>
    <dgm:pt modelId="{65F9E92C-AD1A-4528-AA81-1990CE273C5B}">
      <dgm:prSet phldrT="[Text]"/>
      <dgm:spPr/>
      <dgm:t>
        <a:bodyPr vert="vert270"/>
        <a:lstStyle/>
        <a:p>
          <a:r>
            <a:rPr lang="en-US" dirty="0"/>
            <a:t>Business Analysis</a:t>
          </a:r>
        </a:p>
        <a:p>
          <a:r>
            <a:rPr lang="en-US" dirty="0"/>
            <a:t> &amp;</a:t>
          </a:r>
        </a:p>
        <a:p>
          <a:r>
            <a:rPr lang="en-US" dirty="0"/>
            <a:t> Process Modeling</a:t>
          </a:r>
        </a:p>
      </dgm:t>
    </dgm:pt>
    <dgm:pt modelId="{254967DB-DC73-440A-A8A9-FB296C84E589}" type="parTrans" cxnId="{04A376B3-C3B0-404B-AB33-BB7002D08B07}">
      <dgm:prSet/>
      <dgm:spPr/>
      <dgm:t>
        <a:bodyPr/>
        <a:lstStyle/>
        <a:p>
          <a:endParaRPr lang="en-US"/>
        </a:p>
      </dgm:t>
    </dgm:pt>
    <dgm:pt modelId="{2DD2117F-F640-406E-8ADE-E46A0EC33631}" type="sibTrans" cxnId="{04A376B3-C3B0-404B-AB33-BB7002D08B07}">
      <dgm:prSet/>
      <dgm:spPr/>
      <dgm:t>
        <a:bodyPr/>
        <a:lstStyle/>
        <a:p>
          <a:endParaRPr lang="en-US"/>
        </a:p>
      </dgm:t>
    </dgm:pt>
    <dgm:pt modelId="{C2261410-0929-47DD-83D2-F622D43088FE}">
      <dgm:prSet phldrT="[Text]"/>
      <dgm:spPr/>
      <dgm:t>
        <a:bodyPr vert="vert270"/>
        <a:lstStyle/>
        <a:p>
          <a:r>
            <a:rPr lang="en-US" dirty="0" err="1"/>
            <a:t>Mgmt</a:t>
          </a:r>
          <a:r>
            <a:rPr lang="en-US" dirty="0"/>
            <a:t>  Applications </a:t>
          </a:r>
        </a:p>
        <a:p>
          <a:r>
            <a:rPr lang="en-US" dirty="0"/>
            <a:t>&amp; </a:t>
          </a:r>
        </a:p>
        <a:p>
          <a:r>
            <a:rPr lang="en-US" dirty="0"/>
            <a:t>Information Systems</a:t>
          </a:r>
        </a:p>
      </dgm:t>
    </dgm:pt>
    <dgm:pt modelId="{93B714DF-800A-43BE-B4EC-57157A91EFBD}" type="parTrans" cxnId="{0B22847E-2435-4676-8839-AE26848AA31F}">
      <dgm:prSet/>
      <dgm:spPr/>
      <dgm:t>
        <a:bodyPr/>
        <a:lstStyle/>
        <a:p>
          <a:endParaRPr lang="en-US"/>
        </a:p>
      </dgm:t>
    </dgm:pt>
    <dgm:pt modelId="{BAEEE7CA-D863-458F-836E-90217BBDC6A9}" type="sibTrans" cxnId="{0B22847E-2435-4676-8839-AE26848AA31F}">
      <dgm:prSet/>
      <dgm:spPr/>
      <dgm:t>
        <a:bodyPr/>
        <a:lstStyle/>
        <a:p>
          <a:endParaRPr lang="en-US"/>
        </a:p>
      </dgm:t>
    </dgm:pt>
    <dgm:pt modelId="{BD0AA11E-F3FD-4FBB-B3E4-5A1575362EE4}">
      <dgm:prSet phldrT="[Text]"/>
      <dgm:spPr/>
      <dgm:t>
        <a:bodyPr vert="vert270"/>
        <a:lstStyle/>
        <a:p>
          <a:r>
            <a:rPr lang="en-US" dirty="0"/>
            <a:t>Data/Big  Data  &amp; Infrastructure Technology</a:t>
          </a:r>
        </a:p>
      </dgm:t>
    </dgm:pt>
    <dgm:pt modelId="{CC2D5A6E-8E41-4FC3-9059-FEE4B6856988}" type="parTrans" cxnId="{27374C45-3CD6-4981-9DE5-41DA328B9029}">
      <dgm:prSet/>
      <dgm:spPr/>
      <dgm:t>
        <a:bodyPr/>
        <a:lstStyle/>
        <a:p>
          <a:endParaRPr lang="en-US"/>
        </a:p>
      </dgm:t>
    </dgm:pt>
    <dgm:pt modelId="{81FA0618-3A58-4665-8E36-2E76DBF14EFA}" type="sibTrans" cxnId="{27374C45-3CD6-4981-9DE5-41DA328B9029}">
      <dgm:prSet/>
      <dgm:spPr/>
      <dgm:t>
        <a:bodyPr/>
        <a:lstStyle/>
        <a:p>
          <a:endParaRPr lang="en-US"/>
        </a:p>
      </dgm:t>
    </dgm:pt>
    <dgm:pt modelId="{A0CA1DE7-1630-4DA6-9A88-CB59D6EBF44B}">
      <dgm:prSet phldrT="[Text]"/>
      <dgm:spPr/>
      <dgm:t>
        <a:bodyPr vert="vert270"/>
        <a:lstStyle/>
        <a:p>
          <a:r>
            <a:rPr lang="en-US" dirty="0"/>
            <a:t>Business Intelligence  </a:t>
          </a:r>
        </a:p>
        <a:p>
          <a:r>
            <a:rPr lang="en-US" dirty="0"/>
            <a:t>&amp;</a:t>
          </a:r>
        </a:p>
        <a:p>
          <a:r>
            <a:rPr lang="en-US" dirty="0"/>
            <a:t> Visual Analytics</a:t>
          </a:r>
        </a:p>
      </dgm:t>
    </dgm:pt>
    <dgm:pt modelId="{460E9BAE-1617-43CF-A9D9-CAC02CE93AA6}" type="parTrans" cxnId="{F466A368-FDDD-48D5-8EDE-04AAAB63DE05}">
      <dgm:prSet/>
      <dgm:spPr/>
      <dgm:t>
        <a:bodyPr/>
        <a:lstStyle/>
        <a:p>
          <a:endParaRPr lang="en-US"/>
        </a:p>
      </dgm:t>
    </dgm:pt>
    <dgm:pt modelId="{3F83DD40-955D-4719-9442-DE47E2C3C606}" type="sibTrans" cxnId="{F466A368-FDDD-48D5-8EDE-04AAAB63DE05}">
      <dgm:prSet/>
      <dgm:spPr/>
      <dgm:t>
        <a:bodyPr/>
        <a:lstStyle/>
        <a:p>
          <a:endParaRPr lang="en-US"/>
        </a:p>
      </dgm:t>
    </dgm:pt>
    <dgm:pt modelId="{AAC7A91D-9CFD-48F5-81FE-5B4A32CE1A0A}">
      <dgm:prSet phldrT="[Text]"/>
      <dgm:spPr>
        <a:noFill/>
        <a:ln>
          <a:noFill/>
        </a:ln>
      </dgm:spPr>
      <dgm:t>
        <a:bodyPr vert="vert270"/>
        <a:lstStyle/>
        <a:p>
          <a:endParaRPr lang="en-US"/>
        </a:p>
      </dgm:t>
    </dgm:pt>
    <dgm:pt modelId="{FA9A488F-F8C3-4BE1-9609-43D77AF8F86F}" type="parTrans" cxnId="{F27AAB10-5599-474E-8EFA-E8EC3FAEA414}">
      <dgm:prSet/>
      <dgm:spPr/>
      <dgm:t>
        <a:bodyPr/>
        <a:lstStyle/>
        <a:p>
          <a:endParaRPr lang="en-US"/>
        </a:p>
      </dgm:t>
    </dgm:pt>
    <dgm:pt modelId="{CD706FF6-E662-4E34-9F8A-0E93566EDB2F}" type="sibTrans" cxnId="{F27AAB10-5599-474E-8EFA-E8EC3FAEA414}">
      <dgm:prSet/>
      <dgm:spPr/>
      <dgm:t>
        <a:bodyPr/>
        <a:lstStyle/>
        <a:p>
          <a:endParaRPr lang="en-US"/>
        </a:p>
      </dgm:t>
    </dgm:pt>
    <dgm:pt modelId="{376FA35C-8B7E-4C35-A782-4106F95D8752}">
      <dgm:prSet phldrT="[Text]"/>
      <dgm:spPr>
        <a:solidFill>
          <a:schemeClr val="accent1"/>
        </a:solidFill>
        <a:ln w="25400" cmpd="sng">
          <a:solidFill>
            <a:schemeClr val="tx1"/>
          </a:solidFill>
        </a:ln>
      </dgm:spPr>
      <dgm:t>
        <a:bodyPr vert="vert270"/>
        <a:lstStyle/>
        <a:p>
          <a:r>
            <a:rPr lang="en-US" dirty="0"/>
            <a:t>Business Strategy </a:t>
          </a:r>
        </a:p>
        <a:p>
          <a:r>
            <a:rPr lang="en-US" dirty="0"/>
            <a:t>&amp; </a:t>
          </a:r>
        </a:p>
        <a:p>
          <a:r>
            <a:rPr lang="en-US" dirty="0"/>
            <a:t>Performance Management</a:t>
          </a:r>
        </a:p>
      </dgm:t>
    </dgm:pt>
    <dgm:pt modelId="{BF950A15-549E-4182-B46C-9DBBFE8EF330}" type="sibTrans" cxnId="{607C1B26-E484-466F-AD19-AB826233065A}">
      <dgm:prSet/>
      <dgm:spPr/>
      <dgm:t>
        <a:bodyPr/>
        <a:lstStyle/>
        <a:p>
          <a:endParaRPr lang="en-US"/>
        </a:p>
      </dgm:t>
    </dgm:pt>
    <dgm:pt modelId="{7759603A-4453-43D9-9A70-091A9C0F225B}" type="parTrans" cxnId="{607C1B26-E484-466F-AD19-AB826233065A}">
      <dgm:prSet/>
      <dgm:spPr/>
      <dgm:t>
        <a:bodyPr/>
        <a:lstStyle/>
        <a:p>
          <a:endParaRPr lang="en-US"/>
        </a:p>
      </dgm:t>
    </dgm:pt>
    <dgm:pt modelId="{549C434F-4140-4FD5-974D-24F632D7800D}">
      <dgm:prSet phldrT="[Text]" custScaleX="44505"/>
      <dgm:spPr/>
      <dgm:t>
        <a:bodyPr/>
        <a:lstStyle/>
        <a:p>
          <a:endParaRPr lang="en-CA"/>
        </a:p>
      </dgm:t>
    </dgm:pt>
    <dgm:pt modelId="{3DABF19D-1C0D-403E-B244-4903B8FE4D68}" type="sibTrans" cxnId="{5EB85C83-0E73-425B-91D1-E1AE205C1CB9}">
      <dgm:prSet/>
      <dgm:spPr/>
      <dgm:t>
        <a:bodyPr/>
        <a:lstStyle/>
        <a:p>
          <a:endParaRPr lang="en-CA"/>
        </a:p>
      </dgm:t>
    </dgm:pt>
    <dgm:pt modelId="{F158A59C-CD86-4AF5-9E2F-5EE30779422F}" type="parTrans" cxnId="{5EB85C83-0E73-425B-91D1-E1AE205C1CB9}">
      <dgm:prSet/>
      <dgm:spPr/>
      <dgm:t>
        <a:bodyPr/>
        <a:lstStyle/>
        <a:p>
          <a:endParaRPr lang="en-CA"/>
        </a:p>
      </dgm:t>
    </dgm:pt>
    <dgm:pt modelId="{DFB3D136-9780-480D-A5DC-76BFE2DD081D}">
      <dgm:prSet phldrT="[Text]" custScaleX="44505" custLinFactNeighborX="61189" custLinFactNeighborY="47"/>
      <dgm:spPr/>
      <dgm:t>
        <a:bodyPr/>
        <a:lstStyle/>
        <a:p>
          <a:endParaRPr lang="en-CA"/>
        </a:p>
      </dgm:t>
    </dgm:pt>
    <dgm:pt modelId="{B7C33355-CA19-4597-9DF8-83D2FA8F2316}" type="sibTrans" cxnId="{F2CAA091-2CBF-4AE1-AC55-7F5A9B1D9131}">
      <dgm:prSet/>
      <dgm:spPr/>
      <dgm:t>
        <a:bodyPr/>
        <a:lstStyle/>
        <a:p>
          <a:endParaRPr lang="en-CA"/>
        </a:p>
      </dgm:t>
    </dgm:pt>
    <dgm:pt modelId="{9FD5E3F7-A777-4B07-A1F5-F9A6948F4E44}" type="parTrans" cxnId="{F2CAA091-2CBF-4AE1-AC55-7F5A9B1D9131}">
      <dgm:prSet/>
      <dgm:spPr/>
      <dgm:t>
        <a:bodyPr/>
        <a:lstStyle/>
        <a:p>
          <a:endParaRPr lang="en-CA"/>
        </a:p>
      </dgm:t>
    </dgm:pt>
    <dgm:pt modelId="{338AE6ED-7328-45FB-AF1B-835E4888679B}">
      <dgm:prSet phldrT="[Text]" custScaleX="44505" custLinFactNeighborX="61189" custLinFactNeighborY="47"/>
      <dgm:spPr/>
      <dgm:t>
        <a:bodyPr/>
        <a:lstStyle/>
        <a:p>
          <a:endParaRPr lang="en-CA" dirty="0"/>
        </a:p>
      </dgm:t>
    </dgm:pt>
    <dgm:pt modelId="{EE4F3057-3869-45BF-B8DC-7AEC85554DED}" type="sibTrans" cxnId="{AECAFEDC-1B25-43DA-B88C-3EFB4EEC1F32}">
      <dgm:prSet/>
      <dgm:spPr/>
      <dgm:t>
        <a:bodyPr/>
        <a:lstStyle/>
        <a:p>
          <a:endParaRPr lang="en-CA"/>
        </a:p>
      </dgm:t>
    </dgm:pt>
    <dgm:pt modelId="{62C4E4A4-2192-43D9-8DE6-FCC685E9A16D}" type="parTrans" cxnId="{AECAFEDC-1B25-43DA-B88C-3EFB4EEC1F32}">
      <dgm:prSet/>
      <dgm:spPr/>
      <dgm:t>
        <a:bodyPr/>
        <a:lstStyle/>
        <a:p>
          <a:endParaRPr lang="en-CA"/>
        </a:p>
      </dgm:t>
    </dgm:pt>
    <dgm:pt modelId="{77E9D54E-4A05-415A-9023-B53F9FB24DEE}" type="pres">
      <dgm:prSet presAssocID="{7D1C6C29-C87F-4602-A025-8AFE905628F4}" presName="composite" presStyleCnt="0">
        <dgm:presLayoutVars>
          <dgm:chMax val="1"/>
          <dgm:dir/>
          <dgm:resizeHandles val="exact"/>
        </dgm:presLayoutVars>
      </dgm:prSet>
      <dgm:spPr/>
    </dgm:pt>
    <dgm:pt modelId="{EAF5B6FF-5D83-4AD3-91B4-CD6CCDE59CF2}" type="pres">
      <dgm:prSet presAssocID="{112AF610-65A4-4D06-A917-213DC885F11F}" presName="roof" presStyleLbl="dkBgShp" presStyleIdx="0" presStyleCnt="2" custScaleY="85620"/>
      <dgm:spPr/>
    </dgm:pt>
    <dgm:pt modelId="{EEFD4015-8490-4027-8246-84BFF745A2AD}" type="pres">
      <dgm:prSet presAssocID="{112AF610-65A4-4D06-A917-213DC885F11F}" presName="pillars" presStyleCnt="0"/>
      <dgm:spPr/>
    </dgm:pt>
    <dgm:pt modelId="{503673C3-98D6-4BE8-B7FF-A30F9A417B17}" type="pres">
      <dgm:prSet presAssocID="{112AF610-65A4-4D06-A917-213DC885F11F}" presName="pillar1" presStyleLbl="node1" presStyleIdx="0" presStyleCnt="6" custScaleX="17670" custScaleY="99931" custLinFactNeighborX="2311" custLinFactNeighborY="689">
        <dgm:presLayoutVars>
          <dgm:bulletEnabled val="1"/>
        </dgm:presLayoutVars>
      </dgm:prSet>
      <dgm:spPr/>
    </dgm:pt>
    <dgm:pt modelId="{7C27180F-85F4-4772-9B64-284236D673F6}" type="pres">
      <dgm:prSet presAssocID="{A0CA1DE7-1630-4DA6-9A88-CB59D6EBF44B}" presName="pillarX" presStyleLbl="node1" presStyleIdx="1" presStyleCnt="6" custScaleX="17670" custScaleY="99931" custLinFactNeighborX="5534" custLinFactNeighborY="723">
        <dgm:presLayoutVars>
          <dgm:bulletEnabled val="1"/>
        </dgm:presLayoutVars>
      </dgm:prSet>
      <dgm:spPr/>
    </dgm:pt>
    <dgm:pt modelId="{EC808D85-D078-4627-B7D4-F4F0B716A6B0}" type="pres">
      <dgm:prSet presAssocID="{65F9E92C-AD1A-4528-AA81-1990CE273C5B}" presName="pillarX" presStyleLbl="node1" presStyleIdx="2" presStyleCnt="6" custScaleX="17670" custScaleY="99931" custLinFactNeighborX="8995" custLinFactNeighborY="858">
        <dgm:presLayoutVars>
          <dgm:bulletEnabled val="1"/>
        </dgm:presLayoutVars>
      </dgm:prSet>
      <dgm:spPr/>
    </dgm:pt>
    <dgm:pt modelId="{0B089AAC-EFCA-4AD6-85DA-04D0375245BD}" type="pres">
      <dgm:prSet presAssocID="{C2261410-0929-47DD-83D2-F622D43088FE}" presName="pillarX" presStyleLbl="node1" presStyleIdx="3" presStyleCnt="6" custScaleX="17670" custScaleY="99931" custLinFactNeighborX="13213" custLinFactNeighborY="723">
        <dgm:presLayoutVars>
          <dgm:bulletEnabled val="1"/>
        </dgm:presLayoutVars>
      </dgm:prSet>
      <dgm:spPr/>
    </dgm:pt>
    <dgm:pt modelId="{E4BB6F0A-54AF-4442-AF54-A5E8B509A180}" type="pres">
      <dgm:prSet presAssocID="{BD0AA11E-F3FD-4FBB-B3E4-5A1575362EE4}" presName="pillarX" presStyleLbl="node1" presStyleIdx="4" presStyleCnt="6" custScaleX="17670" custScaleY="99931" custLinFactNeighborX="17352" custLinFactNeighborY="723">
        <dgm:presLayoutVars>
          <dgm:bulletEnabled val="1"/>
        </dgm:presLayoutVars>
      </dgm:prSet>
      <dgm:spPr/>
    </dgm:pt>
    <dgm:pt modelId="{DA040C32-65BD-4CBF-89A6-949D8A6F3637}" type="pres">
      <dgm:prSet presAssocID="{AAC7A91D-9CFD-48F5-81FE-5B4A32CE1A0A}" presName="pillarX" presStyleLbl="node1" presStyleIdx="5" presStyleCnt="6" custScaleX="19093" custScaleY="110000">
        <dgm:presLayoutVars>
          <dgm:bulletEnabled val="1"/>
        </dgm:presLayoutVars>
      </dgm:prSet>
      <dgm:spPr/>
    </dgm:pt>
    <dgm:pt modelId="{827403D1-3489-4723-9C62-BC400F4BAEB9}" type="pres">
      <dgm:prSet presAssocID="{112AF610-65A4-4D06-A917-213DC885F11F}" presName="base" presStyleLbl="dkBgShp" presStyleIdx="1" presStyleCnt="2" custScaleX="95631"/>
      <dgm:spPr>
        <a:solidFill>
          <a:srgbClr val="00B050"/>
        </a:solidFill>
      </dgm:spPr>
    </dgm:pt>
  </dgm:ptLst>
  <dgm:cxnLst>
    <dgm:cxn modelId="{8918E804-7C60-4CF5-B5B8-80598EFB1649}" type="presOf" srcId="{BD0AA11E-F3FD-4FBB-B3E4-5A1575362EE4}" destId="{E4BB6F0A-54AF-4442-AF54-A5E8B509A180}" srcOrd="0" destOrd="0" presId="urn:microsoft.com/office/officeart/2005/8/layout/hList3"/>
    <dgm:cxn modelId="{1284480C-27F7-43D3-BF97-A8F17961105C}" type="presOf" srcId="{AAC7A91D-9CFD-48F5-81FE-5B4A32CE1A0A}" destId="{DA040C32-65BD-4CBF-89A6-949D8A6F3637}" srcOrd="0" destOrd="0" presId="urn:microsoft.com/office/officeart/2005/8/layout/hList3"/>
    <dgm:cxn modelId="{F27AAB10-5599-474E-8EFA-E8EC3FAEA414}" srcId="{112AF610-65A4-4D06-A917-213DC885F11F}" destId="{AAC7A91D-9CFD-48F5-81FE-5B4A32CE1A0A}" srcOrd="5" destOrd="0" parTransId="{FA9A488F-F8C3-4BE1-9609-43D77AF8F86F}" sibTransId="{CD706FF6-E662-4E34-9F8A-0E93566EDB2F}"/>
    <dgm:cxn modelId="{607C1B26-E484-466F-AD19-AB826233065A}" srcId="{112AF610-65A4-4D06-A917-213DC885F11F}" destId="{376FA35C-8B7E-4C35-A782-4106F95D8752}" srcOrd="0" destOrd="0" parTransId="{7759603A-4453-43D9-9A70-091A9C0F225B}" sibTransId="{BF950A15-549E-4182-B46C-9DBBFE8EF330}"/>
    <dgm:cxn modelId="{1A486A40-2E06-424A-B110-B7B73A0D735D}" type="presOf" srcId="{A0CA1DE7-1630-4DA6-9A88-CB59D6EBF44B}" destId="{7C27180F-85F4-4772-9B64-284236D673F6}" srcOrd="0" destOrd="0" presId="urn:microsoft.com/office/officeart/2005/8/layout/hList3"/>
    <dgm:cxn modelId="{27374C45-3CD6-4981-9DE5-41DA328B9029}" srcId="{112AF610-65A4-4D06-A917-213DC885F11F}" destId="{BD0AA11E-F3FD-4FBB-B3E4-5A1575362EE4}" srcOrd="4" destOrd="0" parTransId="{CC2D5A6E-8E41-4FC3-9059-FEE4B6856988}" sibTransId="{81FA0618-3A58-4665-8E36-2E76DBF14EFA}"/>
    <dgm:cxn modelId="{41D18B47-6CD3-46EA-9C82-06372E6DFCF3}" type="presOf" srcId="{C2261410-0929-47DD-83D2-F622D43088FE}" destId="{0B089AAC-EFCA-4AD6-85DA-04D0375245BD}" srcOrd="0" destOrd="0" presId="urn:microsoft.com/office/officeart/2005/8/layout/hList3"/>
    <dgm:cxn modelId="{F466A368-FDDD-48D5-8EDE-04AAAB63DE05}" srcId="{112AF610-65A4-4D06-A917-213DC885F11F}" destId="{A0CA1DE7-1630-4DA6-9A88-CB59D6EBF44B}" srcOrd="1" destOrd="0" parTransId="{460E9BAE-1617-43CF-A9D9-CAC02CE93AA6}" sibTransId="{3F83DD40-955D-4719-9442-DE47E2C3C606}"/>
    <dgm:cxn modelId="{00FEB676-B1EA-4686-B9B5-AF7D9D322B6E}" type="presOf" srcId="{376FA35C-8B7E-4C35-A782-4106F95D8752}" destId="{503673C3-98D6-4BE8-B7FF-A30F9A417B17}" srcOrd="0" destOrd="0" presId="urn:microsoft.com/office/officeart/2005/8/layout/hList3"/>
    <dgm:cxn modelId="{0B22847E-2435-4676-8839-AE26848AA31F}" srcId="{112AF610-65A4-4D06-A917-213DC885F11F}" destId="{C2261410-0929-47DD-83D2-F622D43088FE}" srcOrd="3" destOrd="0" parTransId="{93B714DF-800A-43BE-B4EC-57157A91EFBD}" sibTransId="{BAEEE7CA-D863-458F-836E-90217BBDC6A9}"/>
    <dgm:cxn modelId="{5EB85C83-0E73-425B-91D1-E1AE205C1CB9}" srcId="{7D1C6C29-C87F-4602-A025-8AFE905628F4}" destId="{549C434F-4140-4FD5-974D-24F632D7800D}" srcOrd="1" destOrd="0" parTransId="{F158A59C-CD86-4AF5-9E2F-5EE30779422F}" sibTransId="{3DABF19D-1C0D-403E-B244-4903B8FE4D68}"/>
    <dgm:cxn modelId="{F2CAA091-2CBF-4AE1-AC55-7F5A9B1D9131}" srcId="{7D1C6C29-C87F-4602-A025-8AFE905628F4}" destId="{DFB3D136-9780-480D-A5DC-76BFE2DD081D}" srcOrd="2" destOrd="0" parTransId="{9FD5E3F7-A777-4B07-A1F5-F9A6948F4E44}" sibTransId="{B7C33355-CA19-4597-9DF8-83D2FA8F2316}"/>
    <dgm:cxn modelId="{E7D2DE9D-099E-45B4-AD93-1850461C4D8E}" type="presOf" srcId="{65F9E92C-AD1A-4528-AA81-1990CE273C5B}" destId="{EC808D85-D078-4627-B7D4-F4F0B716A6B0}" srcOrd="0" destOrd="0" presId="urn:microsoft.com/office/officeart/2005/8/layout/hList3"/>
    <dgm:cxn modelId="{04A376B3-C3B0-404B-AB33-BB7002D08B07}" srcId="{112AF610-65A4-4D06-A917-213DC885F11F}" destId="{65F9E92C-AD1A-4528-AA81-1990CE273C5B}" srcOrd="2" destOrd="0" parTransId="{254967DB-DC73-440A-A8A9-FB296C84E589}" sibTransId="{2DD2117F-F640-406E-8ADE-E46A0EC33631}"/>
    <dgm:cxn modelId="{E73442B4-74EA-4427-826C-68F477306B17}" srcId="{7D1C6C29-C87F-4602-A025-8AFE905628F4}" destId="{112AF610-65A4-4D06-A917-213DC885F11F}" srcOrd="0" destOrd="0" parTransId="{48E02DAA-7ED2-47A3-B514-F76F15D1FBEC}" sibTransId="{DA2B686E-9BD5-4AE9-ACA5-9699060E9EF4}"/>
    <dgm:cxn modelId="{C91DFABC-1316-44A7-BA22-64572E0E6949}" type="presOf" srcId="{7D1C6C29-C87F-4602-A025-8AFE905628F4}" destId="{77E9D54E-4A05-415A-9023-B53F9FB24DEE}" srcOrd="0" destOrd="0" presId="urn:microsoft.com/office/officeart/2005/8/layout/hList3"/>
    <dgm:cxn modelId="{ECFE66D6-C596-4B6D-8E34-27F6167AA036}" type="presOf" srcId="{112AF610-65A4-4D06-A917-213DC885F11F}" destId="{EAF5B6FF-5D83-4AD3-91B4-CD6CCDE59CF2}" srcOrd="0" destOrd="0" presId="urn:microsoft.com/office/officeart/2005/8/layout/hList3"/>
    <dgm:cxn modelId="{AECAFEDC-1B25-43DA-B88C-3EFB4EEC1F32}" srcId="{7D1C6C29-C87F-4602-A025-8AFE905628F4}" destId="{338AE6ED-7328-45FB-AF1B-835E4888679B}" srcOrd="3" destOrd="0" parTransId="{62C4E4A4-2192-43D9-8DE6-FCC685E9A16D}" sibTransId="{EE4F3057-3869-45BF-B8DC-7AEC85554DED}"/>
    <dgm:cxn modelId="{A70E9587-2437-40F5-A3F8-6B4B7D924DE9}" type="presParOf" srcId="{77E9D54E-4A05-415A-9023-B53F9FB24DEE}" destId="{EAF5B6FF-5D83-4AD3-91B4-CD6CCDE59CF2}" srcOrd="0" destOrd="0" presId="urn:microsoft.com/office/officeart/2005/8/layout/hList3"/>
    <dgm:cxn modelId="{D3C80E83-F01B-4AFA-A351-1D27133835DD}" type="presParOf" srcId="{77E9D54E-4A05-415A-9023-B53F9FB24DEE}" destId="{EEFD4015-8490-4027-8246-84BFF745A2AD}" srcOrd="1" destOrd="0" presId="urn:microsoft.com/office/officeart/2005/8/layout/hList3"/>
    <dgm:cxn modelId="{015C918D-6BCB-47C3-9685-82197D45A9DF}" type="presParOf" srcId="{EEFD4015-8490-4027-8246-84BFF745A2AD}" destId="{503673C3-98D6-4BE8-B7FF-A30F9A417B17}" srcOrd="0" destOrd="0" presId="urn:microsoft.com/office/officeart/2005/8/layout/hList3"/>
    <dgm:cxn modelId="{031C7D00-F712-417F-9BCA-7C3FAC90A9D6}" type="presParOf" srcId="{EEFD4015-8490-4027-8246-84BFF745A2AD}" destId="{7C27180F-85F4-4772-9B64-284236D673F6}" srcOrd="1" destOrd="0" presId="urn:microsoft.com/office/officeart/2005/8/layout/hList3"/>
    <dgm:cxn modelId="{35336A12-B094-4845-987E-DB49FC4CEE6B}" type="presParOf" srcId="{EEFD4015-8490-4027-8246-84BFF745A2AD}" destId="{EC808D85-D078-4627-B7D4-F4F0B716A6B0}" srcOrd="2" destOrd="0" presId="urn:microsoft.com/office/officeart/2005/8/layout/hList3"/>
    <dgm:cxn modelId="{50AE4FF0-F544-46E6-9C64-89F37C332D84}" type="presParOf" srcId="{EEFD4015-8490-4027-8246-84BFF745A2AD}" destId="{0B089AAC-EFCA-4AD6-85DA-04D0375245BD}" srcOrd="3" destOrd="0" presId="urn:microsoft.com/office/officeart/2005/8/layout/hList3"/>
    <dgm:cxn modelId="{04594FA0-B74F-4297-B142-CA814309994B}" type="presParOf" srcId="{EEFD4015-8490-4027-8246-84BFF745A2AD}" destId="{E4BB6F0A-54AF-4442-AF54-A5E8B509A180}" srcOrd="4" destOrd="0" presId="urn:microsoft.com/office/officeart/2005/8/layout/hList3"/>
    <dgm:cxn modelId="{7BC5DB8C-5C1C-4A56-9231-80079529C11B}" type="presParOf" srcId="{EEFD4015-8490-4027-8246-84BFF745A2AD}" destId="{DA040C32-65BD-4CBF-89A6-949D8A6F3637}" srcOrd="5" destOrd="0" presId="urn:microsoft.com/office/officeart/2005/8/layout/hList3"/>
    <dgm:cxn modelId="{50FB8BF1-7E54-475B-91C8-3040B9F13DCA}" type="presParOf" srcId="{77E9D54E-4A05-415A-9023-B53F9FB24DEE}" destId="{827403D1-3489-4723-9C62-BC400F4BAEB9}"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017CB9-ABAB-4043-839C-1F3462167395}"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CA"/>
        </a:p>
      </dgm:t>
    </dgm:pt>
    <dgm:pt modelId="{2B570F58-D547-4A3B-B438-C71A2A211ABF}">
      <dgm:prSet/>
      <dgm:spPr>
        <a:solidFill>
          <a:srgbClr val="008000"/>
        </a:solidFill>
      </dgm:spPr>
      <dgm:t>
        <a:bodyPr/>
        <a:lstStyle/>
        <a:p>
          <a:pPr rtl="0"/>
          <a:r>
            <a:rPr lang="en-CA" b="1" dirty="0"/>
            <a:t>STRATEGY      TO      OPERATIONS</a:t>
          </a:r>
          <a:endParaRPr lang="en-CA" dirty="0"/>
        </a:p>
      </dgm:t>
    </dgm:pt>
    <dgm:pt modelId="{B252CC46-3ECF-4A45-93D0-539956FBA25A}" type="parTrans" cxnId="{253B0F1D-1796-4457-83EB-E085CFC69326}">
      <dgm:prSet/>
      <dgm:spPr/>
      <dgm:t>
        <a:bodyPr/>
        <a:lstStyle/>
        <a:p>
          <a:endParaRPr lang="en-CA"/>
        </a:p>
      </dgm:t>
    </dgm:pt>
    <dgm:pt modelId="{B3A6B2F9-68E5-4FA4-B87B-A089E291F022}" type="sibTrans" cxnId="{253B0F1D-1796-4457-83EB-E085CFC69326}">
      <dgm:prSet/>
      <dgm:spPr/>
      <dgm:t>
        <a:bodyPr/>
        <a:lstStyle/>
        <a:p>
          <a:endParaRPr lang="en-CA"/>
        </a:p>
      </dgm:t>
    </dgm:pt>
    <dgm:pt modelId="{2B178F94-DCD1-4092-BB10-D83326528822}" type="pres">
      <dgm:prSet presAssocID="{32017CB9-ABAB-4043-839C-1F3462167395}" presName="Name0" presStyleCnt="0">
        <dgm:presLayoutVars>
          <dgm:chPref val="3"/>
          <dgm:dir/>
          <dgm:animLvl val="lvl"/>
          <dgm:resizeHandles/>
        </dgm:presLayoutVars>
      </dgm:prSet>
      <dgm:spPr/>
    </dgm:pt>
    <dgm:pt modelId="{79799C37-B1DF-4EA5-871C-F13C1F2E2879}" type="pres">
      <dgm:prSet presAssocID="{2B570F58-D547-4A3B-B438-C71A2A211ABF}" presName="horFlow" presStyleCnt="0"/>
      <dgm:spPr/>
    </dgm:pt>
    <dgm:pt modelId="{2614C3B8-46C0-49DB-9C15-D6F090255EB1}" type="pres">
      <dgm:prSet presAssocID="{2B570F58-D547-4A3B-B438-C71A2A211ABF}" presName="bigChev" presStyleLbl="node1" presStyleIdx="0" presStyleCnt="1" custScaleX="792263" custLinFactNeighborX="7618"/>
      <dgm:spPr/>
    </dgm:pt>
  </dgm:ptLst>
  <dgm:cxnLst>
    <dgm:cxn modelId="{253B0F1D-1796-4457-83EB-E085CFC69326}" srcId="{32017CB9-ABAB-4043-839C-1F3462167395}" destId="{2B570F58-D547-4A3B-B438-C71A2A211ABF}" srcOrd="0" destOrd="0" parTransId="{B252CC46-3ECF-4A45-93D0-539956FBA25A}" sibTransId="{B3A6B2F9-68E5-4FA4-B87B-A089E291F022}"/>
    <dgm:cxn modelId="{59C62A98-5471-4788-A009-786ECF0FC777}" type="presOf" srcId="{32017CB9-ABAB-4043-839C-1F3462167395}" destId="{2B178F94-DCD1-4092-BB10-D83326528822}" srcOrd="0" destOrd="0" presId="urn:microsoft.com/office/officeart/2005/8/layout/lProcess3"/>
    <dgm:cxn modelId="{4FE935DD-42E5-474F-AA9F-211AB2A11549}" type="presOf" srcId="{2B570F58-D547-4A3B-B438-C71A2A211ABF}" destId="{2614C3B8-46C0-49DB-9C15-D6F090255EB1}" srcOrd="0" destOrd="0" presId="urn:microsoft.com/office/officeart/2005/8/layout/lProcess3"/>
    <dgm:cxn modelId="{5EA8292C-376F-4ABE-8C63-DBAC4CD5F648}" type="presParOf" srcId="{2B178F94-DCD1-4092-BB10-D83326528822}" destId="{79799C37-B1DF-4EA5-871C-F13C1F2E2879}" srcOrd="0" destOrd="0" presId="urn:microsoft.com/office/officeart/2005/8/layout/lProcess3"/>
    <dgm:cxn modelId="{18D6BFB2-9102-4D80-9B50-D6E49B673694}" type="presParOf" srcId="{79799C37-B1DF-4EA5-871C-F13C1F2E2879}" destId="{2614C3B8-46C0-49DB-9C15-D6F090255EB1}" srcOrd="0" destOrd="0" presId="urn:microsoft.com/office/officeart/2005/8/layout/l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E71723-EBCD-480F-ACB2-09E5569F09C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CA"/>
        </a:p>
      </dgm:t>
    </dgm:pt>
    <dgm:pt modelId="{6EE0E1D5-C47B-44C2-83EA-9C26D858EAC9}">
      <dgm:prSet phldrT="[Text]" custT="1"/>
      <dgm:spPr>
        <a:solidFill>
          <a:srgbClr val="5AA346"/>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Arial" panose="020B0604020202020204" pitchFamily="34" charset="0"/>
            </a:rPr>
            <a:t>Market Demand</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1600" b="0" i="0" u="none" strike="noStrike" cap="none" normalizeH="0" baseline="0" dirty="0">
              <a:ln>
                <a:noFill/>
              </a:ln>
              <a:solidFill>
                <a:schemeClr val="tx1"/>
              </a:solidFill>
              <a:effectLst/>
              <a:latin typeface="Arial" panose="020B0604020202020204" pitchFamily="34" charset="0"/>
            </a:rPr>
            <a:t>Assess domestic &amp; international needs</a:t>
          </a:r>
          <a:endParaRPr lang="en-CA" sz="2400" dirty="0">
            <a:latin typeface="+mn-lt"/>
          </a:endParaRPr>
        </a:p>
      </dgm:t>
    </dgm:pt>
    <dgm:pt modelId="{146CBF67-82BC-4267-8669-A1D59D5A16FD}" type="parTrans" cxnId="{EB5534AB-02BC-4FAE-8C74-BC19B31A109D}">
      <dgm:prSet/>
      <dgm:spPr/>
      <dgm:t>
        <a:bodyPr/>
        <a:lstStyle/>
        <a:p>
          <a:endParaRPr lang="en-CA" sz="2000"/>
        </a:p>
      </dgm:t>
    </dgm:pt>
    <dgm:pt modelId="{4A8FB673-0B93-4BBC-B4D6-3D01D9D5B73A}" type="sibTrans" cxnId="{EB5534AB-02BC-4FAE-8C74-BC19B31A109D}">
      <dgm:prSet/>
      <dgm:spPr/>
      <dgm:t>
        <a:bodyPr/>
        <a:lstStyle/>
        <a:p>
          <a:endParaRPr lang="en-CA" sz="2000"/>
        </a:p>
      </dgm:t>
    </dgm:pt>
    <dgm:pt modelId="{7E397389-B452-489E-B2B5-53CC5F424BC9}">
      <dgm:prSet custT="1"/>
      <dgm:spPr>
        <a:solidFill>
          <a:srgbClr val="FCAF17"/>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Arial" panose="020B0604020202020204" pitchFamily="34" charset="0"/>
            </a:rPr>
            <a:t>Strategic Alignment</a:t>
          </a:r>
          <a:r>
            <a:rPr kumimoji="0" lang="en-US" altLang="en-US" sz="2400" b="0" i="0" u="none" strike="noStrike" cap="none" normalizeH="0" baseline="0" dirty="0">
              <a:ln>
                <a:noFill/>
              </a:ln>
              <a:solidFill>
                <a:schemeClr val="tx1"/>
              </a:solidFill>
              <a:effectLst/>
              <a:latin typeface="Arial" panose="020B0604020202020204" pitchFamily="34" charset="0"/>
            </a:rPr>
            <a:t>: </a:t>
          </a:r>
        </a:p>
        <a:p>
          <a:pPr>
            <a:buClrTx/>
            <a:buSzTx/>
            <a:buFontTx/>
            <a:buChar char="•"/>
          </a:pPr>
          <a:r>
            <a:rPr kumimoji="0" lang="en-US" altLang="en-US" sz="1600" b="0" i="0" u="none" strike="noStrike" cap="none" normalizeH="0" baseline="0" dirty="0">
              <a:ln>
                <a:noFill/>
              </a:ln>
              <a:solidFill>
                <a:schemeClr val="tx1"/>
              </a:solidFill>
              <a:effectLst/>
              <a:latin typeface="Arial" panose="020B0604020202020204" pitchFamily="34" charset="0"/>
            </a:rPr>
            <a:t>Match with university’s long-term goals</a:t>
          </a:r>
          <a:endParaRPr kumimoji="0" lang="en-US" altLang="en-US" sz="2400" b="0" i="0" u="none" strike="noStrike" cap="none" normalizeH="0" baseline="0" dirty="0">
            <a:ln>
              <a:noFill/>
            </a:ln>
            <a:solidFill>
              <a:schemeClr val="tx1"/>
            </a:solidFill>
            <a:effectLst/>
            <a:latin typeface="Arial" panose="020B0604020202020204" pitchFamily="34" charset="0"/>
          </a:endParaRPr>
        </a:p>
      </dgm:t>
    </dgm:pt>
    <dgm:pt modelId="{0C96B61B-6452-494C-B945-FA7BFAA3A685}" type="parTrans" cxnId="{B0128FDA-853D-41C2-8D4E-6F3EC2BF402B}">
      <dgm:prSet/>
      <dgm:spPr/>
      <dgm:t>
        <a:bodyPr/>
        <a:lstStyle/>
        <a:p>
          <a:endParaRPr lang="en-CA"/>
        </a:p>
      </dgm:t>
    </dgm:pt>
    <dgm:pt modelId="{410E6381-969D-4611-A8EE-D1917309D526}" type="sibTrans" cxnId="{B0128FDA-853D-41C2-8D4E-6F3EC2BF402B}">
      <dgm:prSet/>
      <dgm:spPr/>
      <dgm:t>
        <a:bodyPr/>
        <a:lstStyle/>
        <a:p>
          <a:endParaRPr lang="en-CA"/>
        </a:p>
      </dgm:t>
    </dgm:pt>
    <dgm:pt modelId="{747DBCFA-14F9-435F-A0CB-F77A21488868}">
      <dgm:prSet custT="1"/>
      <dgm:spPr>
        <a:solidFill>
          <a:srgbClr val="008FCA"/>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Arial" panose="020B0604020202020204" pitchFamily="34" charset="0"/>
            </a:rPr>
            <a:t>Resource Availability</a:t>
          </a:r>
          <a:r>
            <a:rPr kumimoji="0" lang="en-US" altLang="en-US" sz="2400" b="0" i="0" u="none" strike="noStrike" cap="none" normalizeH="0" baseline="0" dirty="0">
              <a:ln>
                <a:noFill/>
              </a:ln>
              <a:solidFill>
                <a:schemeClr val="tx1"/>
              </a:solidFill>
              <a:effectLst/>
              <a:latin typeface="Arial" panose="020B0604020202020204" pitchFamily="34" charset="0"/>
            </a:rPr>
            <a:t>: </a:t>
          </a:r>
        </a:p>
        <a:p>
          <a:pPr>
            <a:buClrTx/>
            <a:buSzTx/>
            <a:buFontTx/>
            <a:buChar char="•"/>
          </a:pPr>
          <a:r>
            <a:rPr kumimoji="0" lang="en-US" altLang="en-US" sz="1600" b="0" i="0" u="none" strike="noStrike" cap="none" normalizeH="0" baseline="0" dirty="0">
              <a:ln>
                <a:noFill/>
              </a:ln>
              <a:solidFill>
                <a:schemeClr val="tx1"/>
              </a:solidFill>
              <a:effectLst/>
              <a:latin typeface="Arial" panose="020B0604020202020204" pitchFamily="34" charset="0"/>
            </a:rPr>
            <a:t>Evaluate faculty, infrastructure, funds</a:t>
          </a:r>
          <a:endParaRPr kumimoji="0" lang="en-US" altLang="en-US" sz="2000" b="0" i="0" u="none" strike="noStrike" cap="none" normalizeH="0" baseline="0" dirty="0">
            <a:ln>
              <a:noFill/>
            </a:ln>
            <a:solidFill>
              <a:schemeClr val="tx1"/>
            </a:solidFill>
            <a:effectLst/>
            <a:latin typeface="Arial" panose="020B0604020202020204" pitchFamily="34" charset="0"/>
          </a:endParaRPr>
        </a:p>
      </dgm:t>
    </dgm:pt>
    <dgm:pt modelId="{9C8A0728-9373-4E57-985A-01FFB192B13E}" type="parTrans" cxnId="{7A54A645-3C22-4D8E-8265-5F1E44D56815}">
      <dgm:prSet/>
      <dgm:spPr/>
      <dgm:t>
        <a:bodyPr/>
        <a:lstStyle/>
        <a:p>
          <a:endParaRPr lang="en-CA"/>
        </a:p>
      </dgm:t>
    </dgm:pt>
    <dgm:pt modelId="{E8ADDFD2-CF6B-448C-BDBF-C337349BDD8E}" type="sibTrans" cxnId="{7A54A645-3C22-4D8E-8265-5F1E44D56815}">
      <dgm:prSet/>
      <dgm:spPr/>
      <dgm:t>
        <a:bodyPr/>
        <a:lstStyle/>
        <a:p>
          <a:endParaRPr lang="en-CA"/>
        </a:p>
      </dgm:t>
    </dgm:pt>
    <dgm:pt modelId="{288A65A0-255B-4F57-9DFC-469251985D56}">
      <dgm:prSet custT="1"/>
      <dgm:spPr>
        <a:solidFill>
          <a:srgbClr val="F58220"/>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Arial" panose="020B0604020202020204" pitchFamily="34" charset="0"/>
            </a:rPr>
            <a:t>Competitor Analysis</a:t>
          </a:r>
          <a:r>
            <a:rPr kumimoji="0" lang="en-US" altLang="en-US" sz="2400" b="0" i="0" u="none" strike="noStrike" cap="none" normalizeH="0" baseline="0" dirty="0">
              <a:ln>
                <a:noFill/>
              </a:ln>
              <a:solidFill>
                <a:schemeClr val="tx1"/>
              </a:solidFill>
              <a:effectLst/>
              <a:latin typeface="Arial" panose="020B0604020202020204" pitchFamily="34" charset="0"/>
            </a:rPr>
            <a:t>: </a:t>
          </a:r>
        </a:p>
        <a:p>
          <a:pPr>
            <a:buClrTx/>
            <a:buSzTx/>
            <a:buFontTx/>
            <a:buChar char="•"/>
          </a:pPr>
          <a:r>
            <a:rPr kumimoji="0" lang="en-US" altLang="en-US" sz="1400" b="0" i="0" u="none" strike="noStrike" cap="none" normalizeH="0" baseline="0" dirty="0">
              <a:ln>
                <a:noFill/>
              </a:ln>
              <a:solidFill>
                <a:schemeClr val="tx1"/>
              </a:solidFill>
              <a:effectLst/>
              <a:latin typeface="Arial" panose="020B0604020202020204" pitchFamily="34" charset="0"/>
            </a:rPr>
            <a:t>Benchmark against peer institutions</a:t>
          </a:r>
          <a:endParaRPr kumimoji="0" lang="en-US" altLang="en-US" sz="2400" b="0" i="0" u="none" strike="noStrike" cap="none" normalizeH="0" baseline="0" dirty="0">
            <a:ln>
              <a:noFill/>
            </a:ln>
            <a:solidFill>
              <a:schemeClr val="tx1"/>
            </a:solidFill>
            <a:effectLst/>
            <a:latin typeface="Arial" panose="020B0604020202020204" pitchFamily="34" charset="0"/>
          </a:endParaRPr>
        </a:p>
      </dgm:t>
    </dgm:pt>
    <dgm:pt modelId="{A97BB8ED-E327-4FAA-A88A-0F52E53EB715}" type="parTrans" cxnId="{6F79941A-E244-42F4-9913-A6E1A6E4CFAC}">
      <dgm:prSet/>
      <dgm:spPr/>
      <dgm:t>
        <a:bodyPr/>
        <a:lstStyle/>
        <a:p>
          <a:endParaRPr lang="en-CA"/>
        </a:p>
      </dgm:t>
    </dgm:pt>
    <dgm:pt modelId="{C7A966F4-79F4-4179-800E-721306163E55}" type="sibTrans" cxnId="{6F79941A-E244-42F4-9913-A6E1A6E4CFAC}">
      <dgm:prSet/>
      <dgm:spPr/>
      <dgm:t>
        <a:bodyPr/>
        <a:lstStyle/>
        <a:p>
          <a:endParaRPr lang="en-CA"/>
        </a:p>
      </dgm:t>
    </dgm:pt>
    <dgm:pt modelId="{A8A8EBF9-AF0A-47B3-92FE-B986BB0B3A52}">
      <dgm:prSet custT="1"/>
      <dgm:spPr>
        <a:solidFill>
          <a:srgbClr val="000000"/>
        </a:solidFill>
      </dgm:spPr>
      <dgm:t>
        <a:bodyPr/>
        <a:lstStyle/>
        <a:p>
          <a:pPr>
            <a:buClrTx/>
            <a:buSzTx/>
            <a:buFontTx/>
            <a:buChar char="•"/>
          </a:pPr>
          <a:r>
            <a:rPr kumimoji="0" lang="en-US" altLang="en-US" sz="2400" b="1" i="0" u="none" strike="noStrike" cap="none" normalizeH="0" baseline="0" dirty="0">
              <a:ln>
                <a:noFill/>
              </a:ln>
              <a:solidFill>
                <a:schemeClr val="bg1"/>
              </a:solidFill>
              <a:effectLst/>
              <a:latin typeface="Arial" panose="020B0604020202020204" pitchFamily="34" charset="0"/>
            </a:rPr>
            <a:t>Differentiation</a:t>
          </a:r>
          <a:r>
            <a:rPr kumimoji="0" lang="en-US" altLang="en-US" sz="2400" b="0" i="0" u="none" strike="noStrike" cap="none" normalizeH="0" baseline="0" dirty="0">
              <a:ln>
                <a:noFill/>
              </a:ln>
              <a:solidFill>
                <a:schemeClr val="bg1"/>
              </a:solidFill>
              <a:effectLst/>
              <a:latin typeface="Arial" panose="020B0604020202020204" pitchFamily="34" charset="0"/>
            </a:rPr>
            <a:t>: </a:t>
          </a:r>
          <a:r>
            <a:rPr kumimoji="0" lang="en-US" altLang="en-US" sz="1600" b="0" i="0" u="none" strike="noStrike" cap="none" normalizeH="0" baseline="0" dirty="0">
              <a:ln>
                <a:noFill/>
              </a:ln>
              <a:solidFill>
                <a:schemeClr val="bg1"/>
              </a:solidFill>
              <a:effectLst/>
              <a:latin typeface="Arial" panose="020B0604020202020204" pitchFamily="34" charset="0"/>
            </a:rPr>
            <a:t>Identify unique program advantages</a:t>
          </a:r>
          <a:endParaRPr kumimoji="0" lang="en-US" altLang="en-US" sz="2400" b="0" i="0" u="none" strike="noStrike" cap="none" normalizeH="0" baseline="0" dirty="0">
            <a:ln>
              <a:noFill/>
            </a:ln>
            <a:solidFill>
              <a:schemeClr val="bg1"/>
            </a:solidFill>
            <a:effectLst/>
            <a:latin typeface="Arial" panose="020B0604020202020204" pitchFamily="34" charset="0"/>
          </a:endParaRPr>
        </a:p>
      </dgm:t>
    </dgm:pt>
    <dgm:pt modelId="{94B727F8-9D0B-4546-BA1E-1E7B352D514D}" type="parTrans" cxnId="{9493FC3D-F7CA-431E-A123-26B78461A184}">
      <dgm:prSet/>
      <dgm:spPr/>
      <dgm:t>
        <a:bodyPr/>
        <a:lstStyle/>
        <a:p>
          <a:endParaRPr lang="en-CA"/>
        </a:p>
      </dgm:t>
    </dgm:pt>
    <dgm:pt modelId="{739D5445-564B-4059-BD53-449FE22D25A6}" type="sibTrans" cxnId="{9493FC3D-F7CA-431E-A123-26B78461A184}">
      <dgm:prSet/>
      <dgm:spPr/>
      <dgm:t>
        <a:bodyPr/>
        <a:lstStyle/>
        <a:p>
          <a:endParaRPr lang="en-CA"/>
        </a:p>
      </dgm:t>
    </dgm:pt>
    <dgm:pt modelId="{76C15C11-C5F5-46B2-8632-E8F07D168DF0}">
      <dgm:prSet custT="1"/>
      <dgm:spPr>
        <a:solidFill>
          <a:srgbClr val="D23239"/>
        </a:solidFill>
      </dgm:spPr>
      <dgm:t>
        <a:bodyPr/>
        <a:lstStyle/>
        <a:p>
          <a:pPr>
            <a:buClrTx/>
            <a:buSzTx/>
            <a:buFontTx/>
            <a:buChar char="•"/>
          </a:pPr>
          <a:r>
            <a:rPr kumimoji="0" lang="en-US" altLang="en-US" sz="2400" b="1" i="0" u="none" strike="noStrike" cap="none" normalizeH="0" baseline="0" dirty="0">
              <a:ln>
                <a:noFill/>
              </a:ln>
              <a:solidFill>
                <a:schemeClr val="tx1"/>
              </a:solidFill>
              <a:effectLst/>
              <a:latin typeface="Arial" panose="020B0604020202020204" pitchFamily="34" charset="0"/>
            </a:rPr>
            <a:t>Global Trends</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1600" b="0" i="0" u="none" strike="noStrike" cap="none" normalizeH="0" baseline="0" dirty="0">
              <a:ln>
                <a:noFill/>
              </a:ln>
              <a:solidFill>
                <a:schemeClr val="tx1"/>
              </a:solidFill>
              <a:effectLst/>
              <a:latin typeface="Arial" panose="020B0604020202020204" pitchFamily="34" charset="0"/>
            </a:rPr>
            <a:t>Incorporate AI, sustainability, innovation </a:t>
          </a:r>
          <a:endParaRPr kumimoji="0" lang="en-US" altLang="en-US" sz="2400" b="0" i="0" u="none" strike="noStrike" cap="none" normalizeH="0" baseline="0" dirty="0">
            <a:ln>
              <a:noFill/>
            </a:ln>
            <a:solidFill>
              <a:schemeClr val="tx1"/>
            </a:solidFill>
            <a:effectLst/>
            <a:latin typeface="Arial" panose="020B0604020202020204" pitchFamily="34" charset="0"/>
          </a:endParaRPr>
        </a:p>
      </dgm:t>
    </dgm:pt>
    <dgm:pt modelId="{B162CC8C-5EF8-4BD6-B965-558B4F5B04FF}" type="parTrans" cxnId="{7C4BD04E-2B97-4FA0-9FD1-12BA6C7565A3}">
      <dgm:prSet/>
      <dgm:spPr/>
      <dgm:t>
        <a:bodyPr/>
        <a:lstStyle/>
        <a:p>
          <a:endParaRPr lang="en-CA"/>
        </a:p>
      </dgm:t>
    </dgm:pt>
    <dgm:pt modelId="{D4464EDE-9D7C-4F38-BB4F-2ED37F81CCD9}" type="sibTrans" cxnId="{7C4BD04E-2B97-4FA0-9FD1-12BA6C7565A3}">
      <dgm:prSet/>
      <dgm:spPr/>
      <dgm:t>
        <a:bodyPr/>
        <a:lstStyle/>
        <a:p>
          <a:endParaRPr lang="en-CA"/>
        </a:p>
      </dgm:t>
    </dgm:pt>
    <dgm:pt modelId="{1629C58B-122D-4CAD-A8B3-79F6D8DCF734}" type="pres">
      <dgm:prSet presAssocID="{37E71723-EBCD-480F-ACB2-09E5569F09C1}" presName="diagram" presStyleCnt="0">
        <dgm:presLayoutVars>
          <dgm:dir/>
          <dgm:resizeHandles val="exact"/>
        </dgm:presLayoutVars>
      </dgm:prSet>
      <dgm:spPr/>
    </dgm:pt>
    <dgm:pt modelId="{5E84D41F-AFBE-4213-855F-EE463D82BCBE}" type="pres">
      <dgm:prSet presAssocID="{6EE0E1D5-C47B-44C2-83EA-9C26D858EAC9}" presName="node" presStyleLbl="node1" presStyleIdx="0" presStyleCnt="6">
        <dgm:presLayoutVars>
          <dgm:bulletEnabled val="1"/>
        </dgm:presLayoutVars>
      </dgm:prSet>
      <dgm:spPr/>
    </dgm:pt>
    <dgm:pt modelId="{84FAC06F-78C4-4F12-BE37-50C5AEA6B101}" type="pres">
      <dgm:prSet presAssocID="{4A8FB673-0B93-4BBC-B4D6-3D01D9D5B73A}" presName="sibTrans" presStyleCnt="0"/>
      <dgm:spPr/>
    </dgm:pt>
    <dgm:pt modelId="{619C2792-F79F-4205-A420-FB7681E24B82}" type="pres">
      <dgm:prSet presAssocID="{7E397389-B452-489E-B2B5-53CC5F424BC9}" presName="node" presStyleLbl="node1" presStyleIdx="1" presStyleCnt="6">
        <dgm:presLayoutVars>
          <dgm:bulletEnabled val="1"/>
        </dgm:presLayoutVars>
      </dgm:prSet>
      <dgm:spPr/>
    </dgm:pt>
    <dgm:pt modelId="{1DCBC63A-FCCB-44BE-BD63-81FB94E86B44}" type="pres">
      <dgm:prSet presAssocID="{410E6381-969D-4611-A8EE-D1917309D526}" presName="sibTrans" presStyleCnt="0"/>
      <dgm:spPr/>
    </dgm:pt>
    <dgm:pt modelId="{9A9BEC8D-DB25-4D01-9647-901E3C9EC4F9}" type="pres">
      <dgm:prSet presAssocID="{747DBCFA-14F9-435F-A0CB-F77A21488868}" presName="node" presStyleLbl="node1" presStyleIdx="2" presStyleCnt="6">
        <dgm:presLayoutVars>
          <dgm:bulletEnabled val="1"/>
        </dgm:presLayoutVars>
      </dgm:prSet>
      <dgm:spPr/>
    </dgm:pt>
    <dgm:pt modelId="{15F0DDEF-680E-40E4-9C57-79FC45C28FCB}" type="pres">
      <dgm:prSet presAssocID="{E8ADDFD2-CF6B-448C-BDBF-C337349BDD8E}" presName="sibTrans" presStyleCnt="0"/>
      <dgm:spPr/>
    </dgm:pt>
    <dgm:pt modelId="{E2FC8EFD-C22F-419D-9A07-98419BF7E65A}" type="pres">
      <dgm:prSet presAssocID="{288A65A0-255B-4F57-9DFC-469251985D56}" presName="node" presStyleLbl="node1" presStyleIdx="3" presStyleCnt="6">
        <dgm:presLayoutVars>
          <dgm:bulletEnabled val="1"/>
        </dgm:presLayoutVars>
      </dgm:prSet>
      <dgm:spPr/>
    </dgm:pt>
    <dgm:pt modelId="{958423FF-E2A4-49E9-9019-1915C6423036}" type="pres">
      <dgm:prSet presAssocID="{C7A966F4-79F4-4179-800E-721306163E55}" presName="sibTrans" presStyleCnt="0"/>
      <dgm:spPr/>
    </dgm:pt>
    <dgm:pt modelId="{B922E8C5-7567-4F77-872F-F9ED0A9E80BA}" type="pres">
      <dgm:prSet presAssocID="{A8A8EBF9-AF0A-47B3-92FE-B986BB0B3A52}" presName="node" presStyleLbl="node1" presStyleIdx="4" presStyleCnt="6">
        <dgm:presLayoutVars>
          <dgm:bulletEnabled val="1"/>
        </dgm:presLayoutVars>
      </dgm:prSet>
      <dgm:spPr/>
    </dgm:pt>
    <dgm:pt modelId="{B4E4AAE7-6328-475F-AACC-546FD154595D}" type="pres">
      <dgm:prSet presAssocID="{739D5445-564B-4059-BD53-449FE22D25A6}" presName="sibTrans" presStyleCnt="0"/>
      <dgm:spPr/>
    </dgm:pt>
    <dgm:pt modelId="{11D45F30-2023-498B-A675-5269312D490B}" type="pres">
      <dgm:prSet presAssocID="{76C15C11-C5F5-46B2-8632-E8F07D168DF0}" presName="node" presStyleLbl="node1" presStyleIdx="5" presStyleCnt="6">
        <dgm:presLayoutVars>
          <dgm:bulletEnabled val="1"/>
        </dgm:presLayoutVars>
      </dgm:prSet>
      <dgm:spPr/>
    </dgm:pt>
  </dgm:ptLst>
  <dgm:cxnLst>
    <dgm:cxn modelId="{4096BB16-5F06-485D-8AD3-B2B7C2252E05}" type="presOf" srcId="{A8A8EBF9-AF0A-47B3-92FE-B986BB0B3A52}" destId="{B922E8C5-7567-4F77-872F-F9ED0A9E80BA}" srcOrd="0" destOrd="0" presId="urn:microsoft.com/office/officeart/2005/8/layout/default"/>
    <dgm:cxn modelId="{6F79941A-E244-42F4-9913-A6E1A6E4CFAC}" srcId="{37E71723-EBCD-480F-ACB2-09E5569F09C1}" destId="{288A65A0-255B-4F57-9DFC-469251985D56}" srcOrd="3" destOrd="0" parTransId="{A97BB8ED-E327-4FAA-A88A-0F52E53EB715}" sibTransId="{C7A966F4-79F4-4179-800E-721306163E55}"/>
    <dgm:cxn modelId="{37C09221-C4F5-4B81-A609-A6CF5F0E500F}" type="presOf" srcId="{37E71723-EBCD-480F-ACB2-09E5569F09C1}" destId="{1629C58B-122D-4CAD-A8B3-79F6D8DCF734}" srcOrd="0" destOrd="0" presId="urn:microsoft.com/office/officeart/2005/8/layout/default"/>
    <dgm:cxn modelId="{FD3A9F3B-9CC1-416E-BD70-B6116DA9CF00}" type="presOf" srcId="{747DBCFA-14F9-435F-A0CB-F77A21488868}" destId="{9A9BEC8D-DB25-4D01-9647-901E3C9EC4F9}" srcOrd="0" destOrd="0" presId="urn:microsoft.com/office/officeart/2005/8/layout/default"/>
    <dgm:cxn modelId="{9493FC3D-F7CA-431E-A123-26B78461A184}" srcId="{37E71723-EBCD-480F-ACB2-09E5569F09C1}" destId="{A8A8EBF9-AF0A-47B3-92FE-B986BB0B3A52}" srcOrd="4" destOrd="0" parTransId="{94B727F8-9D0B-4546-BA1E-1E7B352D514D}" sibTransId="{739D5445-564B-4059-BD53-449FE22D25A6}"/>
    <dgm:cxn modelId="{7A54A645-3C22-4D8E-8265-5F1E44D56815}" srcId="{37E71723-EBCD-480F-ACB2-09E5569F09C1}" destId="{747DBCFA-14F9-435F-A0CB-F77A21488868}" srcOrd="2" destOrd="0" parTransId="{9C8A0728-9373-4E57-985A-01FFB192B13E}" sibTransId="{E8ADDFD2-CF6B-448C-BDBF-C337349BDD8E}"/>
    <dgm:cxn modelId="{7C4BD04E-2B97-4FA0-9FD1-12BA6C7565A3}" srcId="{37E71723-EBCD-480F-ACB2-09E5569F09C1}" destId="{76C15C11-C5F5-46B2-8632-E8F07D168DF0}" srcOrd="5" destOrd="0" parTransId="{B162CC8C-5EF8-4BD6-B965-558B4F5B04FF}" sibTransId="{D4464EDE-9D7C-4F38-BB4F-2ED37F81CCD9}"/>
    <dgm:cxn modelId="{7A8CB86F-B417-4F6B-8A4D-64DAFC0EAA04}" type="presOf" srcId="{7E397389-B452-489E-B2B5-53CC5F424BC9}" destId="{619C2792-F79F-4205-A420-FB7681E24B82}" srcOrd="0" destOrd="0" presId="urn:microsoft.com/office/officeart/2005/8/layout/default"/>
    <dgm:cxn modelId="{170D9451-B500-4E00-975B-C212BDBCCCDB}" type="presOf" srcId="{288A65A0-255B-4F57-9DFC-469251985D56}" destId="{E2FC8EFD-C22F-419D-9A07-98419BF7E65A}" srcOrd="0" destOrd="0" presId="urn:microsoft.com/office/officeart/2005/8/layout/default"/>
    <dgm:cxn modelId="{173A059E-D2FE-4621-9DD0-D20A2D0E56F9}" type="presOf" srcId="{76C15C11-C5F5-46B2-8632-E8F07D168DF0}" destId="{11D45F30-2023-498B-A675-5269312D490B}" srcOrd="0" destOrd="0" presId="urn:microsoft.com/office/officeart/2005/8/layout/default"/>
    <dgm:cxn modelId="{EB5534AB-02BC-4FAE-8C74-BC19B31A109D}" srcId="{37E71723-EBCD-480F-ACB2-09E5569F09C1}" destId="{6EE0E1D5-C47B-44C2-83EA-9C26D858EAC9}" srcOrd="0" destOrd="0" parTransId="{146CBF67-82BC-4267-8669-A1D59D5A16FD}" sibTransId="{4A8FB673-0B93-4BBC-B4D6-3D01D9D5B73A}"/>
    <dgm:cxn modelId="{F129E4B0-62E4-4E7E-A6E0-C4D2215AA1E9}" type="presOf" srcId="{6EE0E1D5-C47B-44C2-83EA-9C26D858EAC9}" destId="{5E84D41F-AFBE-4213-855F-EE463D82BCBE}" srcOrd="0" destOrd="0" presId="urn:microsoft.com/office/officeart/2005/8/layout/default"/>
    <dgm:cxn modelId="{B0128FDA-853D-41C2-8D4E-6F3EC2BF402B}" srcId="{37E71723-EBCD-480F-ACB2-09E5569F09C1}" destId="{7E397389-B452-489E-B2B5-53CC5F424BC9}" srcOrd="1" destOrd="0" parTransId="{0C96B61B-6452-494C-B945-FA7BFAA3A685}" sibTransId="{410E6381-969D-4611-A8EE-D1917309D526}"/>
    <dgm:cxn modelId="{BC3DD8F0-4B26-44EF-A18B-DD6A11D8E0B2}" type="presParOf" srcId="{1629C58B-122D-4CAD-A8B3-79F6D8DCF734}" destId="{5E84D41F-AFBE-4213-855F-EE463D82BCBE}" srcOrd="0" destOrd="0" presId="urn:microsoft.com/office/officeart/2005/8/layout/default"/>
    <dgm:cxn modelId="{7E7C6001-669A-4421-BEDE-AE906FE463AA}" type="presParOf" srcId="{1629C58B-122D-4CAD-A8B3-79F6D8DCF734}" destId="{84FAC06F-78C4-4F12-BE37-50C5AEA6B101}" srcOrd="1" destOrd="0" presId="urn:microsoft.com/office/officeart/2005/8/layout/default"/>
    <dgm:cxn modelId="{8442757F-8E48-4036-ACF9-F117CD30ADC6}" type="presParOf" srcId="{1629C58B-122D-4CAD-A8B3-79F6D8DCF734}" destId="{619C2792-F79F-4205-A420-FB7681E24B82}" srcOrd="2" destOrd="0" presId="urn:microsoft.com/office/officeart/2005/8/layout/default"/>
    <dgm:cxn modelId="{D4653FA7-3FD3-4BBD-AEB7-1A2B3B6604EF}" type="presParOf" srcId="{1629C58B-122D-4CAD-A8B3-79F6D8DCF734}" destId="{1DCBC63A-FCCB-44BE-BD63-81FB94E86B44}" srcOrd="3" destOrd="0" presId="urn:microsoft.com/office/officeart/2005/8/layout/default"/>
    <dgm:cxn modelId="{7CEC7E31-DD11-4BCB-A78D-98E5EF74614E}" type="presParOf" srcId="{1629C58B-122D-4CAD-A8B3-79F6D8DCF734}" destId="{9A9BEC8D-DB25-4D01-9647-901E3C9EC4F9}" srcOrd="4" destOrd="0" presId="urn:microsoft.com/office/officeart/2005/8/layout/default"/>
    <dgm:cxn modelId="{3610DC1F-A517-424C-A8DC-35972397B988}" type="presParOf" srcId="{1629C58B-122D-4CAD-A8B3-79F6D8DCF734}" destId="{15F0DDEF-680E-40E4-9C57-79FC45C28FCB}" srcOrd="5" destOrd="0" presId="urn:microsoft.com/office/officeart/2005/8/layout/default"/>
    <dgm:cxn modelId="{324A2CFA-B049-44B4-82C0-71A94A516096}" type="presParOf" srcId="{1629C58B-122D-4CAD-A8B3-79F6D8DCF734}" destId="{E2FC8EFD-C22F-419D-9A07-98419BF7E65A}" srcOrd="6" destOrd="0" presId="urn:microsoft.com/office/officeart/2005/8/layout/default"/>
    <dgm:cxn modelId="{E5B2B578-3E41-4DAD-8130-7E28EBC34102}" type="presParOf" srcId="{1629C58B-122D-4CAD-A8B3-79F6D8DCF734}" destId="{958423FF-E2A4-49E9-9019-1915C6423036}" srcOrd="7" destOrd="0" presId="urn:microsoft.com/office/officeart/2005/8/layout/default"/>
    <dgm:cxn modelId="{675CAEE1-B3E2-4132-BD80-07C95B9CF838}" type="presParOf" srcId="{1629C58B-122D-4CAD-A8B3-79F6D8DCF734}" destId="{B922E8C5-7567-4F77-872F-F9ED0A9E80BA}" srcOrd="8" destOrd="0" presId="urn:microsoft.com/office/officeart/2005/8/layout/default"/>
    <dgm:cxn modelId="{23FA5DD4-24E2-412B-AFC4-B6B338C4E59E}" type="presParOf" srcId="{1629C58B-122D-4CAD-A8B3-79F6D8DCF734}" destId="{B4E4AAE7-6328-475F-AACC-546FD154595D}" srcOrd="9" destOrd="0" presId="urn:microsoft.com/office/officeart/2005/8/layout/default"/>
    <dgm:cxn modelId="{0C1CD360-7A7B-43F0-A2C1-40CEDAD180CB}" type="presParOf" srcId="{1629C58B-122D-4CAD-A8B3-79F6D8DCF734}" destId="{11D45F30-2023-498B-A675-5269312D490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92C85D-6897-404D-886D-083C4777058C}" type="doc">
      <dgm:prSet loTypeId="urn:microsoft.com/office/officeart/2005/8/layout/default" loCatId="list" qsTypeId="urn:microsoft.com/office/officeart/2005/8/quickstyle/simple1" qsCatId="simple" csTypeId="urn:microsoft.com/office/officeart/2005/8/colors/colorful5" csCatId="colorful" phldr="1"/>
      <dgm:spPr/>
    </dgm:pt>
    <dgm:pt modelId="{A6BFC319-F932-4305-B533-4A7882F1D117}">
      <dgm:prSet phldrT="[Text]" custT="1"/>
      <dgm:spPr/>
      <dgm:t>
        <a:bodyPr spcFirstLastPara="0" vert="horz" wrap="square" lIns="60960" tIns="60960" rIns="60960" bIns="60960" numCol="1" spcCol="1270" anchor="ctr" anchorCtr="0"/>
        <a:lstStyle/>
        <a:p>
          <a:r>
            <a:rPr lang="en-US" sz="2000" b="0" kern="1200" cap="none" spc="0">
              <a:ln w="0"/>
              <a:effectLst>
                <a:outerShdw blurRad="38100" dist="19050" dir="2700000" algn="tl" rotWithShape="0">
                  <a:schemeClr val="dk1">
                    <a:alpha val="40000"/>
                  </a:schemeClr>
                </a:outerShdw>
              </a:effectLst>
              <a:latin typeface="+mn-lt"/>
            </a:rPr>
            <a:t>BC Market demand</a:t>
          </a:r>
        </a:p>
        <a:p>
          <a:r>
            <a:rPr lang="en-US" sz="1800" b="0" kern="1200" cap="none" spc="0">
              <a:ln w="0"/>
              <a:effectLst>
                <a:outerShdw blurRad="38100" dist="19050" dir="2700000" algn="tl" rotWithShape="0">
                  <a:schemeClr val="dk1">
                    <a:alpha val="40000"/>
                  </a:schemeClr>
                </a:outerShdw>
              </a:effectLst>
              <a:latin typeface="+mn-lt"/>
            </a:rPr>
            <a:t>(Need</a:t>
          </a:r>
          <a:r>
            <a:rPr lang="en-US" sz="1800" b="0" kern="1200" cap="none" spc="0">
              <a:ln w="0"/>
              <a:effectLst>
                <a:outerShdw blurRad="38100" dist="19050" dir="2700000" algn="tl" rotWithShape="0">
                  <a:prstClr val="black">
                    <a:alpha val="40000"/>
                  </a:prstClr>
                </a:outerShdw>
              </a:effectLst>
              <a:latin typeface="+mn-lt"/>
              <a:ea typeface="+mn-ea"/>
              <a:cs typeface="+mn-cs"/>
            </a:rPr>
            <a:t> </a:t>
          </a:r>
          <a:r>
            <a:rPr lang="en-US" sz="1800" b="0" kern="1200" cap="none" spc="0">
              <a:ln w="0"/>
              <a:effectLst>
                <a:outerShdw blurRad="38100" dist="19050" dir="2700000" algn="tl" rotWithShape="0">
                  <a:schemeClr val="dk1">
                    <a:alpha val="40000"/>
                  </a:schemeClr>
                </a:outerShdw>
              </a:effectLst>
              <a:latin typeface="+mn-lt"/>
            </a:rPr>
            <a:t>Assessment)</a:t>
          </a:r>
          <a:endParaRPr lang="en-CA" sz="1800" b="0" kern="1200" cap="none" spc="0" dirty="0">
            <a:ln w="0"/>
            <a:effectLst>
              <a:outerShdw blurRad="38100" dist="19050" dir="2700000" algn="tl" rotWithShape="0">
                <a:schemeClr val="dk1">
                  <a:alpha val="40000"/>
                </a:schemeClr>
              </a:outerShdw>
            </a:effectLst>
            <a:latin typeface="+mn-l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custT="1"/>
      <dgm:spPr/>
      <dgm:t>
        <a:bodyPr/>
        <a:lstStyle/>
        <a:p>
          <a:r>
            <a:rPr lang="en-US" sz="2000" b="0" cap="none" spc="0" dirty="0">
              <a:ln w="0"/>
              <a:effectLst>
                <a:outerShdw blurRad="38100" dist="19050" dir="2700000" algn="tl" rotWithShape="0">
                  <a:prstClr val="black">
                    <a:alpha val="40000"/>
                  </a:prstClr>
                </a:outerShdw>
              </a:effectLst>
              <a:latin typeface="+mn-lt"/>
              <a:ea typeface="+mn-ea"/>
              <a:cs typeface="+mn-cs"/>
            </a:rPr>
            <a:t>Evaluate </a:t>
          </a:r>
          <a:r>
            <a:rPr lang="en-US" sz="2000" b="0" cap="none" spc="0" dirty="0" err="1">
              <a:ln w="0"/>
              <a:effectLst>
                <a:outerShdw blurRad="38100" dist="19050" dir="2700000" algn="tl" rotWithShape="0">
                  <a:prstClr val="black">
                    <a:alpha val="40000"/>
                  </a:prstClr>
                </a:outerShdw>
              </a:effectLst>
              <a:latin typeface="+mn-lt"/>
              <a:ea typeface="+mn-ea"/>
              <a:cs typeface="+mn-cs"/>
            </a:rPr>
            <a:t>CapU</a:t>
          </a:r>
          <a:r>
            <a:rPr lang="en-US" sz="2000" b="0" cap="none" spc="0" dirty="0">
              <a:ln w="0"/>
              <a:effectLst>
                <a:outerShdw blurRad="38100" dist="19050" dir="2700000" algn="tl" rotWithShape="0">
                  <a:prstClr val="black">
                    <a:alpha val="40000"/>
                  </a:prstClr>
                </a:outerShdw>
              </a:effectLst>
              <a:latin typeface="+mn-lt"/>
              <a:ea typeface="+mn-ea"/>
              <a:cs typeface="+mn-cs"/>
            </a:rPr>
            <a:t> Strategies &amp; Survey</a:t>
          </a:r>
          <a:endParaRPr lang="en-US" sz="2000" b="0" cap="none" spc="0" dirty="0">
            <a:ln w="0"/>
            <a:effectLst>
              <a:outerShdw blurRad="38100" dist="19050" dir="2700000" algn="tl" rotWithShape="0">
                <a:schemeClr val="dk1">
                  <a:alpha val="40000"/>
                </a:schemeClr>
              </a:outerShdw>
            </a:effectLst>
            <a:latin typeface="+mn-lt"/>
          </a:endParaRP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custT="1"/>
      <dgm:spPr/>
      <dgm:t>
        <a:bodyPr/>
        <a:lstStyle/>
        <a:p>
          <a:r>
            <a:rPr lang="en-US" sz="2000" b="0" cap="none" spc="0" dirty="0">
              <a:ln w="0"/>
              <a:effectLst>
                <a:outerShdw blurRad="38100" dist="19050" dir="2700000" algn="tl" rotWithShape="0">
                  <a:schemeClr val="dk1">
                    <a:alpha val="40000"/>
                  </a:schemeClr>
                </a:outerShdw>
              </a:effectLst>
              <a:latin typeface="+mn-lt"/>
            </a:rPr>
            <a:t>Benchmark and Competitive Analysis</a:t>
          </a:r>
          <a:endParaRPr lang="en-CA" sz="2000" b="0" cap="none" spc="0" dirty="0">
            <a:ln w="0"/>
            <a:effectLst>
              <a:outerShdw blurRad="38100" dist="19050" dir="2700000" algn="tl" rotWithShape="0">
                <a:schemeClr val="dk1">
                  <a:alpha val="40000"/>
                </a:schemeClr>
              </a:outerShdw>
            </a:effectLst>
            <a:latin typeface="+mn-l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custT="1"/>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US" sz="2000" b="0" kern="1200" cap="none" spc="0" dirty="0">
              <a:ln w="0"/>
              <a:effectLst>
                <a:outerShdw blurRad="38100" dist="19050" dir="2700000" algn="tl" rotWithShape="0">
                  <a:prstClr val="black">
                    <a:alpha val="40000"/>
                  </a:prstClr>
                </a:outerShdw>
              </a:effectLst>
              <a:latin typeface="+mn-lt"/>
              <a:ea typeface="+mn-ea"/>
              <a:cs typeface="+mn-cs"/>
            </a:rPr>
            <a:t>Global/Canada Trends</a:t>
          </a:r>
          <a:endParaRPr lang="en-CA" sz="2000" b="0" kern="1200" cap="none" spc="0" dirty="0">
            <a:ln w="0"/>
            <a:effectLst>
              <a:outerShdw blurRad="38100" dist="19050" dir="2700000" algn="tl" rotWithShape="0">
                <a:prstClr val="black">
                  <a:alpha val="40000"/>
                </a:prstClr>
              </a:outerShdw>
            </a:effectLst>
            <a:latin typeface="+mn-lt"/>
            <a:ea typeface="+mn-ea"/>
            <a:cs typeface="+mn-cs"/>
          </a:endParaRPr>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CCCB6A29-813B-448C-AA1A-C031E141575C}">
      <dgm:prSet phldrT="[Text]" custT="1"/>
      <dgm:spPr/>
      <dgm:t>
        <a:bodyPr/>
        <a:lstStyle/>
        <a:p>
          <a:r>
            <a:rPr lang="en-CA" sz="2000" b="0" cap="none" spc="0">
              <a:ln w="0"/>
              <a:effectLst>
                <a:outerShdw blurRad="38100" dist="19050" dir="2700000" algn="tl" rotWithShape="0">
                  <a:schemeClr val="dk1">
                    <a:alpha val="40000"/>
                  </a:schemeClr>
                </a:outerShdw>
              </a:effectLst>
              <a:latin typeface="+mn-lt"/>
            </a:rPr>
            <a:t>Curriculum and Program Content</a:t>
          </a:r>
          <a:endParaRPr lang="en-US" sz="2000" b="0" cap="none" spc="0" dirty="0">
            <a:ln w="0"/>
            <a:effectLst>
              <a:outerShdw blurRad="38100" dist="19050" dir="2700000" algn="tl" rotWithShape="0">
                <a:schemeClr val="dk1">
                  <a:alpha val="40000"/>
                </a:schemeClr>
              </a:outerShdw>
            </a:effectLst>
            <a:latin typeface="+mn-lt"/>
          </a:endParaRPr>
        </a:p>
      </dgm:t>
    </dgm:pt>
    <dgm:pt modelId="{5B517113-8C53-4398-83F0-5DC0E0634A82}" type="parTrans" cxnId="{B7E6E89C-05E2-41F8-A30C-CFE9BB47793A}">
      <dgm:prSet/>
      <dgm:spPr/>
      <dgm:t>
        <a:bodyPr/>
        <a:lstStyle/>
        <a:p>
          <a:endParaRPr lang="en-CA"/>
        </a:p>
      </dgm:t>
    </dgm:pt>
    <dgm:pt modelId="{CFA78A92-382A-45F8-9E83-7465FE317327}" type="sibTrans" cxnId="{B7E6E89C-05E2-41F8-A30C-CFE9BB47793A}">
      <dgm:prSet/>
      <dgm:spPr/>
      <dgm:t>
        <a:bodyPr/>
        <a:lstStyle/>
        <a:p>
          <a:endParaRPr lang="en-CA"/>
        </a:p>
      </dgm:t>
    </dgm:pt>
    <dgm:pt modelId="{3657A38C-00AA-4FC7-B4B5-24A5E195A517}" type="pres">
      <dgm:prSet presAssocID="{BF92C85D-6897-404D-886D-083C4777058C}" presName="diagram" presStyleCnt="0">
        <dgm:presLayoutVars>
          <dgm:dir/>
          <dgm:resizeHandles val="exact"/>
        </dgm:presLayoutVars>
      </dgm:prSet>
      <dgm:spPr/>
    </dgm:pt>
    <dgm:pt modelId="{1FD90325-13BA-41FD-89EE-2BE309C54A5A}" type="pres">
      <dgm:prSet presAssocID="{A6BFC319-F932-4305-B533-4A7882F1D117}" presName="node" presStyleLbl="node1" presStyleIdx="0" presStyleCnt="5">
        <dgm:presLayoutVars>
          <dgm:bulletEnabled val="1"/>
        </dgm:presLayoutVars>
      </dgm:prSet>
      <dgm:spPr/>
    </dgm:pt>
    <dgm:pt modelId="{5F4FA17B-C620-4EA1-8E29-0EEACF14D1A3}" type="pres">
      <dgm:prSet presAssocID="{EEB91B2B-BCAC-4C51-96E0-A1FD007C74A4}" presName="sibTrans" presStyleCnt="0"/>
      <dgm:spPr/>
    </dgm:pt>
    <dgm:pt modelId="{B92401B1-5174-41B0-8B0B-8D7853608715}" type="pres">
      <dgm:prSet presAssocID="{E78A7D90-1786-467E-8692-AEA9546ABC40}" presName="node" presStyleLbl="node1" presStyleIdx="1" presStyleCnt="5">
        <dgm:presLayoutVars>
          <dgm:bulletEnabled val="1"/>
        </dgm:presLayoutVars>
      </dgm:prSet>
      <dgm:spPr/>
    </dgm:pt>
    <dgm:pt modelId="{3256E943-8B55-4AAD-B431-971C3318F5FE}" type="pres">
      <dgm:prSet presAssocID="{41863E91-E017-4BE4-B519-9B6788B12F45}" presName="sibTrans" presStyleCnt="0"/>
      <dgm:spPr/>
    </dgm:pt>
    <dgm:pt modelId="{85012153-F806-4FD0-A6C6-AD6646BB5242}" type="pres">
      <dgm:prSet presAssocID="{7B437787-32BB-46EB-A9A2-8534B0ABFEEA}" presName="node" presStyleLbl="node1" presStyleIdx="2" presStyleCnt="5">
        <dgm:presLayoutVars>
          <dgm:bulletEnabled val="1"/>
        </dgm:presLayoutVars>
      </dgm:prSet>
      <dgm:spPr/>
    </dgm:pt>
    <dgm:pt modelId="{C88E84BB-2D08-4A76-A45E-FF98FEB00E1E}" type="pres">
      <dgm:prSet presAssocID="{B20B2CCB-6262-4093-9B3E-213E72D6E002}" presName="sibTrans" presStyleCnt="0"/>
      <dgm:spPr/>
    </dgm:pt>
    <dgm:pt modelId="{FE87BE49-30C4-423A-8161-2C14C5E396FD}" type="pres">
      <dgm:prSet presAssocID="{E8928F85-BA54-4ECD-A083-712DF97327E2}" presName="node" presStyleLbl="node1" presStyleIdx="3" presStyleCnt="5">
        <dgm:presLayoutVars>
          <dgm:bulletEnabled val="1"/>
        </dgm:presLayoutVars>
      </dgm:prSet>
      <dgm:spPr/>
    </dgm:pt>
    <dgm:pt modelId="{81311099-1920-42A5-B6B6-36CF6EE1AAB6}" type="pres">
      <dgm:prSet presAssocID="{90FE90C3-340E-4951-BDF5-C94D7DE3871C}" presName="sibTrans" presStyleCnt="0"/>
      <dgm:spPr/>
    </dgm:pt>
    <dgm:pt modelId="{29F9C216-EF40-4954-8450-832FADEDFAD1}" type="pres">
      <dgm:prSet presAssocID="{CCCB6A29-813B-448C-AA1A-C031E141575C}" presName="node" presStyleLbl="node1" presStyleIdx="4" presStyleCnt="5">
        <dgm:presLayoutVars>
          <dgm:bulletEnabled val="1"/>
        </dgm:presLayoutVars>
      </dgm:prSet>
      <dgm:spPr/>
    </dgm:pt>
  </dgm:ptLst>
  <dgm:cxnLst>
    <dgm:cxn modelId="{89DB8234-DB2A-4563-A2E0-F4D688089BB8}" srcId="{BF92C85D-6897-404D-886D-083C4777058C}" destId="{E8928F85-BA54-4ECD-A083-712DF97327E2}" srcOrd="3" destOrd="0" parTransId="{6ED10E65-0705-42D8-9F64-512B116368D6}" sibTransId="{90FE90C3-340E-4951-BDF5-C94D7DE3871C}"/>
    <dgm:cxn modelId="{F05CDC38-CAF6-4441-A5BE-67C888939F1A}" srcId="{BF92C85D-6897-404D-886D-083C4777058C}" destId="{7B437787-32BB-46EB-A9A2-8534B0ABFEEA}" srcOrd="2" destOrd="0" parTransId="{EED88CFD-D5DE-49AC-ADF7-CA6DBC1DB75F}" sibTransId="{B20B2CCB-6262-4093-9B3E-213E72D6E002}"/>
    <dgm:cxn modelId="{DCA4FE42-901A-4133-94F6-39B3E851B6CA}" type="presOf" srcId="{BF92C85D-6897-404D-886D-083C4777058C}" destId="{3657A38C-00AA-4FC7-B4B5-24A5E195A517}" srcOrd="0" destOrd="0" presId="urn:microsoft.com/office/officeart/2005/8/layout/default"/>
    <dgm:cxn modelId="{E3D65458-4FBB-41BD-BBB2-F94593AB650B}" type="presOf" srcId="{A6BFC319-F932-4305-B533-4A7882F1D117}" destId="{1FD90325-13BA-41FD-89EE-2BE309C54A5A}" srcOrd="0" destOrd="0" presId="urn:microsoft.com/office/officeart/2005/8/layout/default"/>
    <dgm:cxn modelId="{E5830A79-CED5-4AA3-A06D-19B3BCAEA8E0}" type="presOf" srcId="{E8928F85-BA54-4ECD-A083-712DF97327E2}" destId="{FE87BE49-30C4-423A-8161-2C14C5E396FD}" srcOrd="0" destOrd="0" presId="urn:microsoft.com/office/officeart/2005/8/layout/default"/>
    <dgm:cxn modelId="{CB2C4B87-801F-4296-A9C6-3B4A0890C78E}" srcId="{BF92C85D-6897-404D-886D-083C4777058C}" destId="{E78A7D90-1786-467E-8692-AEA9546ABC40}" srcOrd="1" destOrd="0" parTransId="{B64B818B-AAB1-49C2-8A8F-2CCA6001F7C3}" sibTransId="{41863E91-E017-4BE4-B519-9B6788B12F45}"/>
    <dgm:cxn modelId="{B5148192-3B90-4ED2-93B3-0B25A332C807}" type="presOf" srcId="{7B437787-32BB-46EB-A9A2-8534B0ABFEEA}" destId="{85012153-F806-4FD0-A6C6-AD6646BB5242}" srcOrd="0" destOrd="0" presId="urn:microsoft.com/office/officeart/2005/8/layout/default"/>
    <dgm:cxn modelId="{A327FC93-210D-469B-A3F9-58A6B65FBF6D}" type="presOf" srcId="{E78A7D90-1786-467E-8692-AEA9546ABC40}" destId="{B92401B1-5174-41B0-8B0B-8D7853608715}" srcOrd="0" destOrd="0" presId="urn:microsoft.com/office/officeart/2005/8/layout/default"/>
    <dgm:cxn modelId="{9A99CC99-9DB1-434D-8F59-7214A5DA5418}" srcId="{BF92C85D-6897-404D-886D-083C4777058C}" destId="{A6BFC319-F932-4305-B533-4A7882F1D117}" srcOrd="0" destOrd="0" parTransId="{3F0786D2-6D4B-4FDB-B0DB-70C84948276B}" sibTransId="{EEB91B2B-BCAC-4C51-96E0-A1FD007C74A4}"/>
    <dgm:cxn modelId="{B7E6E89C-05E2-41F8-A30C-CFE9BB47793A}" srcId="{BF92C85D-6897-404D-886D-083C4777058C}" destId="{CCCB6A29-813B-448C-AA1A-C031E141575C}" srcOrd="4" destOrd="0" parTransId="{5B517113-8C53-4398-83F0-5DC0E0634A82}" sibTransId="{CFA78A92-382A-45F8-9E83-7465FE317327}"/>
    <dgm:cxn modelId="{661D55FE-9EA2-4231-98F5-B5B63E965B9D}" type="presOf" srcId="{CCCB6A29-813B-448C-AA1A-C031E141575C}" destId="{29F9C216-EF40-4954-8450-832FADEDFAD1}" srcOrd="0" destOrd="0" presId="urn:microsoft.com/office/officeart/2005/8/layout/default"/>
    <dgm:cxn modelId="{4A081F83-C6BE-4EB3-B0BB-7F67FECA7C53}" type="presParOf" srcId="{3657A38C-00AA-4FC7-B4B5-24A5E195A517}" destId="{1FD90325-13BA-41FD-89EE-2BE309C54A5A}" srcOrd="0" destOrd="0" presId="urn:microsoft.com/office/officeart/2005/8/layout/default"/>
    <dgm:cxn modelId="{583E81A1-831F-4C5D-9A03-F88825551A8F}" type="presParOf" srcId="{3657A38C-00AA-4FC7-B4B5-24A5E195A517}" destId="{5F4FA17B-C620-4EA1-8E29-0EEACF14D1A3}" srcOrd="1" destOrd="0" presId="urn:microsoft.com/office/officeart/2005/8/layout/default"/>
    <dgm:cxn modelId="{FE580ED0-9195-4F6C-B884-B1ADBD8B88F8}" type="presParOf" srcId="{3657A38C-00AA-4FC7-B4B5-24A5E195A517}" destId="{B92401B1-5174-41B0-8B0B-8D7853608715}" srcOrd="2" destOrd="0" presId="urn:microsoft.com/office/officeart/2005/8/layout/default"/>
    <dgm:cxn modelId="{534A80B4-CFA8-4CF2-95EC-8259FC730565}" type="presParOf" srcId="{3657A38C-00AA-4FC7-B4B5-24A5E195A517}" destId="{3256E943-8B55-4AAD-B431-971C3318F5FE}" srcOrd="3" destOrd="0" presId="urn:microsoft.com/office/officeart/2005/8/layout/default"/>
    <dgm:cxn modelId="{38CC0E8D-45CC-400C-A5E1-AD1025BB5A99}" type="presParOf" srcId="{3657A38C-00AA-4FC7-B4B5-24A5E195A517}" destId="{85012153-F806-4FD0-A6C6-AD6646BB5242}" srcOrd="4" destOrd="0" presId="urn:microsoft.com/office/officeart/2005/8/layout/default"/>
    <dgm:cxn modelId="{52857A72-5D24-4072-A0C2-41EB78404118}" type="presParOf" srcId="{3657A38C-00AA-4FC7-B4B5-24A5E195A517}" destId="{C88E84BB-2D08-4A76-A45E-FF98FEB00E1E}" srcOrd="5" destOrd="0" presId="urn:microsoft.com/office/officeart/2005/8/layout/default"/>
    <dgm:cxn modelId="{718C0ECB-48CF-4894-AD87-6ED6256E433A}" type="presParOf" srcId="{3657A38C-00AA-4FC7-B4B5-24A5E195A517}" destId="{FE87BE49-30C4-423A-8161-2C14C5E396FD}" srcOrd="6" destOrd="0" presId="urn:microsoft.com/office/officeart/2005/8/layout/default"/>
    <dgm:cxn modelId="{2E447D1A-3E94-407A-A23E-05BBA7FCA185}" type="presParOf" srcId="{3657A38C-00AA-4FC7-B4B5-24A5E195A517}" destId="{81311099-1920-42A5-B6B6-36CF6EE1AAB6}" srcOrd="7" destOrd="0" presId="urn:microsoft.com/office/officeart/2005/8/layout/default"/>
    <dgm:cxn modelId="{4D3F3AB8-5FE1-4F04-A609-5DDD5A9BD9DE}" type="presParOf" srcId="{3657A38C-00AA-4FC7-B4B5-24A5E195A517}" destId="{29F9C216-EF40-4954-8450-832FADEDFAD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92C85D-6897-404D-886D-083C4777058C}" type="doc">
      <dgm:prSet loTypeId="urn:microsoft.com/office/officeart/2005/8/layout/process1" loCatId="process" qsTypeId="urn:microsoft.com/office/officeart/2005/8/quickstyle/simple1" qsCatId="simple" csTypeId="urn:microsoft.com/office/officeart/2005/8/colors/accent1_2" csCatId="accent1" phldr="1"/>
      <dgm:spPr/>
    </dgm:pt>
    <dgm:pt modelId="{A6BFC319-F932-4305-B533-4A7882F1D117}">
      <dgm:prSet phldrT="[Text]" custT="1"/>
      <dgm:spPr>
        <a:solidFill>
          <a:schemeClr val="accent1">
            <a:lumMod val="40000"/>
            <a:lumOff val="60000"/>
          </a:schemeClr>
        </a:solidFill>
      </dgm:spPr>
      <dgm:t>
        <a:bodyPr/>
        <a:lstStyle/>
        <a:p>
          <a:r>
            <a:rPr lang="en-US" sz="1600" b="0" cap="none" spc="0" dirty="0">
              <a:ln w="0"/>
              <a:solidFill>
                <a:schemeClr val="tx1"/>
              </a:solidFill>
              <a:effectLst>
                <a:outerShdw blurRad="38100" dist="19050" dir="2700000" algn="tl" rotWithShape="0">
                  <a:schemeClr val="dk1">
                    <a:alpha val="40000"/>
                  </a:schemeClr>
                </a:outerShdw>
              </a:effectLst>
            </a:rPr>
            <a:t>BC Market demand &amp; NOC </a:t>
          </a:r>
          <a:r>
            <a:rPr lang="en-US" sz="1200" b="0" cap="none" spc="0" dirty="0">
              <a:ln w="0"/>
              <a:solidFill>
                <a:schemeClr val="tx1"/>
              </a:solidFill>
              <a:effectLst>
                <a:outerShdw blurRad="38100" dist="19050" dir="2700000" algn="tl" rotWithShape="0">
                  <a:schemeClr val="dk1">
                    <a:alpha val="40000"/>
                  </a:schemeClr>
                </a:outerShdw>
              </a:effectLst>
            </a:rPr>
            <a:t>(Need Assessment)</a:t>
          </a:r>
          <a:endParaRPr lang="en-CA" sz="1600" b="0" cap="none" spc="0" dirty="0">
            <a:ln w="0"/>
            <a:solidFill>
              <a:schemeClr val="tx1"/>
            </a:solidFill>
            <a:effectLst>
              <a:outerShdw blurRad="38100" dist="19050" dir="2700000" algn="tl" rotWithShape="0">
                <a:schemeClr val="dk1">
                  <a:alpha val="40000"/>
                </a:schemeClr>
              </a:outerShdw>
            </a:effectLs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dgm:spPr>
        <a:solidFill>
          <a:schemeClr val="accent1">
            <a:lumMod val="40000"/>
            <a:lumOff val="60000"/>
          </a:schemeClr>
        </a:solidFill>
      </dgm:spPr>
      <dgm:t>
        <a:bodyPr/>
        <a:lstStyle/>
        <a:p>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b="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dgm:spPr>
        <a:solidFill>
          <a:schemeClr val="accent1">
            <a:lumMod val="40000"/>
            <a:lumOff val="60000"/>
          </a:schemeClr>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dgm:spPr>
        <a:solidFill>
          <a:srgbClr val="00B050"/>
        </a:solidFill>
      </dgm:spPr>
      <dgm:t>
        <a:bodyPr/>
        <a:lstStyle/>
        <a:p>
          <a:r>
            <a:rPr lang="en-US" b="1" dirty="0"/>
            <a:t>Global/Canada Trends</a:t>
          </a:r>
          <a:endParaRPr lang="en-CA" b="1" dirty="0"/>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0F6750EE-FACE-4D6B-84D6-8F62F56B6CEC}">
      <dgm:prSet phldrT="[Text]"/>
      <dgm:spPr>
        <a:solidFill>
          <a:schemeClr val="accent1">
            <a:lumMod val="40000"/>
            <a:lumOff val="60000"/>
          </a:schemeClr>
        </a:solidFill>
      </dgm:spPr>
      <dgm:t>
        <a:bodyPr/>
        <a:lstStyle/>
        <a:p>
          <a:r>
            <a:rPr lang="en-CA" b="0" cap="none" spc="0" dirty="0">
              <a:ln w="0"/>
              <a:solidFill>
                <a:schemeClr val="tx1"/>
              </a:solidFill>
              <a:effectLst>
                <a:outerShdw blurRad="38100" dist="19050" dir="2700000" algn="tl" rotWithShape="0">
                  <a:schemeClr val="dk1">
                    <a:alpha val="40000"/>
                  </a:schemeClr>
                </a:outerShdw>
              </a:effectLst>
            </a:rPr>
            <a:t>Curriculum and Program Content</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22898A83-2A09-4C3F-A8C6-2DFE7D3DFA44}" type="parTrans" cxnId="{973ABD58-85E0-4496-81F8-48A3EDC1920F}">
      <dgm:prSet/>
      <dgm:spPr/>
      <dgm:t>
        <a:bodyPr/>
        <a:lstStyle/>
        <a:p>
          <a:endParaRPr lang="en-CA"/>
        </a:p>
      </dgm:t>
    </dgm:pt>
    <dgm:pt modelId="{5367B026-BDE1-4226-BE8F-BE5611A5BEF5}" type="sibTrans" cxnId="{973ABD58-85E0-4496-81F8-48A3EDC1920F}">
      <dgm:prSet/>
      <dgm:spPr/>
      <dgm:t>
        <a:bodyPr/>
        <a:lstStyle/>
        <a:p>
          <a:endParaRPr lang="en-CA"/>
        </a:p>
      </dgm:t>
    </dgm:pt>
    <dgm:pt modelId="{972896B7-758C-491C-9F00-E87166CCA04C}" type="pres">
      <dgm:prSet presAssocID="{BF92C85D-6897-404D-886D-083C4777058C}" presName="Name0" presStyleCnt="0">
        <dgm:presLayoutVars>
          <dgm:dir/>
          <dgm:resizeHandles val="exact"/>
        </dgm:presLayoutVars>
      </dgm:prSet>
      <dgm:spPr/>
    </dgm:pt>
    <dgm:pt modelId="{6CECABEF-7B41-4397-98DA-B1BC6449BB23}" type="pres">
      <dgm:prSet presAssocID="{A6BFC319-F932-4305-B533-4A7882F1D117}" presName="node" presStyleLbl="node1" presStyleIdx="0" presStyleCnt="5">
        <dgm:presLayoutVars>
          <dgm:bulletEnabled val="1"/>
        </dgm:presLayoutVars>
      </dgm:prSet>
      <dgm:spPr/>
    </dgm:pt>
    <dgm:pt modelId="{DC358339-71DF-4459-A1E3-D9240AC5556F}" type="pres">
      <dgm:prSet presAssocID="{EEB91B2B-BCAC-4C51-96E0-A1FD007C74A4}" presName="sibTrans" presStyleLbl="sibTrans2D1" presStyleIdx="0" presStyleCnt="4"/>
      <dgm:spPr/>
    </dgm:pt>
    <dgm:pt modelId="{5D229261-CDD9-4322-8422-F569BACB4DF9}" type="pres">
      <dgm:prSet presAssocID="{EEB91B2B-BCAC-4C51-96E0-A1FD007C74A4}" presName="connectorText" presStyleLbl="sibTrans2D1" presStyleIdx="0" presStyleCnt="4"/>
      <dgm:spPr/>
    </dgm:pt>
    <dgm:pt modelId="{A1DBF45B-B911-4CC5-AE48-922C13189FDC}" type="pres">
      <dgm:prSet presAssocID="{E78A7D90-1786-467E-8692-AEA9546ABC40}" presName="node" presStyleLbl="node1" presStyleIdx="1" presStyleCnt="5">
        <dgm:presLayoutVars>
          <dgm:bulletEnabled val="1"/>
        </dgm:presLayoutVars>
      </dgm:prSet>
      <dgm:spPr/>
    </dgm:pt>
    <dgm:pt modelId="{7CEB89C3-4857-4044-9259-49B4B99BDDF5}" type="pres">
      <dgm:prSet presAssocID="{41863E91-E017-4BE4-B519-9B6788B12F45}" presName="sibTrans" presStyleLbl="sibTrans2D1" presStyleIdx="1" presStyleCnt="4"/>
      <dgm:spPr/>
    </dgm:pt>
    <dgm:pt modelId="{95728C7B-7997-4456-B36D-10E3AE1A334A}" type="pres">
      <dgm:prSet presAssocID="{41863E91-E017-4BE4-B519-9B6788B12F45}" presName="connectorText" presStyleLbl="sibTrans2D1" presStyleIdx="1" presStyleCnt="4"/>
      <dgm:spPr/>
    </dgm:pt>
    <dgm:pt modelId="{ED01DA59-E751-4A40-BA87-ABE3A7F743F6}" type="pres">
      <dgm:prSet presAssocID="{7B437787-32BB-46EB-A9A2-8534B0ABFEEA}" presName="node" presStyleLbl="node1" presStyleIdx="2" presStyleCnt="5">
        <dgm:presLayoutVars>
          <dgm:bulletEnabled val="1"/>
        </dgm:presLayoutVars>
      </dgm:prSet>
      <dgm:spPr/>
    </dgm:pt>
    <dgm:pt modelId="{F3FB005F-1AA6-499E-9138-A7458401E10F}" type="pres">
      <dgm:prSet presAssocID="{B20B2CCB-6262-4093-9B3E-213E72D6E002}" presName="sibTrans" presStyleLbl="sibTrans2D1" presStyleIdx="2" presStyleCnt="4"/>
      <dgm:spPr/>
    </dgm:pt>
    <dgm:pt modelId="{9B37EF6C-2E10-4FFC-92A5-F733B34F3F36}" type="pres">
      <dgm:prSet presAssocID="{B20B2CCB-6262-4093-9B3E-213E72D6E002}" presName="connectorText" presStyleLbl="sibTrans2D1" presStyleIdx="2" presStyleCnt="4"/>
      <dgm:spPr/>
    </dgm:pt>
    <dgm:pt modelId="{03563C50-FC7F-4FA7-8E73-EE6ABED441D6}" type="pres">
      <dgm:prSet presAssocID="{E8928F85-BA54-4ECD-A083-712DF97327E2}" presName="node" presStyleLbl="node1" presStyleIdx="3" presStyleCnt="5">
        <dgm:presLayoutVars>
          <dgm:bulletEnabled val="1"/>
        </dgm:presLayoutVars>
      </dgm:prSet>
      <dgm:spPr/>
    </dgm:pt>
    <dgm:pt modelId="{A864D840-5994-4DEC-96C2-0B10218CA506}" type="pres">
      <dgm:prSet presAssocID="{90FE90C3-340E-4951-BDF5-C94D7DE3871C}" presName="sibTrans" presStyleLbl="sibTrans2D1" presStyleIdx="3" presStyleCnt="4"/>
      <dgm:spPr/>
    </dgm:pt>
    <dgm:pt modelId="{83ED65A1-3A6B-45F2-942F-24116EB645BF}" type="pres">
      <dgm:prSet presAssocID="{90FE90C3-340E-4951-BDF5-C94D7DE3871C}" presName="connectorText" presStyleLbl="sibTrans2D1" presStyleIdx="3" presStyleCnt="4"/>
      <dgm:spPr/>
    </dgm:pt>
    <dgm:pt modelId="{34FCED8D-081E-49D5-A7FF-E096E156801F}" type="pres">
      <dgm:prSet presAssocID="{0F6750EE-FACE-4D6B-84D6-8F62F56B6CEC}" presName="node" presStyleLbl="node1" presStyleIdx="4" presStyleCnt="5">
        <dgm:presLayoutVars>
          <dgm:bulletEnabled val="1"/>
        </dgm:presLayoutVars>
      </dgm:prSet>
      <dgm:spPr/>
    </dgm:pt>
  </dgm:ptLst>
  <dgm:cxnLst>
    <dgm:cxn modelId="{BC79E518-5C5D-4143-BC58-3243B419CA16}" type="presOf" srcId="{90FE90C3-340E-4951-BDF5-C94D7DE3871C}" destId="{A864D840-5994-4DEC-96C2-0B10218CA506}" srcOrd="0" destOrd="0" presId="urn:microsoft.com/office/officeart/2005/8/layout/process1"/>
    <dgm:cxn modelId="{22F00A1E-3CDE-4158-A55D-419B728541FD}" type="presOf" srcId="{BF92C85D-6897-404D-886D-083C4777058C}" destId="{972896B7-758C-491C-9F00-E87166CCA04C}" srcOrd="0" destOrd="0" presId="urn:microsoft.com/office/officeart/2005/8/layout/process1"/>
    <dgm:cxn modelId="{E7D21A25-4B48-49AE-AE37-7D96CBCE36C1}" type="presOf" srcId="{EEB91B2B-BCAC-4C51-96E0-A1FD007C74A4}" destId="{DC358339-71DF-4459-A1E3-D9240AC5556F}" srcOrd="0" destOrd="0" presId="urn:microsoft.com/office/officeart/2005/8/layout/process1"/>
    <dgm:cxn modelId="{4E503533-B539-45DF-9F84-F0A6B3357F48}" type="presOf" srcId="{41863E91-E017-4BE4-B519-9B6788B12F45}" destId="{7CEB89C3-4857-4044-9259-49B4B99BDDF5}" srcOrd="0" destOrd="0" presId="urn:microsoft.com/office/officeart/2005/8/layout/process1"/>
    <dgm:cxn modelId="{89DB8234-DB2A-4563-A2E0-F4D688089BB8}" srcId="{BF92C85D-6897-404D-886D-083C4777058C}" destId="{E8928F85-BA54-4ECD-A083-712DF97327E2}" srcOrd="3" destOrd="0" parTransId="{6ED10E65-0705-42D8-9F64-512B116368D6}" sibTransId="{90FE90C3-340E-4951-BDF5-C94D7DE3871C}"/>
    <dgm:cxn modelId="{F05CDC38-CAF6-4441-A5BE-67C888939F1A}" srcId="{BF92C85D-6897-404D-886D-083C4777058C}" destId="{7B437787-32BB-46EB-A9A2-8534B0ABFEEA}" srcOrd="2" destOrd="0" parTransId="{EED88CFD-D5DE-49AC-ADF7-CA6DBC1DB75F}" sibTransId="{B20B2CCB-6262-4093-9B3E-213E72D6E002}"/>
    <dgm:cxn modelId="{8668DE40-94A8-4EB2-8AE2-DAEE50505E6D}" type="presOf" srcId="{41863E91-E017-4BE4-B519-9B6788B12F45}" destId="{95728C7B-7997-4456-B36D-10E3AE1A334A}" srcOrd="1" destOrd="0" presId="urn:microsoft.com/office/officeart/2005/8/layout/process1"/>
    <dgm:cxn modelId="{6C59DE5F-D087-4EA8-BFFB-D2D4DE190DB9}" type="presOf" srcId="{B20B2CCB-6262-4093-9B3E-213E72D6E002}" destId="{F3FB005F-1AA6-499E-9138-A7458401E10F}" srcOrd="0" destOrd="0" presId="urn:microsoft.com/office/officeart/2005/8/layout/process1"/>
    <dgm:cxn modelId="{BA048944-A691-4DDE-A3A7-97C4EFC1DFCF}" type="presOf" srcId="{EEB91B2B-BCAC-4C51-96E0-A1FD007C74A4}" destId="{5D229261-CDD9-4322-8422-F569BACB4DF9}" srcOrd="1" destOrd="0" presId="urn:microsoft.com/office/officeart/2005/8/layout/process1"/>
    <dgm:cxn modelId="{7A03A656-432B-4645-A4F5-D138AB104CE6}" type="presOf" srcId="{B20B2CCB-6262-4093-9B3E-213E72D6E002}" destId="{9B37EF6C-2E10-4FFC-92A5-F733B34F3F36}" srcOrd="1" destOrd="0" presId="urn:microsoft.com/office/officeart/2005/8/layout/process1"/>
    <dgm:cxn modelId="{973ABD58-85E0-4496-81F8-48A3EDC1920F}" srcId="{BF92C85D-6897-404D-886D-083C4777058C}" destId="{0F6750EE-FACE-4D6B-84D6-8F62F56B6CEC}" srcOrd="4" destOrd="0" parTransId="{22898A83-2A09-4C3F-A8C6-2DFE7D3DFA44}" sibTransId="{5367B026-BDE1-4226-BE8F-BE5611A5BEF5}"/>
    <dgm:cxn modelId="{CB2C4B87-801F-4296-A9C6-3B4A0890C78E}" srcId="{BF92C85D-6897-404D-886D-083C4777058C}" destId="{E78A7D90-1786-467E-8692-AEA9546ABC40}" srcOrd="1" destOrd="0" parTransId="{B64B818B-AAB1-49C2-8A8F-2CCA6001F7C3}" sibTransId="{41863E91-E017-4BE4-B519-9B6788B12F45}"/>
    <dgm:cxn modelId="{9A99CC99-9DB1-434D-8F59-7214A5DA5418}" srcId="{BF92C85D-6897-404D-886D-083C4777058C}" destId="{A6BFC319-F932-4305-B533-4A7882F1D117}" srcOrd="0" destOrd="0" parTransId="{3F0786D2-6D4B-4FDB-B0DB-70C84948276B}" sibTransId="{EEB91B2B-BCAC-4C51-96E0-A1FD007C74A4}"/>
    <dgm:cxn modelId="{57282EA2-F8C9-4B12-B56F-E0186D210538}" type="presOf" srcId="{90FE90C3-340E-4951-BDF5-C94D7DE3871C}" destId="{83ED65A1-3A6B-45F2-942F-24116EB645BF}" srcOrd="1" destOrd="0" presId="urn:microsoft.com/office/officeart/2005/8/layout/process1"/>
    <dgm:cxn modelId="{23E018A5-80E4-48B7-8B03-202EA80ACE18}" type="presOf" srcId="{7B437787-32BB-46EB-A9A2-8534B0ABFEEA}" destId="{ED01DA59-E751-4A40-BA87-ABE3A7F743F6}" srcOrd="0" destOrd="0" presId="urn:microsoft.com/office/officeart/2005/8/layout/process1"/>
    <dgm:cxn modelId="{18D261A8-5C35-407F-A009-907286279ADE}" type="presOf" srcId="{0F6750EE-FACE-4D6B-84D6-8F62F56B6CEC}" destId="{34FCED8D-081E-49D5-A7FF-E096E156801F}" srcOrd="0" destOrd="0" presId="urn:microsoft.com/office/officeart/2005/8/layout/process1"/>
    <dgm:cxn modelId="{68FE05B3-8E76-4991-9415-8F81B33AEB1E}" type="presOf" srcId="{A6BFC319-F932-4305-B533-4A7882F1D117}" destId="{6CECABEF-7B41-4397-98DA-B1BC6449BB23}" srcOrd="0" destOrd="0" presId="urn:microsoft.com/office/officeart/2005/8/layout/process1"/>
    <dgm:cxn modelId="{1CC8C4D5-5A28-4C91-88E8-B9BDF462052C}" type="presOf" srcId="{E8928F85-BA54-4ECD-A083-712DF97327E2}" destId="{03563C50-FC7F-4FA7-8E73-EE6ABED441D6}" srcOrd="0" destOrd="0" presId="urn:microsoft.com/office/officeart/2005/8/layout/process1"/>
    <dgm:cxn modelId="{71121ADE-E3DF-4067-A0A2-0C0B6A319B37}" type="presOf" srcId="{E78A7D90-1786-467E-8692-AEA9546ABC40}" destId="{A1DBF45B-B911-4CC5-AE48-922C13189FDC}" srcOrd="0" destOrd="0" presId="urn:microsoft.com/office/officeart/2005/8/layout/process1"/>
    <dgm:cxn modelId="{1595983B-7130-4372-9DE1-DD7BE37A2D37}" type="presParOf" srcId="{972896B7-758C-491C-9F00-E87166CCA04C}" destId="{6CECABEF-7B41-4397-98DA-B1BC6449BB23}" srcOrd="0" destOrd="0" presId="urn:microsoft.com/office/officeart/2005/8/layout/process1"/>
    <dgm:cxn modelId="{6BEB4A13-7975-4E61-B41E-F231B2AC6ECF}" type="presParOf" srcId="{972896B7-758C-491C-9F00-E87166CCA04C}" destId="{DC358339-71DF-4459-A1E3-D9240AC5556F}" srcOrd="1" destOrd="0" presId="urn:microsoft.com/office/officeart/2005/8/layout/process1"/>
    <dgm:cxn modelId="{51815B40-21B6-4035-AC88-6CC7C09D09AA}" type="presParOf" srcId="{DC358339-71DF-4459-A1E3-D9240AC5556F}" destId="{5D229261-CDD9-4322-8422-F569BACB4DF9}" srcOrd="0" destOrd="0" presId="urn:microsoft.com/office/officeart/2005/8/layout/process1"/>
    <dgm:cxn modelId="{7148C4B4-22A4-4EFC-ABE4-1B179EEF7E6C}" type="presParOf" srcId="{972896B7-758C-491C-9F00-E87166CCA04C}" destId="{A1DBF45B-B911-4CC5-AE48-922C13189FDC}" srcOrd="2" destOrd="0" presId="urn:microsoft.com/office/officeart/2005/8/layout/process1"/>
    <dgm:cxn modelId="{EF1B0621-C069-4706-AE7D-5FE037347F31}" type="presParOf" srcId="{972896B7-758C-491C-9F00-E87166CCA04C}" destId="{7CEB89C3-4857-4044-9259-49B4B99BDDF5}" srcOrd="3" destOrd="0" presId="urn:microsoft.com/office/officeart/2005/8/layout/process1"/>
    <dgm:cxn modelId="{91584B12-1BA0-41F6-BA38-37B070DD1878}" type="presParOf" srcId="{7CEB89C3-4857-4044-9259-49B4B99BDDF5}" destId="{95728C7B-7997-4456-B36D-10E3AE1A334A}" srcOrd="0" destOrd="0" presId="urn:microsoft.com/office/officeart/2005/8/layout/process1"/>
    <dgm:cxn modelId="{A5F4E7B1-B96B-4334-A033-428A11C2E5CD}" type="presParOf" srcId="{972896B7-758C-491C-9F00-E87166CCA04C}" destId="{ED01DA59-E751-4A40-BA87-ABE3A7F743F6}" srcOrd="4" destOrd="0" presId="urn:microsoft.com/office/officeart/2005/8/layout/process1"/>
    <dgm:cxn modelId="{C3ED0DFE-38E6-4EE3-BE7B-D1727A5901C2}" type="presParOf" srcId="{972896B7-758C-491C-9F00-E87166CCA04C}" destId="{F3FB005F-1AA6-499E-9138-A7458401E10F}" srcOrd="5" destOrd="0" presId="urn:microsoft.com/office/officeart/2005/8/layout/process1"/>
    <dgm:cxn modelId="{92ED9A74-2E2C-4F5A-9E23-A8268737EDDB}" type="presParOf" srcId="{F3FB005F-1AA6-499E-9138-A7458401E10F}" destId="{9B37EF6C-2E10-4FFC-92A5-F733B34F3F36}" srcOrd="0" destOrd="0" presId="urn:microsoft.com/office/officeart/2005/8/layout/process1"/>
    <dgm:cxn modelId="{6B574875-2198-476D-88CF-174F864B39BD}" type="presParOf" srcId="{972896B7-758C-491C-9F00-E87166CCA04C}" destId="{03563C50-FC7F-4FA7-8E73-EE6ABED441D6}" srcOrd="6" destOrd="0" presId="urn:microsoft.com/office/officeart/2005/8/layout/process1"/>
    <dgm:cxn modelId="{3C57652F-C3FE-42F3-AEC3-3759667DDCC7}" type="presParOf" srcId="{972896B7-758C-491C-9F00-E87166CCA04C}" destId="{A864D840-5994-4DEC-96C2-0B10218CA506}" srcOrd="7" destOrd="0" presId="urn:microsoft.com/office/officeart/2005/8/layout/process1"/>
    <dgm:cxn modelId="{051212DE-78DD-4C84-8526-D19A19FAA782}" type="presParOf" srcId="{A864D840-5994-4DEC-96C2-0B10218CA506}" destId="{83ED65A1-3A6B-45F2-942F-24116EB645BF}" srcOrd="0" destOrd="0" presId="urn:microsoft.com/office/officeart/2005/8/layout/process1"/>
    <dgm:cxn modelId="{889A56A4-78FC-4DEA-BEA1-6122176FE7D9}" type="presParOf" srcId="{972896B7-758C-491C-9F00-E87166CCA04C}" destId="{34FCED8D-081E-49D5-A7FF-E096E156801F}"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8BF9DB-FE24-4A10-94E0-3DAA6D17601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CA"/>
        </a:p>
      </dgm:t>
    </dgm:pt>
    <dgm:pt modelId="{8DE5BF98-13E6-4D68-9075-CB74B048BED8}">
      <dgm:prSet phldrT="[Text]" custT="1"/>
      <dgm:spPr/>
      <dgm:t>
        <a:bodyPr/>
        <a:lstStyle/>
        <a:p>
          <a:pPr algn="ctr"/>
          <a:r>
            <a:rPr lang="en-US" sz="1800" b="1" dirty="0"/>
            <a:t>The Expectations of Generation Z</a:t>
          </a:r>
          <a:endParaRPr lang="en-US" sz="1800" dirty="0"/>
        </a:p>
        <a:p>
          <a:pPr algn="l"/>
          <a:r>
            <a:rPr lang="en-US" sz="1200" dirty="0"/>
            <a:t>Generation Z students seek education that is flexible, technology-driven, and aligned with social values. </a:t>
          </a:r>
        </a:p>
        <a:p>
          <a:pPr algn="l"/>
          <a:r>
            <a:rPr lang="en-US" sz="1200" dirty="0"/>
            <a:t>Business schools must adapt by incorporating digital tools and socially responsible curricula to meet these expectations.</a:t>
          </a:r>
        </a:p>
        <a:p>
          <a:pPr algn="l"/>
          <a:r>
            <a:rPr lang="en-US" sz="1200" dirty="0">
              <a:solidFill>
                <a:schemeClr val="tx1"/>
              </a:solidFill>
              <a:highlight>
                <a:srgbClr val="FFFF00"/>
              </a:highlight>
            </a:rPr>
            <a:t>My Finding:</a:t>
          </a:r>
        </a:p>
        <a:p>
          <a:pPr algn="l"/>
          <a:r>
            <a:rPr lang="en-US" sz="1200" dirty="0">
              <a:solidFill>
                <a:schemeClr val="tx1"/>
              </a:solidFill>
              <a:highlight>
                <a:srgbClr val="FFFF00"/>
              </a:highlight>
            </a:rPr>
            <a:t>Master of Business in Digital Transformation</a:t>
          </a:r>
        </a:p>
        <a:p>
          <a:pPr algn="l"/>
          <a:r>
            <a:rPr lang="en-US" sz="1200" dirty="0">
              <a:solidFill>
                <a:schemeClr val="tx1"/>
              </a:solidFill>
              <a:highlight>
                <a:srgbClr val="FFFF00"/>
              </a:highlight>
            </a:rPr>
            <a:t>Master of Business in Sustainability</a:t>
          </a:r>
          <a:endParaRPr lang="en-CA" sz="1200" dirty="0">
            <a:solidFill>
              <a:schemeClr val="tx1"/>
            </a:solidFill>
            <a:highlight>
              <a:srgbClr val="FFFF00"/>
            </a:highlight>
          </a:endParaRPr>
        </a:p>
      </dgm:t>
    </dgm:pt>
    <dgm:pt modelId="{4FD7F644-FC8E-4EEB-83EE-AB1DE2914556}" type="parTrans" cxnId="{97265364-B909-48EC-BDA3-CB834D45E496}">
      <dgm:prSet/>
      <dgm:spPr/>
      <dgm:t>
        <a:bodyPr/>
        <a:lstStyle/>
        <a:p>
          <a:endParaRPr lang="en-CA"/>
        </a:p>
      </dgm:t>
    </dgm:pt>
    <dgm:pt modelId="{86515E53-E93A-4ED4-8930-3F8C4156374A}" type="sibTrans" cxnId="{97265364-B909-48EC-BDA3-CB834D45E496}">
      <dgm:prSet/>
      <dgm:spPr/>
      <dgm:t>
        <a:bodyPr/>
        <a:lstStyle/>
        <a:p>
          <a:endParaRPr lang="en-CA"/>
        </a:p>
      </dgm:t>
    </dgm:pt>
    <dgm:pt modelId="{778A98AA-9D61-4A48-BC52-05303ADB4160}">
      <dgm:prSet phldrT="[Text]" custT="1"/>
      <dgm:spPr/>
      <dgm:t>
        <a:bodyPr/>
        <a:lstStyle/>
        <a:p>
          <a:pPr algn="ctr"/>
          <a:r>
            <a:rPr lang="en-US" sz="1800" b="1" dirty="0"/>
            <a:t>The Demand for Lifelong Learning</a:t>
          </a:r>
          <a:endParaRPr lang="en-US" sz="1800" dirty="0"/>
        </a:p>
        <a:p>
          <a:pPr algn="l"/>
          <a:r>
            <a:rPr lang="en-US" sz="1200" dirty="0"/>
            <a:t>With rapid technological advancements, professionals need continuous skill development. There's a growing demand for lifelong learning opportunities, such as </a:t>
          </a:r>
          <a:r>
            <a:rPr lang="en-US" sz="1200" dirty="0">
              <a:solidFill>
                <a:schemeClr val="tx1"/>
              </a:solidFill>
              <a:highlight>
                <a:srgbClr val="FFFF00"/>
              </a:highlight>
            </a:rPr>
            <a:t>short courses, certifications, and online programs</a:t>
          </a:r>
          <a:r>
            <a:rPr lang="en-US" sz="1200" dirty="0"/>
            <a:t>.</a:t>
          </a:r>
          <a:endParaRPr lang="en-CA" sz="1200" dirty="0"/>
        </a:p>
      </dgm:t>
    </dgm:pt>
    <dgm:pt modelId="{5206103F-6AC8-46F6-A0B5-B31C06F52A95}" type="parTrans" cxnId="{384983BE-2DE0-4C64-BCB7-9C411EB7A81E}">
      <dgm:prSet/>
      <dgm:spPr/>
      <dgm:t>
        <a:bodyPr/>
        <a:lstStyle/>
        <a:p>
          <a:endParaRPr lang="en-CA"/>
        </a:p>
      </dgm:t>
    </dgm:pt>
    <dgm:pt modelId="{BE0B7F8C-61EF-4BA3-A3CD-5BD6A65F5D89}" type="sibTrans" cxnId="{384983BE-2DE0-4C64-BCB7-9C411EB7A81E}">
      <dgm:prSet/>
      <dgm:spPr/>
      <dgm:t>
        <a:bodyPr/>
        <a:lstStyle/>
        <a:p>
          <a:endParaRPr lang="en-CA"/>
        </a:p>
      </dgm:t>
    </dgm:pt>
    <dgm:pt modelId="{9E5829FC-65D9-4922-933A-76DBADC951AB}">
      <dgm:prSet phldrT="[Text]" custT="1"/>
      <dgm:spPr/>
      <dgm:t>
        <a:bodyPr/>
        <a:lstStyle/>
        <a:p>
          <a:pPr algn="ctr"/>
          <a:r>
            <a:rPr lang="en-US" sz="1800" b="1" dirty="0"/>
            <a:t>The Economic Rise of Asia</a:t>
          </a:r>
          <a:endParaRPr lang="en-US" sz="1800" dirty="0"/>
        </a:p>
        <a:p>
          <a:pPr algn="l"/>
          <a:r>
            <a:rPr lang="en-US" sz="1200" dirty="0"/>
            <a:t>Asia's significant economic growth positions it as a central player in global business. This shift presents opportunities for business schools to attract international students and establish partnerships within the region. </a:t>
          </a:r>
        </a:p>
        <a:p>
          <a:pPr algn="l"/>
          <a:r>
            <a:rPr lang="en-US" sz="1200" dirty="0">
              <a:solidFill>
                <a:schemeClr val="tx1"/>
              </a:solidFill>
              <a:highlight>
                <a:srgbClr val="FFFF00"/>
              </a:highlight>
            </a:rPr>
            <a:t>(Align with </a:t>
          </a:r>
          <a:r>
            <a:rPr lang="en-US" sz="1200" dirty="0" err="1">
              <a:solidFill>
                <a:schemeClr val="tx1"/>
              </a:solidFill>
              <a:highlight>
                <a:srgbClr val="FFFF00"/>
              </a:highlight>
            </a:rPr>
            <a:t>CapU</a:t>
          </a:r>
          <a:r>
            <a:rPr lang="en-US" sz="1200" dirty="0">
              <a:solidFill>
                <a:schemeClr val="tx1"/>
              </a:solidFill>
              <a:highlight>
                <a:srgbClr val="FFFF00"/>
              </a:highlight>
            </a:rPr>
            <a:t> strategies which is </a:t>
          </a:r>
          <a:r>
            <a:rPr lang="en-CA" sz="1200" dirty="0">
              <a:solidFill>
                <a:schemeClr val="tx1"/>
              </a:solidFill>
              <a:highlight>
                <a:srgbClr val="FFFF00"/>
              </a:highlight>
            </a:rPr>
            <a:t>Work-Integrated Learning </a:t>
          </a:r>
        </a:p>
        <a:p>
          <a:pPr algn="l"/>
          <a:r>
            <a:rPr lang="en-CA" sz="1200" dirty="0">
              <a:solidFill>
                <a:schemeClr val="tx1"/>
              </a:solidFill>
              <a:highlight>
                <a:srgbClr val="FFFF00"/>
              </a:highlight>
            </a:rPr>
            <a:t>knowing about Southeast Asia Students about business studies and what they want)</a:t>
          </a:r>
        </a:p>
      </dgm:t>
    </dgm:pt>
    <dgm:pt modelId="{4F59C3CA-ACE0-4390-BF7E-778F86A4DD61}" type="parTrans" cxnId="{66900B1A-B721-4C84-A179-00B15B68FE94}">
      <dgm:prSet/>
      <dgm:spPr/>
      <dgm:t>
        <a:bodyPr/>
        <a:lstStyle/>
        <a:p>
          <a:endParaRPr lang="en-CA"/>
        </a:p>
      </dgm:t>
    </dgm:pt>
    <dgm:pt modelId="{A879FD4A-12EC-4709-A481-FD5E9194993E}" type="sibTrans" cxnId="{66900B1A-B721-4C84-A179-00B15B68FE94}">
      <dgm:prSet/>
      <dgm:spPr/>
      <dgm:t>
        <a:bodyPr/>
        <a:lstStyle/>
        <a:p>
          <a:endParaRPr lang="en-CA"/>
        </a:p>
      </dgm:t>
    </dgm:pt>
    <dgm:pt modelId="{8AB6494E-D051-4393-A3A0-345A259BDC78}">
      <dgm:prSet phldrT="[Text]" custT="1"/>
      <dgm:spPr>
        <a:solidFill>
          <a:srgbClr val="7030A0"/>
        </a:solidFill>
      </dgm:spPr>
      <dgm:t>
        <a:bodyPr/>
        <a:lstStyle/>
        <a:p>
          <a:pPr algn="ctr"/>
          <a:r>
            <a:rPr lang="en-US" sz="1800" b="1" dirty="0"/>
            <a:t>Harnessing AI and Other Technologies</a:t>
          </a:r>
          <a:endParaRPr lang="en-US" sz="1800" dirty="0"/>
        </a:p>
        <a:p>
          <a:pPr algn="l"/>
          <a:r>
            <a:rPr lang="en-US" sz="1200" dirty="0"/>
            <a:t>Artificial Intelligence and emerging technologies are transforming business operations. Business education must integrate these tools into the curriculum. This includes data analytics, machine learning.</a:t>
          </a:r>
        </a:p>
        <a:p>
          <a:pPr algn="l"/>
          <a:r>
            <a:rPr lang="en-US" sz="1200" dirty="0">
              <a:solidFill>
                <a:schemeClr val="tx1"/>
              </a:solidFill>
              <a:highlight>
                <a:srgbClr val="FFFF00"/>
              </a:highlight>
            </a:rPr>
            <a:t>My Finding:</a:t>
          </a:r>
        </a:p>
        <a:p>
          <a:pPr algn="l"/>
          <a:r>
            <a:rPr lang="en-US" sz="1200" dirty="0">
              <a:solidFill>
                <a:schemeClr val="tx1"/>
              </a:solidFill>
              <a:highlight>
                <a:srgbClr val="FFFF00"/>
              </a:highlight>
            </a:rPr>
            <a:t>Master of Business in Data Analysis</a:t>
          </a:r>
        </a:p>
        <a:p>
          <a:pPr algn="l"/>
          <a:r>
            <a:rPr lang="en-US" sz="1200" dirty="0">
              <a:solidFill>
                <a:schemeClr val="tx1"/>
              </a:solidFill>
              <a:highlight>
                <a:srgbClr val="FFFF00"/>
              </a:highlight>
            </a:rPr>
            <a:t>Master of Business in Digital Transformation</a:t>
          </a:r>
          <a:endParaRPr lang="en-US" sz="1200" dirty="0">
            <a:highlight>
              <a:srgbClr val="FFFF00"/>
            </a:highlight>
          </a:endParaRPr>
        </a:p>
        <a:p>
          <a:pPr algn="l"/>
          <a:endParaRPr lang="en-CA" sz="1200" dirty="0"/>
        </a:p>
      </dgm:t>
    </dgm:pt>
    <dgm:pt modelId="{44A0C739-53CC-4F91-B169-74D1E08D44F1}" type="parTrans" cxnId="{1833C072-CFC8-4ECB-883F-8F7A1AB8B81E}">
      <dgm:prSet/>
      <dgm:spPr/>
      <dgm:t>
        <a:bodyPr/>
        <a:lstStyle/>
        <a:p>
          <a:endParaRPr lang="en-CA"/>
        </a:p>
      </dgm:t>
    </dgm:pt>
    <dgm:pt modelId="{17276B64-7539-4EDC-A4CD-E9A7D24C3920}" type="sibTrans" cxnId="{1833C072-CFC8-4ECB-883F-8F7A1AB8B81E}">
      <dgm:prSet/>
      <dgm:spPr/>
      <dgm:t>
        <a:bodyPr/>
        <a:lstStyle/>
        <a:p>
          <a:endParaRPr lang="en-CA"/>
        </a:p>
      </dgm:t>
    </dgm:pt>
    <dgm:pt modelId="{CE2DC7AA-D60B-4DEE-9B6E-71319335A043}">
      <dgm:prSet phldrT="[Text]" custT="1"/>
      <dgm:spPr>
        <a:solidFill>
          <a:srgbClr val="7030A0"/>
        </a:solidFill>
      </dgm:spPr>
      <dgm:t>
        <a:bodyPr/>
        <a:lstStyle/>
        <a:p>
          <a:pPr algn="ctr"/>
          <a:r>
            <a:rPr lang="en-US" sz="1800" b="1" dirty="0"/>
            <a:t>Addressing Climate Change and Embracing Sustainability</a:t>
          </a:r>
          <a:endParaRPr lang="en-US" sz="1800" dirty="0"/>
        </a:p>
        <a:p>
          <a:pPr algn="l"/>
          <a:r>
            <a:rPr lang="en-US" sz="1100" dirty="0"/>
            <a:t>There's an increasing emphasis on sustainable business practices to combat climate change. Business schools are incorporating sustainability into their programs.</a:t>
          </a:r>
        </a:p>
        <a:p>
          <a:pPr algn="l"/>
          <a:r>
            <a:rPr lang="en-US" sz="1100" dirty="0">
              <a:solidFill>
                <a:schemeClr val="tx1"/>
              </a:solidFill>
              <a:highlight>
                <a:srgbClr val="FFFF00"/>
              </a:highlight>
            </a:rPr>
            <a:t>My Finding:</a:t>
          </a:r>
        </a:p>
        <a:p>
          <a:pPr algn="l"/>
          <a:r>
            <a:rPr lang="en-US" sz="1100" dirty="0">
              <a:solidFill>
                <a:schemeClr val="tx1"/>
              </a:solidFill>
              <a:highlight>
                <a:srgbClr val="FFFF00"/>
              </a:highlight>
            </a:rPr>
            <a:t>Master of Business in Sustainability</a:t>
          </a:r>
          <a:endParaRPr lang="en-US" sz="1100" dirty="0">
            <a:highlight>
              <a:srgbClr val="FFFF00"/>
            </a:highlight>
          </a:endParaRPr>
        </a:p>
      </dgm:t>
    </dgm:pt>
    <dgm:pt modelId="{C696A44D-CC7C-444A-8550-E85EBE727272}" type="parTrans" cxnId="{9D9D70CA-A5E8-4B32-8208-1D62194B86F1}">
      <dgm:prSet/>
      <dgm:spPr/>
      <dgm:t>
        <a:bodyPr/>
        <a:lstStyle/>
        <a:p>
          <a:endParaRPr lang="en-CA"/>
        </a:p>
      </dgm:t>
    </dgm:pt>
    <dgm:pt modelId="{FBC68468-29D9-43AB-9479-3883BC521CD1}" type="sibTrans" cxnId="{9D9D70CA-A5E8-4B32-8208-1D62194B86F1}">
      <dgm:prSet/>
      <dgm:spPr/>
      <dgm:t>
        <a:bodyPr/>
        <a:lstStyle/>
        <a:p>
          <a:endParaRPr lang="en-CA"/>
        </a:p>
      </dgm:t>
    </dgm:pt>
    <dgm:pt modelId="{9185C80B-F646-4A20-B685-029CDCC2D1D2}" type="pres">
      <dgm:prSet presAssocID="{D08BF9DB-FE24-4A10-94E0-3DAA6D176018}" presName="diagram" presStyleCnt="0">
        <dgm:presLayoutVars>
          <dgm:dir/>
          <dgm:resizeHandles val="exact"/>
        </dgm:presLayoutVars>
      </dgm:prSet>
      <dgm:spPr/>
    </dgm:pt>
    <dgm:pt modelId="{6AC556B7-0F2A-4E46-9539-BFACFCB9D3EF}" type="pres">
      <dgm:prSet presAssocID="{8DE5BF98-13E6-4D68-9075-CB74B048BED8}" presName="node" presStyleLbl="node1" presStyleIdx="0" presStyleCnt="5">
        <dgm:presLayoutVars>
          <dgm:bulletEnabled val="1"/>
        </dgm:presLayoutVars>
      </dgm:prSet>
      <dgm:spPr/>
    </dgm:pt>
    <dgm:pt modelId="{647D5C02-BDC4-4992-906E-B856276C79B9}" type="pres">
      <dgm:prSet presAssocID="{86515E53-E93A-4ED4-8930-3F8C4156374A}" presName="sibTrans" presStyleCnt="0"/>
      <dgm:spPr/>
    </dgm:pt>
    <dgm:pt modelId="{8B38BCBC-AADC-4E44-8C2C-A94DA0BDEBE6}" type="pres">
      <dgm:prSet presAssocID="{778A98AA-9D61-4A48-BC52-05303ADB4160}" presName="node" presStyleLbl="node1" presStyleIdx="1" presStyleCnt="5">
        <dgm:presLayoutVars>
          <dgm:bulletEnabled val="1"/>
        </dgm:presLayoutVars>
      </dgm:prSet>
      <dgm:spPr/>
    </dgm:pt>
    <dgm:pt modelId="{7878E849-481E-442D-B0B4-EFF7D2C1B255}" type="pres">
      <dgm:prSet presAssocID="{BE0B7F8C-61EF-4BA3-A3CD-5BD6A65F5D89}" presName="sibTrans" presStyleCnt="0"/>
      <dgm:spPr/>
    </dgm:pt>
    <dgm:pt modelId="{EC995639-ACA3-492C-926D-2DC25B520F3B}" type="pres">
      <dgm:prSet presAssocID="{9E5829FC-65D9-4922-933A-76DBADC951AB}" presName="node" presStyleLbl="node1" presStyleIdx="2" presStyleCnt="5">
        <dgm:presLayoutVars>
          <dgm:bulletEnabled val="1"/>
        </dgm:presLayoutVars>
      </dgm:prSet>
      <dgm:spPr/>
    </dgm:pt>
    <dgm:pt modelId="{E526B347-D76D-41D0-88AD-F16AC113D572}" type="pres">
      <dgm:prSet presAssocID="{A879FD4A-12EC-4709-A481-FD5E9194993E}" presName="sibTrans" presStyleCnt="0"/>
      <dgm:spPr/>
    </dgm:pt>
    <dgm:pt modelId="{74B05506-E1E9-4A25-BCAE-7ACD60B1A323}" type="pres">
      <dgm:prSet presAssocID="{8AB6494E-D051-4393-A3A0-345A259BDC78}" presName="node" presStyleLbl="node1" presStyleIdx="3" presStyleCnt="5" custScaleX="135998" custLinFactNeighborY="-11287">
        <dgm:presLayoutVars>
          <dgm:bulletEnabled val="1"/>
        </dgm:presLayoutVars>
      </dgm:prSet>
      <dgm:spPr/>
    </dgm:pt>
    <dgm:pt modelId="{CE604C84-1C44-4BCB-BFDD-2571B13C8631}" type="pres">
      <dgm:prSet presAssocID="{17276B64-7539-4EDC-A4CD-E9A7D24C3920}" presName="sibTrans" presStyleCnt="0"/>
      <dgm:spPr/>
    </dgm:pt>
    <dgm:pt modelId="{A643B163-3F91-4171-8061-860017710FD5}" type="pres">
      <dgm:prSet presAssocID="{CE2DC7AA-D60B-4DEE-9B6E-71319335A043}" presName="node" presStyleLbl="node1" presStyleIdx="4" presStyleCnt="5" custScaleX="135998" custLinFactNeighborY="-11287">
        <dgm:presLayoutVars>
          <dgm:bulletEnabled val="1"/>
        </dgm:presLayoutVars>
      </dgm:prSet>
      <dgm:spPr/>
    </dgm:pt>
  </dgm:ptLst>
  <dgm:cxnLst>
    <dgm:cxn modelId="{66900B1A-B721-4C84-A179-00B15B68FE94}" srcId="{D08BF9DB-FE24-4A10-94E0-3DAA6D176018}" destId="{9E5829FC-65D9-4922-933A-76DBADC951AB}" srcOrd="2" destOrd="0" parTransId="{4F59C3CA-ACE0-4390-BF7E-778F86A4DD61}" sibTransId="{A879FD4A-12EC-4709-A481-FD5E9194993E}"/>
    <dgm:cxn modelId="{97265364-B909-48EC-BDA3-CB834D45E496}" srcId="{D08BF9DB-FE24-4A10-94E0-3DAA6D176018}" destId="{8DE5BF98-13E6-4D68-9075-CB74B048BED8}" srcOrd="0" destOrd="0" parTransId="{4FD7F644-FC8E-4EEB-83EE-AB1DE2914556}" sibTransId="{86515E53-E93A-4ED4-8930-3F8C4156374A}"/>
    <dgm:cxn modelId="{DFF1B469-B0E2-402B-90D8-B39B6F5F5EA4}" type="presOf" srcId="{8DE5BF98-13E6-4D68-9075-CB74B048BED8}" destId="{6AC556B7-0F2A-4E46-9539-BFACFCB9D3EF}" srcOrd="0" destOrd="0" presId="urn:microsoft.com/office/officeart/2005/8/layout/default"/>
    <dgm:cxn modelId="{73C42D51-6D2D-4C39-A926-ECD087F3F091}" type="presOf" srcId="{778A98AA-9D61-4A48-BC52-05303ADB4160}" destId="{8B38BCBC-AADC-4E44-8C2C-A94DA0BDEBE6}" srcOrd="0" destOrd="0" presId="urn:microsoft.com/office/officeart/2005/8/layout/default"/>
    <dgm:cxn modelId="{1833C072-CFC8-4ECB-883F-8F7A1AB8B81E}" srcId="{D08BF9DB-FE24-4A10-94E0-3DAA6D176018}" destId="{8AB6494E-D051-4393-A3A0-345A259BDC78}" srcOrd="3" destOrd="0" parTransId="{44A0C739-53CC-4F91-B169-74D1E08D44F1}" sibTransId="{17276B64-7539-4EDC-A4CD-E9A7D24C3920}"/>
    <dgm:cxn modelId="{64F0D952-1BA1-4190-8633-60DDB2BD49C7}" type="presOf" srcId="{9E5829FC-65D9-4922-933A-76DBADC951AB}" destId="{EC995639-ACA3-492C-926D-2DC25B520F3B}" srcOrd="0" destOrd="0" presId="urn:microsoft.com/office/officeart/2005/8/layout/default"/>
    <dgm:cxn modelId="{76CE747B-F1DD-4484-B763-6B6DF6EFE9FF}" type="presOf" srcId="{8AB6494E-D051-4393-A3A0-345A259BDC78}" destId="{74B05506-E1E9-4A25-BCAE-7ACD60B1A323}" srcOrd="0" destOrd="0" presId="urn:microsoft.com/office/officeart/2005/8/layout/default"/>
    <dgm:cxn modelId="{384983BE-2DE0-4C64-BCB7-9C411EB7A81E}" srcId="{D08BF9DB-FE24-4A10-94E0-3DAA6D176018}" destId="{778A98AA-9D61-4A48-BC52-05303ADB4160}" srcOrd="1" destOrd="0" parTransId="{5206103F-6AC8-46F6-A0B5-B31C06F52A95}" sibTransId="{BE0B7F8C-61EF-4BA3-A3CD-5BD6A65F5D89}"/>
    <dgm:cxn modelId="{9D9D70CA-A5E8-4B32-8208-1D62194B86F1}" srcId="{D08BF9DB-FE24-4A10-94E0-3DAA6D176018}" destId="{CE2DC7AA-D60B-4DEE-9B6E-71319335A043}" srcOrd="4" destOrd="0" parTransId="{C696A44D-CC7C-444A-8550-E85EBE727272}" sibTransId="{FBC68468-29D9-43AB-9479-3883BC521CD1}"/>
    <dgm:cxn modelId="{F1EB85E8-E92B-4E78-925A-C4C86527B74F}" type="presOf" srcId="{CE2DC7AA-D60B-4DEE-9B6E-71319335A043}" destId="{A643B163-3F91-4171-8061-860017710FD5}" srcOrd="0" destOrd="0" presId="urn:microsoft.com/office/officeart/2005/8/layout/default"/>
    <dgm:cxn modelId="{CD6C94F9-1F1B-4705-A55D-17AEE3D075F7}" type="presOf" srcId="{D08BF9DB-FE24-4A10-94E0-3DAA6D176018}" destId="{9185C80B-F646-4A20-B685-029CDCC2D1D2}" srcOrd="0" destOrd="0" presId="urn:microsoft.com/office/officeart/2005/8/layout/default"/>
    <dgm:cxn modelId="{1122B22A-8BA0-4013-81D4-3F5C5659AD61}" type="presParOf" srcId="{9185C80B-F646-4A20-B685-029CDCC2D1D2}" destId="{6AC556B7-0F2A-4E46-9539-BFACFCB9D3EF}" srcOrd="0" destOrd="0" presId="urn:microsoft.com/office/officeart/2005/8/layout/default"/>
    <dgm:cxn modelId="{0DC593D6-B9EE-437A-A544-FE337B1ABACC}" type="presParOf" srcId="{9185C80B-F646-4A20-B685-029CDCC2D1D2}" destId="{647D5C02-BDC4-4992-906E-B856276C79B9}" srcOrd="1" destOrd="0" presId="urn:microsoft.com/office/officeart/2005/8/layout/default"/>
    <dgm:cxn modelId="{CA159C9B-A644-42EB-B811-EBC9B9B9C996}" type="presParOf" srcId="{9185C80B-F646-4A20-B685-029CDCC2D1D2}" destId="{8B38BCBC-AADC-4E44-8C2C-A94DA0BDEBE6}" srcOrd="2" destOrd="0" presId="urn:microsoft.com/office/officeart/2005/8/layout/default"/>
    <dgm:cxn modelId="{E10A4F09-8467-47EC-B951-A0EA89F45AA8}" type="presParOf" srcId="{9185C80B-F646-4A20-B685-029CDCC2D1D2}" destId="{7878E849-481E-442D-B0B4-EFF7D2C1B255}" srcOrd="3" destOrd="0" presId="urn:microsoft.com/office/officeart/2005/8/layout/default"/>
    <dgm:cxn modelId="{A65D8338-F365-4594-9B6C-AA747E1BE958}" type="presParOf" srcId="{9185C80B-F646-4A20-B685-029CDCC2D1D2}" destId="{EC995639-ACA3-492C-926D-2DC25B520F3B}" srcOrd="4" destOrd="0" presId="urn:microsoft.com/office/officeart/2005/8/layout/default"/>
    <dgm:cxn modelId="{42AB11DD-976A-48DA-9CEC-70EA8997FA54}" type="presParOf" srcId="{9185C80B-F646-4A20-B685-029CDCC2D1D2}" destId="{E526B347-D76D-41D0-88AD-F16AC113D572}" srcOrd="5" destOrd="0" presId="urn:microsoft.com/office/officeart/2005/8/layout/default"/>
    <dgm:cxn modelId="{413B1B2E-3771-4BE6-BF80-D50D6863B3BB}" type="presParOf" srcId="{9185C80B-F646-4A20-B685-029CDCC2D1D2}" destId="{74B05506-E1E9-4A25-BCAE-7ACD60B1A323}" srcOrd="6" destOrd="0" presId="urn:microsoft.com/office/officeart/2005/8/layout/default"/>
    <dgm:cxn modelId="{D4F2CBC1-2495-46DD-B5BC-4330B6EF33CB}" type="presParOf" srcId="{9185C80B-F646-4A20-B685-029CDCC2D1D2}" destId="{CE604C84-1C44-4BCB-BFDD-2571B13C8631}" srcOrd="7" destOrd="0" presId="urn:microsoft.com/office/officeart/2005/8/layout/default"/>
    <dgm:cxn modelId="{2CB2DA3E-94C6-42A8-8668-C97222035C45}" type="presParOf" srcId="{9185C80B-F646-4A20-B685-029CDCC2D1D2}" destId="{A643B163-3F91-4171-8061-860017710FD5}" srcOrd="8"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92C85D-6897-404D-886D-083C4777058C}" type="doc">
      <dgm:prSet loTypeId="urn:microsoft.com/office/officeart/2005/8/layout/process1" loCatId="process" qsTypeId="urn:microsoft.com/office/officeart/2005/8/quickstyle/simple1" qsCatId="simple" csTypeId="urn:microsoft.com/office/officeart/2005/8/colors/accent1_2" csCatId="accent1" phldr="1"/>
      <dgm:spPr/>
    </dgm:pt>
    <dgm:pt modelId="{A6BFC319-F932-4305-B533-4A7882F1D117}">
      <dgm:prSet phldrT="[Text]" custT="1"/>
      <dgm:spPr>
        <a:solidFill>
          <a:schemeClr val="accent1">
            <a:lumMod val="40000"/>
            <a:lumOff val="60000"/>
          </a:schemeClr>
        </a:solidFill>
      </dgm:spPr>
      <dgm:t>
        <a:bodyPr/>
        <a:lstStyle/>
        <a:p>
          <a:r>
            <a:rPr lang="en-US" sz="1600" b="0" cap="none" spc="0" dirty="0">
              <a:ln w="0"/>
              <a:solidFill>
                <a:schemeClr val="tx1"/>
              </a:solidFill>
              <a:effectLst>
                <a:outerShdw blurRad="38100" dist="19050" dir="2700000" algn="tl" rotWithShape="0">
                  <a:schemeClr val="dk1">
                    <a:alpha val="40000"/>
                  </a:schemeClr>
                </a:outerShdw>
              </a:effectLst>
            </a:rPr>
            <a:t>BC Market demand &amp; </a:t>
          </a:r>
          <a:r>
            <a:rPr lang="en-US" sz="1600" b="0" cap="none" spc="0">
              <a:ln w="0"/>
              <a:solidFill>
                <a:schemeClr val="tx1"/>
              </a:solidFill>
              <a:effectLst>
                <a:outerShdw blurRad="38100" dist="19050" dir="2700000" algn="tl" rotWithShape="0">
                  <a:schemeClr val="dk1">
                    <a:alpha val="40000"/>
                  </a:schemeClr>
                </a:outerShdw>
              </a:effectLst>
            </a:rPr>
            <a:t>NOC </a:t>
          </a:r>
          <a:r>
            <a:rPr lang="en-US" sz="1200" b="0" cap="none" spc="0">
              <a:ln w="0"/>
              <a:solidFill>
                <a:schemeClr val="tx1"/>
              </a:solidFill>
              <a:effectLst>
                <a:outerShdw blurRad="38100" dist="19050" dir="2700000" algn="tl" rotWithShape="0">
                  <a:schemeClr val="dk1">
                    <a:alpha val="40000"/>
                  </a:schemeClr>
                </a:outerShdw>
              </a:effectLst>
            </a:rPr>
            <a:t>(Need </a:t>
          </a:r>
          <a:r>
            <a:rPr lang="en-US" sz="1200" b="0" cap="none" spc="0" dirty="0">
              <a:ln w="0"/>
              <a:solidFill>
                <a:schemeClr val="tx1"/>
              </a:solidFill>
              <a:effectLst>
                <a:outerShdw blurRad="38100" dist="19050" dir="2700000" algn="tl" rotWithShape="0">
                  <a:schemeClr val="dk1">
                    <a:alpha val="40000"/>
                  </a:schemeClr>
                </a:outerShdw>
              </a:effectLst>
            </a:rPr>
            <a:t>Assessment)</a:t>
          </a:r>
          <a:endParaRPr lang="en-CA" sz="1600" b="0" cap="none" spc="0" dirty="0">
            <a:ln w="0"/>
            <a:solidFill>
              <a:schemeClr val="tx1"/>
            </a:solidFill>
            <a:effectLst>
              <a:outerShdw blurRad="38100" dist="19050" dir="2700000" algn="tl" rotWithShape="0">
                <a:schemeClr val="dk1">
                  <a:alpha val="40000"/>
                </a:schemeClr>
              </a:outerShdw>
            </a:effectLs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dgm:spPr>
        <a:solidFill>
          <a:schemeClr val="accent1">
            <a:lumMod val="40000"/>
            <a:lumOff val="60000"/>
          </a:schemeClr>
        </a:solidFill>
      </dgm:spPr>
      <dgm:t>
        <a:bodyPr/>
        <a:lstStyle/>
        <a:p>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b="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dgm:spPr>
        <a:solidFill>
          <a:schemeClr val="accent1">
            <a:lumMod val="40000"/>
            <a:lumOff val="60000"/>
          </a:schemeClr>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dgm:spPr>
        <a:solidFill>
          <a:srgbClr val="00B050"/>
        </a:solidFill>
      </dgm:spPr>
      <dgm:t>
        <a:bodyPr/>
        <a:lstStyle/>
        <a:p>
          <a:r>
            <a:rPr lang="en-US" b="1" dirty="0"/>
            <a:t>Global/Canada Trends</a:t>
          </a:r>
          <a:endParaRPr lang="en-CA" b="1" dirty="0"/>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0F6750EE-FACE-4D6B-84D6-8F62F56B6CEC}">
      <dgm:prSet phldrT="[Text]"/>
      <dgm:spPr>
        <a:solidFill>
          <a:schemeClr val="accent1">
            <a:lumMod val="40000"/>
            <a:lumOff val="60000"/>
          </a:schemeClr>
        </a:solidFill>
      </dgm:spPr>
      <dgm:t>
        <a:bodyPr/>
        <a:lstStyle/>
        <a:p>
          <a:r>
            <a:rPr lang="en-CA" b="0" cap="none" spc="0" dirty="0">
              <a:ln w="0"/>
              <a:solidFill>
                <a:schemeClr val="tx1"/>
              </a:solidFill>
              <a:effectLst>
                <a:outerShdw blurRad="38100" dist="19050" dir="2700000" algn="tl" rotWithShape="0">
                  <a:schemeClr val="dk1">
                    <a:alpha val="40000"/>
                  </a:schemeClr>
                </a:outerShdw>
              </a:effectLst>
            </a:rPr>
            <a:t>Curriculum and Program Content</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22898A83-2A09-4C3F-A8C6-2DFE7D3DFA44}" type="parTrans" cxnId="{973ABD58-85E0-4496-81F8-48A3EDC1920F}">
      <dgm:prSet/>
      <dgm:spPr/>
      <dgm:t>
        <a:bodyPr/>
        <a:lstStyle/>
        <a:p>
          <a:endParaRPr lang="en-CA"/>
        </a:p>
      </dgm:t>
    </dgm:pt>
    <dgm:pt modelId="{5367B026-BDE1-4226-BE8F-BE5611A5BEF5}" type="sibTrans" cxnId="{973ABD58-85E0-4496-81F8-48A3EDC1920F}">
      <dgm:prSet/>
      <dgm:spPr/>
      <dgm:t>
        <a:bodyPr/>
        <a:lstStyle/>
        <a:p>
          <a:endParaRPr lang="en-CA"/>
        </a:p>
      </dgm:t>
    </dgm:pt>
    <dgm:pt modelId="{972896B7-758C-491C-9F00-E87166CCA04C}" type="pres">
      <dgm:prSet presAssocID="{BF92C85D-6897-404D-886D-083C4777058C}" presName="Name0" presStyleCnt="0">
        <dgm:presLayoutVars>
          <dgm:dir/>
          <dgm:resizeHandles val="exact"/>
        </dgm:presLayoutVars>
      </dgm:prSet>
      <dgm:spPr/>
    </dgm:pt>
    <dgm:pt modelId="{6CECABEF-7B41-4397-98DA-B1BC6449BB23}" type="pres">
      <dgm:prSet presAssocID="{A6BFC319-F932-4305-B533-4A7882F1D117}" presName="node" presStyleLbl="node1" presStyleIdx="0" presStyleCnt="5" custLinFactNeighborY="689">
        <dgm:presLayoutVars>
          <dgm:bulletEnabled val="1"/>
        </dgm:presLayoutVars>
      </dgm:prSet>
      <dgm:spPr/>
    </dgm:pt>
    <dgm:pt modelId="{DC358339-71DF-4459-A1E3-D9240AC5556F}" type="pres">
      <dgm:prSet presAssocID="{EEB91B2B-BCAC-4C51-96E0-A1FD007C74A4}" presName="sibTrans" presStyleLbl="sibTrans2D1" presStyleIdx="0" presStyleCnt="4"/>
      <dgm:spPr/>
    </dgm:pt>
    <dgm:pt modelId="{5D229261-CDD9-4322-8422-F569BACB4DF9}" type="pres">
      <dgm:prSet presAssocID="{EEB91B2B-BCAC-4C51-96E0-A1FD007C74A4}" presName="connectorText" presStyleLbl="sibTrans2D1" presStyleIdx="0" presStyleCnt="4"/>
      <dgm:spPr/>
    </dgm:pt>
    <dgm:pt modelId="{A1DBF45B-B911-4CC5-AE48-922C13189FDC}" type="pres">
      <dgm:prSet presAssocID="{E78A7D90-1786-467E-8692-AEA9546ABC40}" presName="node" presStyleLbl="node1" presStyleIdx="1" presStyleCnt="5">
        <dgm:presLayoutVars>
          <dgm:bulletEnabled val="1"/>
        </dgm:presLayoutVars>
      </dgm:prSet>
      <dgm:spPr/>
    </dgm:pt>
    <dgm:pt modelId="{7CEB89C3-4857-4044-9259-49B4B99BDDF5}" type="pres">
      <dgm:prSet presAssocID="{41863E91-E017-4BE4-B519-9B6788B12F45}" presName="sibTrans" presStyleLbl="sibTrans2D1" presStyleIdx="1" presStyleCnt="4"/>
      <dgm:spPr/>
    </dgm:pt>
    <dgm:pt modelId="{95728C7B-7997-4456-B36D-10E3AE1A334A}" type="pres">
      <dgm:prSet presAssocID="{41863E91-E017-4BE4-B519-9B6788B12F45}" presName="connectorText" presStyleLbl="sibTrans2D1" presStyleIdx="1" presStyleCnt="4"/>
      <dgm:spPr/>
    </dgm:pt>
    <dgm:pt modelId="{ED01DA59-E751-4A40-BA87-ABE3A7F743F6}" type="pres">
      <dgm:prSet presAssocID="{7B437787-32BB-46EB-A9A2-8534B0ABFEEA}" presName="node" presStyleLbl="node1" presStyleIdx="2" presStyleCnt="5">
        <dgm:presLayoutVars>
          <dgm:bulletEnabled val="1"/>
        </dgm:presLayoutVars>
      </dgm:prSet>
      <dgm:spPr/>
    </dgm:pt>
    <dgm:pt modelId="{F3FB005F-1AA6-499E-9138-A7458401E10F}" type="pres">
      <dgm:prSet presAssocID="{B20B2CCB-6262-4093-9B3E-213E72D6E002}" presName="sibTrans" presStyleLbl="sibTrans2D1" presStyleIdx="2" presStyleCnt="4"/>
      <dgm:spPr/>
    </dgm:pt>
    <dgm:pt modelId="{9B37EF6C-2E10-4FFC-92A5-F733B34F3F36}" type="pres">
      <dgm:prSet presAssocID="{B20B2CCB-6262-4093-9B3E-213E72D6E002}" presName="connectorText" presStyleLbl="sibTrans2D1" presStyleIdx="2" presStyleCnt="4"/>
      <dgm:spPr/>
    </dgm:pt>
    <dgm:pt modelId="{03563C50-FC7F-4FA7-8E73-EE6ABED441D6}" type="pres">
      <dgm:prSet presAssocID="{E8928F85-BA54-4ECD-A083-712DF97327E2}" presName="node" presStyleLbl="node1" presStyleIdx="3" presStyleCnt="5">
        <dgm:presLayoutVars>
          <dgm:bulletEnabled val="1"/>
        </dgm:presLayoutVars>
      </dgm:prSet>
      <dgm:spPr/>
    </dgm:pt>
    <dgm:pt modelId="{A864D840-5994-4DEC-96C2-0B10218CA506}" type="pres">
      <dgm:prSet presAssocID="{90FE90C3-340E-4951-BDF5-C94D7DE3871C}" presName="sibTrans" presStyleLbl="sibTrans2D1" presStyleIdx="3" presStyleCnt="4"/>
      <dgm:spPr/>
    </dgm:pt>
    <dgm:pt modelId="{83ED65A1-3A6B-45F2-942F-24116EB645BF}" type="pres">
      <dgm:prSet presAssocID="{90FE90C3-340E-4951-BDF5-C94D7DE3871C}" presName="connectorText" presStyleLbl="sibTrans2D1" presStyleIdx="3" presStyleCnt="4"/>
      <dgm:spPr/>
    </dgm:pt>
    <dgm:pt modelId="{34FCED8D-081E-49D5-A7FF-E096E156801F}" type="pres">
      <dgm:prSet presAssocID="{0F6750EE-FACE-4D6B-84D6-8F62F56B6CEC}" presName="node" presStyleLbl="node1" presStyleIdx="4" presStyleCnt="5">
        <dgm:presLayoutVars>
          <dgm:bulletEnabled val="1"/>
        </dgm:presLayoutVars>
      </dgm:prSet>
      <dgm:spPr/>
    </dgm:pt>
  </dgm:ptLst>
  <dgm:cxnLst>
    <dgm:cxn modelId="{BC79E518-5C5D-4143-BC58-3243B419CA16}" type="presOf" srcId="{90FE90C3-340E-4951-BDF5-C94D7DE3871C}" destId="{A864D840-5994-4DEC-96C2-0B10218CA506}" srcOrd="0" destOrd="0" presId="urn:microsoft.com/office/officeart/2005/8/layout/process1"/>
    <dgm:cxn modelId="{22F00A1E-3CDE-4158-A55D-419B728541FD}" type="presOf" srcId="{BF92C85D-6897-404D-886D-083C4777058C}" destId="{972896B7-758C-491C-9F00-E87166CCA04C}" srcOrd="0" destOrd="0" presId="urn:microsoft.com/office/officeart/2005/8/layout/process1"/>
    <dgm:cxn modelId="{E7D21A25-4B48-49AE-AE37-7D96CBCE36C1}" type="presOf" srcId="{EEB91B2B-BCAC-4C51-96E0-A1FD007C74A4}" destId="{DC358339-71DF-4459-A1E3-D9240AC5556F}" srcOrd="0" destOrd="0" presId="urn:microsoft.com/office/officeart/2005/8/layout/process1"/>
    <dgm:cxn modelId="{4E503533-B539-45DF-9F84-F0A6B3357F48}" type="presOf" srcId="{41863E91-E017-4BE4-B519-9B6788B12F45}" destId="{7CEB89C3-4857-4044-9259-49B4B99BDDF5}" srcOrd="0" destOrd="0" presId="urn:microsoft.com/office/officeart/2005/8/layout/process1"/>
    <dgm:cxn modelId="{89DB8234-DB2A-4563-A2E0-F4D688089BB8}" srcId="{BF92C85D-6897-404D-886D-083C4777058C}" destId="{E8928F85-BA54-4ECD-A083-712DF97327E2}" srcOrd="3" destOrd="0" parTransId="{6ED10E65-0705-42D8-9F64-512B116368D6}" sibTransId="{90FE90C3-340E-4951-BDF5-C94D7DE3871C}"/>
    <dgm:cxn modelId="{F05CDC38-CAF6-4441-A5BE-67C888939F1A}" srcId="{BF92C85D-6897-404D-886D-083C4777058C}" destId="{7B437787-32BB-46EB-A9A2-8534B0ABFEEA}" srcOrd="2" destOrd="0" parTransId="{EED88CFD-D5DE-49AC-ADF7-CA6DBC1DB75F}" sibTransId="{B20B2CCB-6262-4093-9B3E-213E72D6E002}"/>
    <dgm:cxn modelId="{8668DE40-94A8-4EB2-8AE2-DAEE50505E6D}" type="presOf" srcId="{41863E91-E017-4BE4-B519-9B6788B12F45}" destId="{95728C7B-7997-4456-B36D-10E3AE1A334A}" srcOrd="1" destOrd="0" presId="urn:microsoft.com/office/officeart/2005/8/layout/process1"/>
    <dgm:cxn modelId="{6C59DE5F-D087-4EA8-BFFB-D2D4DE190DB9}" type="presOf" srcId="{B20B2CCB-6262-4093-9B3E-213E72D6E002}" destId="{F3FB005F-1AA6-499E-9138-A7458401E10F}" srcOrd="0" destOrd="0" presId="urn:microsoft.com/office/officeart/2005/8/layout/process1"/>
    <dgm:cxn modelId="{BA048944-A691-4DDE-A3A7-97C4EFC1DFCF}" type="presOf" srcId="{EEB91B2B-BCAC-4C51-96E0-A1FD007C74A4}" destId="{5D229261-CDD9-4322-8422-F569BACB4DF9}" srcOrd="1" destOrd="0" presId="urn:microsoft.com/office/officeart/2005/8/layout/process1"/>
    <dgm:cxn modelId="{7A03A656-432B-4645-A4F5-D138AB104CE6}" type="presOf" srcId="{B20B2CCB-6262-4093-9B3E-213E72D6E002}" destId="{9B37EF6C-2E10-4FFC-92A5-F733B34F3F36}" srcOrd="1" destOrd="0" presId="urn:microsoft.com/office/officeart/2005/8/layout/process1"/>
    <dgm:cxn modelId="{973ABD58-85E0-4496-81F8-48A3EDC1920F}" srcId="{BF92C85D-6897-404D-886D-083C4777058C}" destId="{0F6750EE-FACE-4D6B-84D6-8F62F56B6CEC}" srcOrd="4" destOrd="0" parTransId="{22898A83-2A09-4C3F-A8C6-2DFE7D3DFA44}" sibTransId="{5367B026-BDE1-4226-BE8F-BE5611A5BEF5}"/>
    <dgm:cxn modelId="{CB2C4B87-801F-4296-A9C6-3B4A0890C78E}" srcId="{BF92C85D-6897-404D-886D-083C4777058C}" destId="{E78A7D90-1786-467E-8692-AEA9546ABC40}" srcOrd="1" destOrd="0" parTransId="{B64B818B-AAB1-49C2-8A8F-2CCA6001F7C3}" sibTransId="{41863E91-E017-4BE4-B519-9B6788B12F45}"/>
    <dgm:cxn modelId="{9A99CC99-9DB1-434D-8F59-7214A5DA5418}" srcId="{BF92C85D-6897-404D-886D-083C4777058C}" destId="{A6BFC319-F932-4305-B533-4A7882F1D117}" srcOrd="0" destOrd="0" parTransId="{3F0786D2-6D4B-4FDB-B0DB-70C84948276B}" sibTransId="{EEB91B2B-BCAC-4C51-96E0-A1FD007C74A4}"/>
    <dgm:cxn modelId="{57282EA2-F8C9-4B12-B56F-E0186D210538}" type="presOf" srcId="{90FE90C3-340E-4951-BDF5-C94D7DE3871C}" destId="{83ED65A1-3A6B-45F2-942F-24116EB645BF}" srcOrd="1" destOrd="0" presId="urn:microsoft.com/office/officeart/2005/8/layout/process1"/>
    <dgm:cxn modelId="{23E018A5-80E4-48B7-8B03-202EA80ACE18}" type="presOf" srcId="{7B437787-32BB-46EB-A9A2-8534B0ABFEEA}" destId="{ED01DA59-E751-4A40-BA87-ABE3A7F743F6}" srcOrd="0" destOrd="0" presId="urn:microsoft.com/office/officeart/2005/8/layout/process1"/>
    <dgm:cxn modelId="{18D261A8-5C35-407F-A009-907286279ADE}" type="presOf" srcId="{0F6750EE-FACE-4D6B-84D6-8F62F56B6CEC}" destId="{34FCED8D-081E-49D5-A7FF-E096E156801F}" srcOrd="0" destOrd="0" presId="urn:microsoft.com/office/officeart/2005/8/layout/process1"/>
    <dgm:cxn modelId="{68FE05B3-8E76-4991-9415-8F81B33AEB1E}" type="presOf" srcId="{A6BFC319-F932-4305-B533-4A7882F1D117}" destId="{6CECABEF-7B41-4397-98DA-B1BC6449BB23}" srcOrd="0" destOrd="0" presId="urn:microsoft.com/office/officeart/2005/8/layout/process1"/>
    <dgm:cxn modelId="{1CC8C4D5-5A28-4C91-88E8-B9BDF462052C}" type="presOf" srcId="{E8928F85-BA54-4ECD-A083-712DF97327E2}" destId="{03563C50-FC7F-4FA7-8E73-EE6ABED441D6}" srcOrd="0" destOrd="0" presId="urn:microsoft.com/office/officeart/2005/8/layout/process1"/>
    <dgm:cxn modelId="{71121ADE-E3DF-4067-A0A2-0C0B6A319B37}" type="presOf" srcId="{E78A7D90-1786-467E-8692-AEA9546ABC40}" destId="{A1DBF45B-B911-4CC5-AE48-922C13189FDC}" srcOrd="0" destOrd="0" presId="urn:microsoft.com/office/officeart/2005/8/layout/process1"/>
    <dgm:cxn modelId="{1595983B-7130-4372-9DE1-DD7BE37A2D37}" type="presParOf" srcId="{972896B7-758C-491C-9F00-E87166CCA04C}" destId="{6CECABEF-7B41-4397-98DA-B1BC6449BB23}" srcOrd="0" destOrd="0" presId="urn:microsoft.com/office/officeart/2005/8/layout/process1"/>
    <dgm:cxn modelId="{6BEB4A13-7975-4E61-B41E-F231B2AC6ECF}" type="presParOf" srcId="{972896B7-758C-491C-9F00-E87166CCA04C}" destId="{DC358339-71DF-4459-A1E3-D9240AC5556F}" srcOrd="1" destOrd="0" presId="urn:microsoft.com/office/officeart/2005/8/layout/process1"/>
    <dgm:cxn modelId="{51815B40-21B6-4035-AC88-6CC7C09D09AA}" type="presParOf" srcId="{DC358339-71DF-4459-A1E3-D9240AC5556F}" destId="{5D229261-CDD9-4322-8422-F569BACB4DF9}" srcOrd="0" destOrd="0" presId="urn:microsoft.com/office/officeart/2005/8/layout/process1"/>
    <dgm:cxn modelId="{7148C4B4-22A4-4EFC-ABE4-1B179EEF7E6C}" type="presParOf" srcId="{972896B7-758C-491C-9F00-E87166CCA04C}" destId="{A1DBF45B-B911-4CC5-AE48-922C13189FDC}" srcOrd="2" destOrd="0" presId="urn:microsoft.com/office/officeart/2005/8/layout/process1"/>
    <dgm:cxn modelId="{EF1B0621-C069-4706-AE7D-5FE037347F31}" type="presParOf" srcId="{972896B7-758C-491C-9F00-E87166CCA04C}" destId="{7CEB89C3-4857-4044-9259-49B4B99BDDF5}" srcOrd="3" destOrd="0" presId="urn:microsoft.com/office/officeart/2005/8/layout/process1"/>
    <dgm:cxn modelId="{91584B12-1BA0-41F6-BA38-37B070DD1878}" type="presParOf" srcId="{7CEB89C3-4857-4044-9259-49B4B99BDDF5}" destId="{95728C7B-7997-4456-B36D-10E3AE1A334A}" srcOrd="0" destOrd="0" presId="urn:microsoft.com/office/officeart/2005/8/layout/process1"/>
    <dgm:cxn modelId="{A5F4E7B1-B96B-4334-A033-428A11C2E5CD}" type="presParOf" srcId="{972896B7-758C-491C-9F00-E87166CCA04C}" destId="{ED01DA59-E751-4A40-BA87-ABE3A7F743F6}" srcOrd="4" destOrd="0" presId="urn:microsoft.com/office/officeart/2005/8/layout/process1"/>
    <dgm:cxn modelId="{C3ED0DFE-38E6-4EE3-BE7B-D1727A5901C2}" type="presParOf" srcId="{972896B7-758C-491C-9F00-E87166CCA04C}" destId="{F3FB005F-1AA6-499E-9138-A7458401E10F}" srcOrd="5" destOrd="0" presId="urn:microsoft.com/office/officeart/2005/8/layout/process1"/>
    <dgm:cxn modelId="{92ED9A74-2E2C-4F5A-9E23-A8268737EDDB}" type="presParOf" srcId="{F3FB005F-1AA6-499E-9138-A7458401E10F}" destId="{9B37EF6C-2E10-4FFC-92A5-F733B34F3F36}" srcOrd="0" destOrd="0" presId="urn:microsoft.com/office/officeart/2005/8/layout/process1"/>
    <dgm:cxn modelId="{6B574875-2198-476D-88CF-174F864B39BD}" type="presParOf" srcId="{972896B7-758C-491C-9F00-E87166CCA04C}" destId="{03563C50-FC7F-4FA7-8E73-EE6ABED441D6}" srcOrd="6" destOrd="0" presId="urn:microsoft.com/office/officeart/2005/8/layout/process1"/>
    <dgm:cxn modelId="{3C57652F-C3FE-42F3-AEC3-3759667DDCC7}" type="presParOf" srcId="{972896B7-758C-491C-9F00-E87166CCA04C}" destId="{A864D840-5994-4DEC-96C2-0B10218CA506}" srcOrd="7" destOrd="0" presId="urn:microsoft.com/office/officeart/2005/8/layout/process1"/>
    <dgm:cxn modelId="{051212DE-78DD-4C84-8526-D19A19FAA782}" type="presParOf" srcId="{A864D840-5994-4DEC-96C2-0B10218CA506}" destId="{83ED65A1-3A6B-45F2-942F-24116EB645BF}" srcOrd="0" destOrd="0" presId="urn:microsoft.com/office/officeart/2005/8/layout/process1"/>
    <dgm:cxn modelId="{889A56A4-78FC-4DEA-BEA1-6122176FE7D9}" type="presParOf" srcId="{972896B7-758C-491C-9F00-E87166CCA04C}" destId="{34FCED8D-081E-49D5-A7FF-E096E156801F}"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F92C85D-6897-404D-886D-083C4777058C}" type="doc">
      <dgm:prSet loTypeId="urn:microsoft.com/office/officeart/2005/8/layout/process1" loCatId="process" qsTypeId="urn:microsoft.com/office/officeart/2005/8/quickstyle/simple1" qsCatId="simple" csTypeId="urn:microsoft.com/office/officeart/2005/8/colors/accent1_2" csCatId="accent1" phldr="1"/>
      <dgm:spPr/>
    </dgm:pt>
    <dgm:pt modelId="{A6BFC319-F932-4305-B533-4A7882F1D117}">
      <dgm:prSet phldrT="[Text]" custT="1"/>
      <dgm:spPr>
        <a:solidFill>
          <a:schemeClr val="accent1">
            <a:lumMod val="40000"/>
            <a:lumOff val="60000"/>
          </a:schemeClr>
        </a:solidFill>
      </dgm:spPr>
      <dgm:t>
        <a:bodyPr/>
        <a:lstStyle/>
        <a:p>
          <a:r>
            <a:rPr lang="en-US" sz="1600" b="0" cap="none" spc="0" dirty="0">
              <a:ln w="0"/>
              <a:solidFill>
                <a:schemeClr val="tx1"/>
              </a:solidFill>
              <a:effectLst>
                <a:outerShdw blurRad="38100" dist="19050" dir="2700000" algn="tl" rotWithShape="0">
                  <a:schemeClr val="dk1">
                    <a:alpha val="40000"/>
                  </a:schemeClr>
                </a:outerShdw>
              </a:effectLst>
            </a:rPr>
            <a:t>BC Market demand &amp; NOC </a:t>
          </a:r>
          <a:r>
            <a:rPr lang="en-US" sz="1200" b="0" cap="none" spc="0" dirty="0">
              <a:ln w="0"/>
              <a:solidFill>
                <a:schemeClr val="tx1"/>
              </a:solidFill>
              <a:effectLst>
                <a:outerShdw blurRad="38100" dist="19050" dir="2700000" algn="tl" rotWithShape="0">
                  <a:schemeClr val="dk1">
                    <a:alpha val="40000"/>
                  </a:schemeClr>
                </a:outerShdw>
              </a:effectLst>
            </a:rPr>
            <a:t>(Need Assessment)</a:t>
          </a:r>
          <a:endParaRPr lang="en-CA" sz="1600" b="0" cap="none" spc="0" dirty="0">
            <a:ln w="0"/>
            <a:solidFill>
              <a:schemeClr val="tx1"/>
            </a:solidFill>
            <a:effectLst>
              <a:outerShdw blurRad="38100" dist="19050" dir="2700000" algn="tl" rotWithShape="0">
                <a:schemeClr val="dk1">
                  <a:alpha val="40000"/>
                </a:schemeClr>
              </a:outerShdw>
            </a:effectLs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dgm:spPr>
        <a:solidFill>
          <a:schemeClr val="accent1">
            <a:lumMod val="40000"/>
            <a:lumOff val="60000"/>
          </a:schemeClr>
        </a:solidFill>
      </dgm:spPr>
      <dgm:t>
        <a:bodyPr/>
        <a:lstStyle/>
        <a:p>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b="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dgm:spPr>
        <a:solidFill>
          <a:srgbClr val="00B050"/>
        </a:solidFill>
      </dgm:spPr>
      <dgm:t>
        <a:bodyPr/>
        <a:lstStyle/>
        <a:p>
          <a:r>
            <a:rPr lang="en-US" b="1" cap="none" spc="0" dirty="0">
              <a:ln w="0"/>
              <a:solidFill>
                <a:schemeClr val="bg1"/>
              </a:solidFill>
              <a:effectLst>
                <a:outerShdw blurRad="38100" dist="19050" dir="2700000" algn="tl" rotWithShape="0">
                  <a:schemeClr val="dk1">
                    <a:alpha val="40000"/>
                  </a:schemeClr>
                </a:outerShdw>
              </a:effectLst>
            </a:rPr>
            <a:t>Benchmark and Competitor Analysis</a:t>
          </a:r>
          <a:endParaRPr lang="en-CA" b="1" cap="none" spc="0" dirty="0">
            <a:ln w="0"/>
            <a:solidFill>
              <a:schemeClr val="bg1"/>
            </a:solidFill>
            <a:effectLst>
              <a:outerShdw blurRad="38100" dist="19050" dir="2700000" algn="tl" rotWithShape="0">
                <a:schemeClr val="dk1">
                  <a:alpha val="40000"/>
                </a:schemeClr>
              </a:outerShdw>
            </a:effectLs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custT="1"/>
      <dgm:spPr>
        <a:solidFill>
          <a:srgbClr val="4472C4">
            <a:lumMod val="40000"/>
            <a:lumOff val="60000"/>
          </a:srgbClr>
        </a:solidFill>
        <a:ln w="12700" cap="flat" cmpd="sng" algn="ctr">
          <a:solidFill>
            <a:prstClr val="white">
              <a:hueOff val="0"/>
              <a:satOff val="0"/>
              <a:lumOff val="0"/>
              <a:alphaOff val="0"/>
            </a:prstClr>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7DEE06FD-0456-4FB5-80A2-8074AA4C849C}">
      <dgm:prSet phldrT="[Text]"/>
      <dgm:spPr>
        <a:solidFill>
          <a:schemeClr val="accent1">
            <a:lumMod val="40000"/>
            <a:lumOff val="60000"/>
          </a:schemeClr>
        </a:solidFill>
      </dgm:spPr>
      <dgm:t>
        <a:bodyPr/>
        <a:lstStyle/>
        <a:p>
          <a:r>
            <a:rPr lang="en-CA" b="0" cap="none" spc="0" dirty="0">
              <a:ln w="0"/>
              <a:solidFill>
                <a:schemeClr val="tx1"/>
              </a:solidFill>
              <a:effectLst>
                <a:outerShdw blurRad="38100" dist="19050" dir="2700000" algn="tl" rotWithShape="0">
                  <a:schemeClr val="dk1">
                    <a:alpha val="40000"/>
                  </a:schemeClr>
                </a:outerShdw>
              </a:effectLst>
            </a:rPr>
            <a:t>Curriculum and Program Content</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AF56E0ED-AC28-413E-81D5-0960A04318AE}" type="parTrans" cxnId="{99F97926-03DF-484F-8D98-CE5970E7A554}">
      <dgm:prSet/>
      <dgm:spPr/>
      <dgm:t>
        <a:bodyPr/>
        <a:lstStyle/>
        <a:p>
          <a:endParaRPr lang="en-CA"/>
        </a:p>
      </dgm:t>
    </dgm:pt>
    <dgm:pt modelId="{B7B76EB4-7944-4C0C-9DCB-DB3613B32F84}" type="sibTrans" cxnId="{99F97926-03DF-484F-8D98-CE5970E7A554}">
      <dgm:prSet/>
      <dgm:spPr/>
      <dgm:t>
        <a:bodyPr/>
        <a:lstStyle/>
        <a:p>
          <a:endParaRPr lang="en-CA"/>
        </a:p>
      </dgm:t>
    </dgm:pt>
    <dgm:pt modelId="{972896B7-758C-491C-9F00-E87166CCA04C}" type="pres">
      <dgm:prSet presAssocID="{BF92C85D-6897-404D-886D-083C4777058C}" presName="Name0" presStyleCnt="0">
        <dgm:presLayoutVars>
          <dgm:dir/>
          <dgm:resizeHandles val="exact"/>
        </dgm:presLayoutVars>
      </dgm:prSet>
      <dgm:spPr/>
    </dgm:pt>
    <dgm:pt modelId="{6CECABEF-7B41-4397-98DA-B1BC6449BB23}" type="pres">
      <dgm:prSet presAssocID="{A6BFC319-F932-4305-B533-4A7882F1D117}" presName="node" presStyleLbl="node1" presStyleIdx="0" presStyleCnt="5">
        <dgm:presLayoutVars>
          <dgm:bulletEnabled val="1"/>
        </dgm:presLayoutVars>
      </dgm:prSet>
      <dgm:spPr/>
    </dgm:pt>
    <dgm:pt modelId="{DC358339-71DF-4459-A1E3-D9240AC5556F}" type="pres">
      <dgm:prSet presAssocID="{EEB91B2B-BCAC-4C51-96E0-A1FD007C74A4}" presName="sibTrans" presStyleLbl="sibTrans2D1" presStyleIdx="0" presStyleCnt="4"/>
      <dgm:spPr/>
    </dgm:pt>
    <dgm:pt modelId="{5D229261-CDD9-4322-8422-F569BACB4DF9}" type="pres">
      <dgm:prSet presAssocID="{EEB91B2B-BCAC-4C51-96E0-A1FD007C74A4}" presName="connectorText" presStyleLbl="sibTrans2D1" presStyleIdx="0" presStyleCnt="4"/>
      <dgm:spPr/>
    </dgm:pt>
    <dgm:pt modelId="{A1DBF45B-B911-4CC5-AE48-922C13189FDC}" type="pres">
      <dgm:prSet presAssocID="{E78A7D90-1786-467E-8692-AEA9546ABC40}" presName="node" presStyleLbl="node1" presStyleIdx="1" presStyleCnt="5">
        <dgm:presLayoutVars>
          <dgm:bulletEnabled val="1"/>
        </dgm:presLayoutVars>
      </dgm:prSet>
      <dgm:spPr>
        <a:xfrm>
          <a:off x="2406261" y="162632"/>
          <a:ext cx="1714806" cy="1028884"/>
        </a:xfrm>
        <a:prstGeom prst="roundRect">
          <a:avLst>
            <a:gd name="adj" fmla="val 10000"/>
          </a:avLst>
        </a:prstGeom>
      </dgm:spPr>
    </dgm:pt>
    <dgm:pt modelId="{7CEB89C3-4857-4044-9259-49B4B99BDDF5}" type="pres">
      <dgm:prSet presAssocID="{41863E91-E017-4BE4-B519-9B6788B12F45}" presName="sibTrans" presStyleLbl="sibTrans2D1" presStyleIdx="1" presStyleCnt="4"/>
      <dgm:spPr/>
    </dgm:pt>
    <dgm:pt modelId="{95728C7B-7997-4456-B36D-10E3AE1A334A}" type="pres">
      <dgm:prSet presAssocID="{41863E91-E017-4BE4-B519-9B6788B12F45}" presName="connectorText" presStyleLbl="sibTrans2D1" presStyleIdx="1" presStyleCnt="4"/>
      <dgm:spPr/>
    </dgm:pt>
    <dgm:pt modelId="{ED01DA59-E751-4A40-BA87-ABE3A7F743F6}" type="pres">
      <dgm:prSet presAssocID="{7B437787-32BB-46EB-A9A2-8534B0ABFEEA}" presName="node" presStyleLbl="node1" presStyleIdx="2" presStyleCnt="5">
        <dgm:presLayoutVars>
          <dgm:bulletEnabled val="1"/>
        </dgm:presLayoutVars>
      </dgm:prSet>
      <dgm:spPr/>
    </dgm:pt>
    <dgm:pt modelId="{F3FB005F-1AA6-499E-9138-A7458401E10F}" type="pres">
      <dgm:prSet presAssocID="{B20B2CCB-6262-4093-9B3E-213E72D6E002}" presName="sibTrans" presStyleLbl="sibTrans2D1" presStyleIdx="2" presStyleCnt="4"/>
      <dgm:spPr/>
    </dgm:pt>
    <dgm:pt modelId="{9B37EF6C-2E10-4FFC-92A5-F733B34F3F36}" type="pres">
      <dgm:prSet presAssocID="{B20B2CCB-6262-4093-9B3E-213E72D6E002}" presName="connectorText" presStyleLbl="sibTrans2D1" presStyleIdx="2" presStyleCnt="4"/>
      <dgm:spPr/>
    </dgm:pt>
    <dgm:pt modelId="{03563C50-FC7F-4FA7-8E73-EE6ABED441D6}" type="pres">
      <dgm:prSet presAssocID="{E8928F85-BA54-4ECD-A083-712DF97327E2}" presName="node" presStyleLbl="node1" presStyleIdx="3" presStyleCnt="5">
        <dgm:presLayoutVars>
          <dgm:bulletEnabled val="1"/>
        </dgm:presLayoutVars>
      </dgm:prSet>
      <dgm:spPr/>
    </dgm:pt>
    <dgm:pt modelId="{9D87AE55-81CC-43A1-9E95-957759551635}" type="pres">
      <dgm:prSet presAssocID="{90FE90C3-340E-4951-BDF5-C94D7DE3871C}" presName="sibTrans" presStyleLbl="sibTrans2D1" presStyleIdx="3" presStyleCnt="4"/>
      <dgm:spPr/>
    </dgm:pt>
    <dgm:pt modelId="{80900057-07B9-4FDA-B5A4-811C2A53A0B5}" type="pres">
      <dgm:prSet presAssocID="{90FE90C3-340E-4951-BDF5-C94D7DE3871C}" presName="connectorText" presStyleLbl="sibTrans2D1" presStyleIdx="3" presStyleCnt="4"/>
      <dgm:spPr/>
    </dgm:pt>
    <dgm:pt modelId="{58DF780E-4B5C-469E-A8CA-D073DEC419A9}" type="pres">
      <dgm:prSet presAssocID="{7DEE06FD-0456-4FB5-80A2-8074AA4C849C}" presName="node" presStyleLbl="node1" presStyleIdx="4" presStyleCnt="5">
        <dgm:presLayoutVars>
          <dgm:bulletEnabled val="1"/>
        </dgm:presLayoutVars>
      </dgm:prSet>
      <dgm:spPr/>
    </dgm:pt>
  </dgm:ptLst>
  <dgm:cxnLst>
    <dgm:cxn modelId="{22F00A1E-3CDE-4158-A55D-419B728541FD}" type="presOf" srcId="{BF92C85D-6897-404D-886D-083C4777058C}" destId="{972896B7-758C-491C-9F00-E87166CCA04C}" srcOrd="0" destOrd="0" presId="urn:microsoft.com/office/officeart/2005/8/layout/process1"/>
    <dgm:cxn modelId="{E7D21A25-4B48-49AE-AE37-7D96CBCE36C1}" type="presOf" srcId="{EEB91B2B-BCAC-4C51-96E0-A1FD007C74A4}" destId="{DC358339-71DF-4459-A1E3-D9240AC5556F}" srcOrd="0" destOrd="0" presId="urn:microsoft.com/office/officeart/2005/8/layout/process1"/>
    <dgm:cxn modelId="{99F97926-03DF-484F-8D98-CE5970E7A554}" srcId="{BF92C85D-6897-404D-886D-083C4777058C}" destId="{7DEE06FD-0456-4FB5-80A2-8074AA4C849C}" srcOrd="4" destOrd="0" parTransId="{AF56E0ED-AC28-413E-81D5-0960A04318AE}" sibTransId="{B7B76EB4-7944-4C0C-9DCB-DB3613B32F84}"/>
    <dgm:cxn modelId="{4E503533-B539-45DF-9F84-F0A6B3357F48}" type="presOf" srcId="{41863E91-E017-4BE4-B519-9B6788B12F45}" destId="{7CEB89C3-4857-4044-9259-49B4B99BDDF5}" srcOrd="0" destOrd="0" presId="urn:microsoft.com/office/officeart/2005/8/layout/process1"/>
    <dgm:cxn modelId="{89DB8234-DB2A-4563-A2E0-F4D688089BB8}" srcId="{BF92C85D-6897-404D-886D-083C4777058C}" destId="{E8928F85-BA54-4ECD-A083-712DF97327E2}" srcOrd="3" destOrd="0" parTransId="{6ED10E65-0705-42D8-9F64-512B116368D6}" sibTransId="{90FE90C3-340E-4951-BDF5-C94D7DE3871C}"/>
    <dgm:cxn modelId="{17BEB338-05C3-4655-96AE-B6F2E2655C8D}" type="presOf" srcId="{90FE90C3-340E-4951-BDF5-C94D7DE3871C}" destId="{80900057-07B9-4FDA-B5A4-811C2A53A0B5}" srcOrd="1" destOrd="0" presId="urn:microsoft.com/office/officeart/2005/8/layout/process1"/>
    <dgm:cxn modelId="{F05CDC38-CAF6-4441-A5BE-67C888939F1A}" srcId="{BF92C85D-6897-404D-886D-083C4777058C}" destId="{7B437787-32BB-46EB-A9A2-8534B0ABFEEA}" srcOrd="2" destOrd="0" parTransId="{EED88CFD-D5DE-49AC-ADF7-CA6DBC1DB75F}" sibTransId="{B20B2CCB-6262-4093-9B3E-213E72D6E002}"/>
    <dgm:cxn modelId="{8668DE40-94A8-4EB2-8AE2-DAEE50505E6D}" type="presOf" srcId="{41863E91-E017-4BE4-B519-9B6788B12F45}" destId="{95728C7B-7997-4456-B36D-10E3AE1A334A}" srcOrd="1" destOrd="0" presId="urn:microsoft.com/office/officeart/2005/8/layout/process1"/>
    <dgm:cxn modelId="{6C59DE5F-D087-4EA8-BFFB-D2D4DE190DB9}" type="presOf" srcId="{B20B2CCB-6262-4093-9B3E-213E72D6E002}" destId="{F3FB005F-1AA6-499E-9138-A7458401E10F}" srcOrd="0" destOrd="0" presId="urn:microsoft.com/office/officeart/2005/8/layout/process1"/>
    <dgm:cxn modelId="{BA048944-A691-4DDE-A3A7-97C4EFC1DFCF}" type="presOf" srcId="{EEB91B2B-BCAC-4C51-96E0-A1FD007C74A4}" destId="{5D229261-CDD9-4322-8422-F569BACB4DF9}" srcOrd="1" destOrd="0" presId="urn:microsoft.com/office/officeart/2005/8/layout/process1"/>
    <dgm:cxn modelId="{7A03A656-432B-4645-A4F5-D138AB104CE6}" type="presOf" srcId="{B20B2CCB-6262-4093-9B3E-213E72D6E002}" destId="{9B37EF6C-2E10-4FFC-92A5-F733B34F3F36}" srcOrd="1" destOrd="0" presId="urn:microsoft.com/office/officeart/2005/8/layout/process1"/>
    <dgm:cxn modelId="{CB2C4B87-801F-4296-A9C6-3B4A0890C78E}" srcId="{BF92C85D-6897-404D-886D-083C4777058C}" destId="{E78A7D90-1786-467E-8692-AEA9546ABC40}" srcOrd="1" destOrd="0" parTransId="{B64B818B-AAB1-49C2-8A8F-2CCA6001F7C3}" sibTransId="{41863E91-E017-4BE4-B519-9B6788B12F45}"/>
    <dgm:cxn modelId="{388E8091-E7D1-4D8F-A0EE-4F31430A8650}" type="presOf" srcId="{7DEE06FD-0456-4FB5-80A2-8074AA4C849C}" destId="{58DF780E-4B5C-469E-A8CA-D073DEC419A9}" srcOrd="0" destOrd="0" presId="urn:microsoft.com/office/officeart/2005/8/layout/process1"/>
    <dgm:cxn modelId="{9A99CC99-9DB1-434D-8F59-7214A5DA5418}" srcId="{BF92C85D-6897-404D-886D-083C4777058C}" destId="{A6BFC319-F932-4305-B533-4A7882F1D117}" srcOrd="0" destOrd="0" parTransId="{3F0786D2-6D4B-4FDB-B0DB-70C84948276B}" sibTransId="{EEB91B2B-BCAC-4C51-96E0-A1FD007C74A4}"/>
    <dgm:cxn modelId="{23E018A5-80E4-48B7-8B03-202EA80ACE18}" type="presOf" srcId="{7B437787-32BB-46EB-A9A2-8534B0ABFEEA}" destId="{ED01DA59-E751-4A40-BA87-ABE3A7F743F6}" srcOrd="0" destOrd="0" presId="urn:microsoft.com/office/officeart/2005/8/layout/process1"/>
    <dgm:cxn modelId="{68FE05B3-8E76-4991-9415-8F81B33AEB1E}" type="presOf" srcId="{A6BFC319-F932-4305-B533-4A7882F1D117}" destId="{6CECABEF-7B41-4397-98DA-B1BC6449BB23}" srcOrd="0" destOrd="0" presId="urn:microsoft.com/office/officeart/2005/8/layout/process1"/>
    <dgm:cxn modelId="{1CC8C4D5-5A28-4C91-88E8-B9BDF462052C}" type="presOf" srcId="{E8928F85-BA54-4ECD-A083-712DF97327E2}" destId="{03563C50-FC7F-4FA7-8E73-EE6ABED441D6}" srcOrd="0" destOrd="0" presId="urn:microsoft.com/office/officeart/2005/8/layout/process1"/>
    <dgm:cxn modelId="{71121ADE-E3DF-4067-A0A2-0C0B6A319B37}" type="presOf" srcId="{E78A7D90-1786-467E-8692-AEA9546ABC40}" destId="{A1DBF45B-B911-4CC5-AE48-922C13189FDC}" srcOrd="0" destOrd="0" presId="urn:microsoft.com/office/officeart/2005/8/layout/process1"/>
    <dgm:cxn modelId="{DC9D14E6-DB57-4618-8EEE-9F9746A8877F}" type="presOf" srcId="{90FE90C3-340E-4951-BDF5-C94D7DE3871C}" destId="{9D87AE55-81CC-43A1-9E95-957759551635}" srcOrd="0" destOrd="0" presId="urn:microsoft.com/office/officeart/2005/8/layout/process1"/>
    <dgm:cxn modelId="{1595983B-7130-4372-9DE1-DD7BE37A2D37}" type="presParOf" srcId="{972896B7-758C-491C-9F00-E87166CCA04C}" destId="{6CECABEF-7B41-4397-98DA-B1BC6449BB23}" srcOrd="0" destOrd="0" presId="urn:microsoft.com/office/officeart/2005/8/layout/process1"/>
    <dgm:cxn modelId="{6BEB4A13-7975-4E61-B41E-F231B2AC6ECF}" type="presParOf" srcId="{972896B7-758C-491C-9F00-E87166CCA04C}" destId="{DC358339-71DF-4459-A1E3-D9240AC5556F}" srcOrd="1" destOrd="0" presId="urn:microsoft.com/office/officeart/2005/8/layout/process1"/>
    <dgm:cxn modelId="{51815B40-21B6-4035-AC88-6CC7C09D09AA}" type="presParOf" srcId="{DC358339-71DF-4459-A1E3-D9240AC5556F}" destId="{5D229261-CDD9-4322-8422-F569BACB4DF9}" srcOrd="0" destOrd="0" presId="urn:microsoft.com/office/officeart/2005/8/layout/process1"/>
    <dgm:cxn modelId="{7148C4B4-22A4-4EFC-ABE4-1B179EEF7E6C}" type="presParOf" srcId="{972896B7-758C-491C-9F00-E87166CCA04C}" destId="{A1DBF45B-B911-4CC5-AE48-922C13189FDC}" srcOrd="2" destOrd="0" presId="urn:microsoft.com/office/officeart/2005/8/layout/process1"/>
    <dgm:cxn modelId="{EF1B0621-C069-4706-AE7D-5FE037347F31}" type="presParOf" srcId="{972896B7-758C-491C-9F00-E87166CCA04C}" destId="{7CEB89C3-4857-4044-9259-49B4B99BDDF5}" srcOrd="3" destOrd="0" presId="urn:microsoft.com/office/officeart/2005/8/layout/process1"/>
    <dgm:cxn modelId="{91584B12-1BA0-41F6-BA38-37B070DD1878}" type="presParOf" srcId="{7CEB89C3-4857-4044-9259-49B4B99BDDF5}" destId="{95728C7B-7997-4456-B36D-10E3AE1A334A}" srcOrd="0" destOrd="0" presId="urn:microsoft.com/office/officeart/2005/8/layout/process1"/>
    <dgm:cxn modelId="{A5F4E7B1-B96B-4334-A033-428A11C2E5CD}" type="presParOf" srcId="{972896B7-758C-491C-9F00-E87166CCA04C}" destId="{ED01DA59-E751-4A40-BA87-ABE3A7F743F6}" srcOrd="4" destOrd="0" presId="urn:microsoft.com/office/officeart/2005/8/layout/process1"/>
    <dgm:cxn modelId="{C3ED0DFE-38E6-4EE3-BE7B-D1727A5901C2}" type="presParOf" srcId="{972896B7-758C-491C-9F00-E87166CCA04C}" destId="{F3FB005F-1AA6-499E-9138-A7458401E10F}" srcOrd="5" destOrd="0" presId="urn:microsoft.com/office/officeart/2005/8/layout/process1"/>
    <dgm:cxn modelId="{92ED9A74-2E2C-4F5A-9E23-A8268737EDDB}" type="presParOf" srcId="{F3FB005F-1AA6-499E-9138-A7458401E10F}" destId="{9B37EF6C-2E10-4FFC-92A5-F733B34F3F36}" srcOrd="0" destOrd="0" presId="urn:microsoft.com/office/officeart/2005/8/layout/process1"/>
    <dgm:cxn modelId="{6B574875-2198-476D-88CF-174F864B39BD}" type="presParOf" srcId="{972896B7-758C-491C-9F00-E87166CCA04C}" destId="{03563C50-FC7F-4FA7-8E73-EE6ABED441D6}" srcOrd="6" destOrd="0" presId="urn:microsoft.com/office/officeart/2005/8/layout/process1"/>
    <dgm:cxn modelId="{88C434B0-F702-453D-84D9-99032B0C9383}" type="presParOf" srcId="{972896B7-758C-491C-9F00-E87166CCA04C}" destId="{9D87AE55-81CC-43A1-9E95-957759551635}" srcOrd="7" destOrd="0" presId="urn:microsoft.com/office/officeart/2005/8/layout/process1"/>
    <dgm:cxn modelId="{08F2B8B0-AF65-4CBC-8010-625FE0F37AD4}" type="presParOf" srcId="{9D87AE55-81CC-43A1-9E95-957759551635}" destId="{80900057-07B9-4FDA-B5A4-811C2A53A0B5}" srcOrd="0" destOrd="0" presId="urn:microsoft.com/office/officeart/2005/8/layout/process1"/>
    <dgm:cxn modelId="{D64E6726-BFD7-4BDC-8938-D08A1EF18F6F}" type="presParOf" srcId="{972896B7-758C-491C-9F00-E87166CCA04C}" destId="{58DF780E-4B5C-469E-A8CA-D073DEC419A9}"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F92C85D-6897-404D-886D-083C4777058C}" type="doc">
      <dgm:prSet loTypeId="urn:microsoft.com/office/officeart/2005/8/layout/process1" loCatId="process" qsTypeId="urn:microsoft.com/office/officeart/2005/8/quickstyle/simple1" qsCatId="simple" csTypeId="urn:microsoft.com/office/officeart/2005/8/colors/accent1_2" csCatId="accent1" phldr="1"/>
      <dgm:spPr/>
    </dgm:pt>
    <dgm:pt modelId="{A6BFC319-F932-4305-B533-4A7882F1D117}">
      <dgm:prSet phldrT="[Text]" custT="1"/>
      <dgm:spPr>
        <a:solidFill>
          <a:schemeClr val="accent1">
            <a:lumMod val="40000"/>
            <a:lumOff val="60000"/>
          </a:schemeClr>
        </a:solidFill>
      </dgm:spPr>
      <dgm:t>
        <a:bodyPr/>
        <a:lstStyle/>
        <a:p>
          <a:r>
            <a:rPr lang="en-US" sz="1600" b="0" cap="none" spc="0" dirty="0">
              <a:ln w="0"/>
              <a:solidFill>
                <a:schemeClr val="tx1"/>
              </a:solidFill>
              <a:effectLst>
                <a:outerShdw blurRad="38100" dist="19050" dir="2700000" algn="tl" rotWithShape="0">
                  <a:schemeClr val="dk1">
                    <a:alpha val="40000"/>
                  </a:schemeClr>
                </a:outerShdw>
              </a:effectLst>
            </a:rPr>
            <a:t>BC Market demand &amp; NOC </a:t>
          </a:r>
          <a:r>
            <a:rPr lang="en-US" sz="1200" b="0" cap="none" spc="0" dirty="0">
              <a:ln w="0"/>
              <a:solidFill>
                <a:schemeClr val="tx1"/>
              </a:solidFill>
              <a:effectLst>
                <a:outerShdw blurRad="38100" dist="19050" dir="2700000" algn="tl" rotWithShape="0">
                  <a:schemeClr val="dk1">
                    <a:alpha val="40000"/>
                  </a:schemeClr>
                </a:outerShdw>
              </a:effectLst>
            </a:rPr>
            <a:t>(Need Assessment)</a:t>
          </a:r>
          <a:endParaRPr lang="en-CA" sz="1600" b="0" cap="none" spc="0" dirty="0">
            <a:ln w="0"/>
            <a:solidFill>
              <a:schemeClr val="tx1"/>
            </a:solidFill>
            <a:effectLst>
              <a:outerShdw blurRad="38100" dist="19050" dir="2700000" algn="tl" rotWithShape="0">
                <a:schemeClr val="dk1">
                  <a:alpha val="40000"/>
                </a:schemeClr>
              </a:outerShdw>
            </a:effectLs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dgm:spPr>
        <a:solidFill>
          <a:schemeClr val="accent1">
            <a:lumMod val="40000"/>
            <a:lumOff val="60000"/>
          </a:schemeClr>
        </a:solidFill>
      </dgm:spPr>
      <dgm:t>
        <a:bodyPr/>
        <a:lstStyle/>
        <a:p>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b="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b="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dgm:spPr>
        <a:solidFill>
          <a:srgbClr val="00B050"/>
        </a:solidFill>
      </dgm:spPr>
      <dgm:t>
        <a:bodyPr/>
        <a:lstStyle/>
        <a:p>
          <a:r>
            <a:rPr lang="en-US" b="1" cap="none" spc="0" dirty="0">
              <a:ln w="0"/>
              <a:solidFill>
                <a:schemeClr val="bg1"/>
              </a:solidFill>
              <a:effectLst>
                <a:outerShdw blurRad="38100" dist="19050" dir="2700000" algn="tl" rotWithShape="0">
                  <a:schemeClr val="dk1">
                    <a:alpha val="40000"/>
                  </a:schemeClr>
                </a:outerShdw>
              </a:effectLst>
            </a:rPr>
            <a:t>Benchmark and Competitor Analysis</a:t>
          </a:r>
          <a:endParaRPr lang="en-CA" b="1" cap="none" spc="0" dirty="0">
            <a:ln w="0"/>
            <a:solidFill>
              <a:schemeClr val="bg1"/>
            </a:solidFill>
            <a:effectLst>
              <a:outerShdw blurRad="38100" dist="19050" dir="2700000" algn="tl" rotWithShape="0">
                <a:schemeClr val="dk1">
                  <a:alpha val="40000"/>
                </a:schemeClr>
              </a:outerShdw>
            </a:effectLs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custT="1"/>
      <dgm:spPr>
        <a:solidFill>
          <a:srgbClr val="4472C4">
            <a:lumMod val="40000"/>
            <a:lumOff val="60000"/>
          </a:srgbClr>
        </a:solidFill>
        <a:ln w="12700" cap="flat" cmpd="sng" algn="ctr">
          <a:solidFill>
            <a:prstClr val="white">
              <a:hueOff val="0"/>
              <a:satOff val="0"/>
              <a:lumOff val="0"/>
              <a:alphaOff val="0"/>
            </a:prstClr>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54C14737-6A58-4EA3-AF26-EE8D4F771817}">
      <dgm:prSet phldrT="[Text]"/>
      <dgm:spPr>
        <a:solidFill>
          <a:schemeClr val="accent1">
            <a:lumMod val="40000"/>
            <a:lumOff val="60000"/>
          </a:schemeClr>
        </a:solidFill>
      </dgm:spPr>
      <dgm:t>
        <a:bodyPr/>
        <a:lstStyle/>
        <a:p>
          <a:r>
            <a:rPr lang="en-CA" b="0" cap="none" spc="0" dirty="0">
              <a:ln w="0"/>
              <a:solidFill>
                <a:schemeClr val="tx1"/>
              </a:solidFill>
              <a:effectLst>
                <a:outerShdw blurRad="38100" dist="19050" dir="2700000" algn="tl" rotWithShape="0">
                  <a:schemeClr val="dk1">
                    <a:alpha val="40000"/>
                  </a:schemeClr>
                </a:outerShdw>
              </a:effectLst>
            </a:rPr>
            <a:t>Curriculum and Program Content</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D0F54640-0795-4B3F-8B38-1D9EB5286561}" type="parTrans" cxnId="{A5421D1C-562E-4F09-B4F4-33951EEBF9CF}">
      <dgm:prSet/>
      <dgm:spPr/>
      <dgm:t>
        <a:bodyPr/>
        <a:lstStyle/>
        <a:p>
          <a:endParaRPr lang="en-CA"/>
        </a:p>
      </dgm:t>
    </dgm:pt>
    <dgm:pt modelId="{61514CEF-E32E-4B85-B5AC-137E4AE3C79E}" type="sibTrans" cxnId="{A5421D1C-562E-4F09-B4F4-33951EEBF9CF}">
      <dgm:prSet/>
      <dgm:spPr/>
      <dgm:t>
        <a:bodyPr/>
        <a:lstStyle/>
        <a:p>
          <a:endParaRPr lang="en-CA"/>
        </a:p>
      </dgm:t>
    </dgm:pt>
    <dgm:pt modelId="{972896B7-758C-491C-9F00-E87166CCA04C}" type="pres">
      <dgm:prSet presAssocID="{BF92C85D-6897-404D-886D-083C4777058C}" presName="Name0" presStyleCnt="0">
        <dgm:presLayoutVars>
          <dgm:dir/>
          <dgm:resizeHandles val="exact"/>
        </dgm:presLayoutVars>
      </dgm:prSet>
      <dgm:spPr/>
    </dgm:pt>
    <dgm:pt modelId="{6CECABEF-7B41-4397-98DA-B1BC6449BB23}" type="pres">
      <dgm:prSet presAssocID="{A6BFC319-F932-4305-B533-4A7882F1D117}" presName="node" presStyleLbl="node1" presStyleIdx="0" presStyleCnt="5">
        <dgm:presLayoutVars>
          <dgm:bulletEnabled val="1"/>
        </dgm:presLayoutVars>
      </dgm:prSet>
      <dgm:spPr/>
    </dgm:pt>
    <dgm:pt modelId="{DC358339-71DF-4459-A1E3-D9240AC5556F}" type="pres">
      <dgm:prSet presAssocID="{EEB91B2B-BCAC-4C51-96E0-A1FD007C74A4}" presName="sibTrans" presStyleLbl="sibTrans2D1" presStyleIdx="0" presStyleCnt="4"/>
      <dgm:spPr/>
    </dgm:pt>
    <dgm:pt modelId="{5D229261-CDD9-4322-8422-F569BACB4DF9}" type="pres">
      <dgm:prSet presAssocID="{EEB91B2B-BCAC-4C51-96E0-A1FD007C74A4}" presName="connectorText" presStyleLbl="sibTrans2D1" presStyleIdx="0" presStyleCnt="4"/>
      <dgm:spPr/>
    </dgm:pt>
    <dgm:pt modelId="{A1DBF45B-B911-4CC5-AE48-922C13189FDC}" type="pres">
      <dgm:prSet presAssocID="{E78A7D90-1786-467E-8692-AEA9546ABC40}" presName="node" presStyleLbl="node1" presStyleIdx="1" presStyleCnt="5">
        <dgm:presLayoutVars>
          <dgm:bulletEnabled val="1"/>
        </dgm:presLayoutVars>
      </dgm:prSet>
      <dgm:spPr>
        <a:xfrm>
          <a:off x="2406261" y="162632"/>
          <a:ext cx="1714806" cy="1028884"/>
        </a:xfrm>
        <a:prstGeom prst="roundRect">
          <a:avLst>
            <a:gd name="adj" fmla="val 10000"/>
          </a:avLst>
        </a:prstGeom>
      </dgm:spPr>
    </dgm:pt>
    <dgm:pt modelId="{7CEB89C3-4857-4044-9259-49B4B99BDDF5}" type="pres">
      <dgm:prSet presAssocID="{41863E91-E017-4BE4-B519-9B6788B12F45}" presName="sibTrans" presStyleLbl="sibTrans2D1" presStyleIdx="1" presStyleCnt="4"/>
      <dgm:spPr/>
    </dgm:pt>
    <dgm:pt modelId="{95728C7B-7997-4456-B36D-10E3AE1A334A}" type="pres">
      <dgm:prSet presAssocID="{41863E91-E017-4BE4-B519-9B6788B12F45}" presName="connectorText" presStyleLbl="sibTrans2D1" presStyleIdx="1" presStyleCnt="4"/>
      <dgm:spPr/>
    </dgm:pt>
    <dgm:pt modelId="{ED01DA59-E751-4A40-BA87-ABE3A7F743F6}" type="pres">
      <dgm:prSet presAssocID="{7B437787-32BB-46EB-A9A2-8534B0ABFEEA}" presName="node" presStyleLbl="node1" presStyleIdx="2" presStyleCnt="5">
        <dgm:presLayoutVars>
          <dgm:bulletEnabled val="1"/>
        </dgm:presLayoutVars>
      </dgm:prSet>
      <dgm:spPr/>
    </dgm:pt>
    <dgm:pt modelId="{F3FB005F-1AA6-499E-9138-A7458401E10F}" type="pres">
      <dgm:prSet presAssocID="{B20B2CCB-6262-4093-9B3E-213E72D6E002}" presName="sibTrans" presStyleLbl="sibTrans2D1" presStyleIdx="2" presStyleCnt="4"/>
      <dgm:spPr/>
    </dgm:pt>
    <dgm:pt modelId="{9B37EF6C-2E10-4FFC-92A5-F733B34F3F36}" type="pres">
      <dgm:prSet presAssocID="{B20B2CCB-6262-4093-9B3E-213E72D6E002}" presName="connectorText" presStyleLbl="sibTrans2D1" presStyleIdx="2" presStyleCnt="4"/>
      <dgm:spPr/>
    </dgm:pt>
    <dgm:pt modelId="{03563C50-FC7F-4FA7-8E73-EE6ABED441D6}" type="pres">
      <dgm:prSet presAssocID="{E8928F85-BA54-4ECD-A083-712DF97327E2}" presName="node" presStyleLbl="node1" presStyleIdx="3" presStyleCnt="5">
        <dgm:presLayoutVars>
          <dgm:bulletEnabled val="1"/>
        </dgm:presLayoutVars>
      </dgm:prSet>
      <dgm:spPr/>
    </dgm:pt>
    <dgm:pt modelId="{EA8EED95-8AF8-4447-B77D-8EF6D4049B1B}" type="pres">
      <dgm:prSet presAssocID="{90FE90C3-340E-4951-BDF5-C94D7DE3871C}" presName="sibTrans" presStyleLbl="sibTrans2D1" presStyleIdx="3" presStyleCnt="4"/>
      <dgm:spPr/>
    </dgm:pt>
    <dgm:pt modelId="{FC894096-6BF1-4378-92FF-072B61F6C245}" type="pres">
      <dgm:prSet presAssocID="{90FE90C3-340E-4951-BDF5-C94D7DE3871C}" presName="connectorText" presStyleLbl="sibTrans2D1" presStyleIdx="3" presStyleCnt="4"/>
      <dgm:spPr/>
    </dgm:pt>
    <dgm:pt modelId="{8DCD9F20-1FD4-4271-BB08-5C0D85CE65FF}" type="pres">
      <dgm:prSet presAssocID="{54C14737-6A58-4EA3-AF26-EE8D4F771817}" presName="node" presStyleLbl="node1" presStyleIdx="4" presStyleCnt="5">
        <dgm:presLayoutVars>
          <dgm:bulletEnabled val="1"/>
        </dgm:presLayoutVars>
      </dgm:prSet>
      <dgm:spPr/>
    </dgm:pt>
  </dgm:ptLst>
  <dgm:cxnLst>
    <dgm:cxn modelId="{A5421D1C-562E-4F09-B4F4-33951EEBF9CF}" srcId="{BF92C85D-6897-404D-886D-083C4777058C}" destId="{54C14737-6A58-4EA3-AF26-EE8D4F771817}" srcOrd="4" destOrd="0" parTransId="{D0F54640-0795-4B3F-8B38-1D9EB5286561}" sibTransId="{61514CEF-E32E-4B85-B5AC-137E4AE3C79E}"/>
    <dgm:cxn modelId="{22F00A1E-3CDE-4158-A55D-419B728541FD}" type="presOf" srcId="{BF92C85D-6897-404D-886D-083C4777058C}" destId="{972896B7-758C-491C-9F00-E87166CCA04C}" srcOrd="0" destOrd="0" presId="urn:microsoft.com/office/officeart/2005/8/layout/process1"/>
    <dgm:cxn modelId="{E7D21A25-4B48-49AE-AE37-7D96CBCE36C1}" type="presOf" srcId="{EEB91B2B-BCAC-4C51-96E0-A1FD007C74A4}" destId="{DC358339-71DF-4459-A1E3-D9240AC5556F}" srcOrd="0" destOrd="0" presId="urn:microsoft.com/office/officeart/2005/8/layout/process1"/>
    <dgm:cxn modelId="{4E503533-B539-45DF-9F84-F0A6B3357F48}" type="presOf" srcId="{41863E91-E017-4BE4-B519-9B6788B12F45}" destId="{7CEB89C3-4857-4044-9259-49B4B99BDDF5}" srcOrd="0" destOrd="0" presId="urn:microsoft.com/office/officeart/2005/8/layout/process1"/>
    <dgm:cxn modelId="{89DB8234-DB2A-4563-A2E0-F4D688089BB8}" srcId="{BF92C85D-6897-404D-886D-083C4777058C}" destId="{E8928F85-BA54-4ECD-A083-712DF97327E2}" srcOrd="3" destOrd="0" parTransId="{6ED10E65-0705-42D8-9F64-512B116368D6}" sibTransId="{90FE90C3-340E-4951-BDF5-C94D7DE3871C}"/>
    <dgm:cxn modelId="{F05CDC38-CAF6-4441-A5BE-67C888939F1A}" srcId="{BF92C85D-6897-404D-886D-083C4777058C}" destId="{7B437787-32BB-46EB-A9A2-8534B0ABFEEA}" srcOrd="2" destOrd="0" parTransId="{EED88CFD-D5DE-49AC-ADF7-CA6DBC1DB75F}" sibTransId="{B20B2CCB-6262-4093-9B3E-213E72D6E002}"/>
    <dgm:cxn modelId="{8668DE40-94A8-4EB2-8AE2-DAEE50505E6D}" type="presOf" srcId="{41863E91-E017-4BE4-B519-9B6788B12F45}" destId="{95728C7B-7997-4456-B36D-10E3AE1A334A}" srcOrd="1" destOrd="0" presId="urn:microsoft.com/office/officeart/2005/8/layout/process1"/>
    <dgm:cxn modelId="{B9BC8F5C-EDF0-42FD-9D9A-68DF8BE68633}" type="presOf" srcId="{90FE90C3-340E-4951-BDF5-C94D7DE3871C}" destId="{EA8EED95-8AF8-4447-B77D-8EF6D4049B1B}" srcOrd="0" destOrd="0" presId="urn:microsoft.com/office/officeart/2005/8/layout/process1"/>
    <dgm:cxn modelId="{6C59DE5F-D087-4EA8-BFFB-D2D4DE190DB9}" type="presOf" srcId="{B20B2CCB-6262-4093-9B3E-213E72D6E002}" destId="{F3FB005F-1AA6-499E-9138-A7458401E10F}" srcOrd="0" destOrd="0" presId="urn:microsoft.com/office/officeart/2005/8/layout/process1"/>
    <dgm:cxn modelId="{BA048944-A691-4DDE-A3A7-97C4EFC1DFCF}" type="presOf" srcId="{EEB91B2B-BCAC-4C51-96E0-A1FD007C74A4}" destId="{5D229261-CDD9-4322-8422-F569BACB4DF9}" srcOrd="1" destOrd="0" presId="urn:microsoft.com/office/officeart/2005/8/layout/process1"/>
    <dgm:cxn modelId="{68082B6D-FA7D-4FC5-906F-551BC448C615}" type="presOf" srcId="{54C14737-6A58-4EA3-AF26-EE8D4F771817}" destId="{8DCD9F20-1FD4-4271-BB08-5C0D85CE65FF}" srcOrd="0" destOrd="0" presId="urn:microsoft.com/office/officeart/2005/8/layout/process1"/>
    <dgm:cxn modelId="{7A03A656-432B-4645-A4F5-D138AB104CE6}" type="presOf" srcId="{B20B2CCB-6262-4093-9B3E-213E72D6E002}" destId="{9B37EF6C-2E10-4FFC-92A5-F733B34F3F36}" srcOrd="1" destOrd="0" presId="urn:microsoft.com/office/officeart/2005/8/layout/process1"/>
    <dgm:cxn modelId="{CB2C4B87-801F-4296-A9C6-3B4A0890C78E}" srcId="{BF92C85D-6897-404D-886D-083C4777058C}" destId="{E78A7D90-1786-467E-8692-AEA9546ABC40}" srcOrd="1" destOrd="0" parTransId="{B64B818B-AAB1-49C2-8A8F-2CCA6001F7C3}" sibTransId="{41863E91-E017-4BE4-B519-9B6788B12F45}"/>
    <dgm:cxn modelId="{9A99CC99-9DB1-434D-8F59-7214A5DA5418}" srcId="{BF92C85D-6897-404D-886D-083C4777058C}" destId="{A6BFC319-F932-4305-B533-4A7882F1D117}" srcOrd="0" destOrd="0" parTransId="{3F0786D2-6D4B-4FDB-B0DB-70C84948276B}" sibTransId="{EEB91B2B-BCAC-4C51-96E0-A1FD007C74A4}"/>
    <dgm:cxn modelId="{23E018A5-80E4-48B7-8B03-202EA80ACE18}" type="presOf" srcId="{7B437787-32BB-46EB-A9A2-8534B0ABFEEA}" destId="{ED01DA59-E751-4A40-BA87-ABE3A7F743F6}" srcOrd="0" destOrd="0" presId="urn:microsoft.com/office/officeart/2005/8/layout/process1"/>
    <dgm:cxn modelId="{68FE05B3-8E76-4991-9415-8F81B33AEB1E}" type="presOf" srcId="{A6BFC319-F932-4305-B533-4A7882F1D117}" destId="{6CECABEF-7B41-4397-98DA-B1BC6449BB23}" srcOrd="0" destOrd="0" presId="urn:microsoft.com/office/officeart/2005/8/layout/process1"/>
    <dgm:cxn modelId="{7727A1B8-EA59-4542-AC98-052CA5AD6B21}" type="presOf" srcId="{90FE90C3-340E-4951-BDF5-C94D7DE3871C}" destId="{FC894096-6BF1-4378-92FF-072B61F6C245}" srcOrd="1" destOrd="0" presId="urn:microsoft.com/office/officeart/2005/8/layout/process1"/>
    <dgm:cxn modelId="{1CC8C4D5-5A28-4C91-88E8-B9BDF462052C}" type="presOf" srcId="{E8928F85-BA54-4ECD-A083-712DF97327E2}" destId="{03563C50-FC7F-4FA7-8E73-EE6ABED441D6}" srcOrd="0" destOrd="0" presId="urn:microsoft.com/office/officeart/2005/8/layout/process1"/>
    <dgm:cxn modelId="{71121ADE-E3DF-4067-A0A2-0C0B6A319B37}" type="presOf" srcId="{E78A7D90-1786-467E-8692-AEA9546ABC40}" destId="{A1DBF45B-B911-4CC5-AE48-922C13189FDC}" srcOrd="0" destOrd="0" presId="urn:microsoft.com/office/officeart/2005/8/layout/process1"/>
    <dgm:cxn modelId="{1595983B-7130-4372-9DE1-DD7BE37A2D37}" type="presParOf" srcId="{972896B7-758C-491C-9F00-E87166CCA04C}" destId="{6CECABEF-7B41-4397-98DA-B1BC6449BB23}" srcOrd="0" destOrd="0" presId="urn:microsoft.com/office/officeart/2005/8/layout/process1"/>
    <dgm:cxn modelId="{6BEB4A13-7975-4E61-B41E-F231B2AC6ECF}" type="presParOf" srcId="{972896B7-758C-491C-9F00-E87166CCA04C}" destId="{DC358339-71DF-4459-A1E3-D9240AC5556F}" srcOrd="1" destOrd="0" presId="urn:microsoft.com/office/officeart/2005/8/layout/process1"/>
    <dgm:cxn modelId="{51815B40-21B6-4035-AC88-6CC7C09D09AA}" type="presParOf" srcId="{DC358339-71DF-4459-A1E3-D9240AC5556F}" destId="{5D229261-CDD9-4322-8422-F569BACB4DF9}" srcOrd="0" destOrd="0" presId="urn:microsoft.com/office/officeart/2005/8/layout/process1"/>
    <dgm:cxn modelId="{7148C4B4-22A4-4EFC-ABE4-1B179EEF7E6C}" type="presParOf" srcId="{972896B7-758C-491C-9F00-E87166CCA04C}" destId="{A1DBF45B-B911-4CC5-AE48-922C13189FDC}" srcOrd="2" destOrd="0" presId="urn:microsoft.com/office/officeart/2005/8/layout/process1"/>
    <dgm:cxn modelId="{EF1B0621-C069-4706-AE7D-5FE037347F31}" type="presParOf" srcId="{972896B7-758C-491C-9F00-E87166CCA04C}" destId="{7CEB89C3-4857-4044-9259-49B4B99BDDF5}" srcOrd="3" destOrd="0" presId="urn:microsoft.com/office/officeart/2005/8/layout/process1"/>
    <dgm:cxn modelId="{91584B12-1BA0-41F6-BA38-37B070DD1878}" type="presParOf" srcId="{7CEB89C3-4857-4044-9259-49B4B99BDDF5}" destId="{95728C7B-7997-4456-B36D-10E3AE1A334A}" srcOrd="0" destOrd="0" presId="urn:microsoft.com/office/officeart/2005/8/layout/process1"/>
    <dgm:cxn modelId="{A5F4E7B1-B96B-4334-A033-428A11C2E5CD}" type="presParOf" srcId="{972896B7-758C-491C-9F00-E87166CCA04C}" destId="{ED01DA59-E751-4A40-BA87-ABE3A7F743F6}" srcOrd="4" destOrd="0" presId="urn:microsoft.com/office/officeart/2005/8/layout/process1"/>
    <dgm:cxn modelId="{C3ED0DFE-38E6-4EE3-BE7B-D1727A5901C2}" type="presParOf" srcId="{972896B7-758C-491C-9F00-E87166CCA04C}" destId="{F3FB005F-1AA6-499E-9138-A7458401E10F}" srcOrd="5" destOrd="0" presId="urn:microsoft.com/office/officeart/2005/8/layout/process1"/>
    <dgm:cxn modelId="{92ED9A74-2E2C-4F5A-9E23-A8268737EDDB}" type="presParOf" srcId="{F3FB005F-1AA6-499E-9138-A7458401E10F}" destId="{9B37EF6C-2E10-4FFC-92A5-F733B34F3F36}" srcOrd="0" destOrd="0" presId="urn:microsoft.com/office/officeart/2005/8/layout/process1"/>
    <dgm:cxn modelId="{6B574875-2198-476D-88CF-174F864B39BD}" type="presParOf" srcId="{972896B7-758C-491C-9F00-E87166CCA04C}" destId="{03563C50-FC7F-4FA7-8E73-EE6ABED441D6}" srcOrd="6" destOrd="0" presId="urn:microsoft.com/office/officeart/2005/8/layout/process1"/>
    <dgm:cxn modelId="{9C55AF04-0581-4533-A42C-A087B2FA80FE}" type="presParOf" srcId="{972896B7-758C-491C-9F00-E87166CCA04C}" destId="{EA8EED95-8AF8-4447-B77D-8EF6D4049B1B}" srcOrd="7" destOrd="0" presId="urn:microsoft.com/office/officeart/2005/8/layout/process1"/>
    <dgm:cxn modelId="{F8184D95-EDA3-4BC2-8707-075F2196F61D}" type="presParOf" srcId="{EA8EED95-8AF8-4447-B77D-8EF6D4049B1B}" destId="{FC894096-6BF1-4378-92FF-072B61F6C245}" srcOrd="0" destOrd="0" presId="urn:microsoft.com/office/officeart/2005/8/layout/process1"/>
    <dgm:cxn modelId="{045B2282-E5DC-4306-BC74-87BFE7B6534D}" type="presParOf" srcId="{972896B7-758C-491C-9F00-E87166CCA04C}" destId="{8DCD9F20-1FD4-4271-BB08-5C0D85CE65FF}"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92C85D-6897-404D-886D-083C4777058C}" type="doc">
      <dgm:prSet loTypeId="urn:microsoft.com/office/officeart/2005/8/layout/process1" loCatId="process" qsTypeId="urn:microsoft.com/office/officeart/2005/8/quickstyle/simple1" qsCatId="simple" csTypeId="urn:microsoft.com/office/officeart/2005/8/colors/accent1_2" csCatId="accent1" phldr="1"/>
      <dgm:spPr/>
    </dgm:pt>
    <dgm:pt modelId="{A6BFC319-F932-4305-B533-4A7882F1D117}">
      <dgm:prSet phldrT="[Text]" custT="1"/>
      <dgm:spPr>
        <a:solidFill>
          <a:schemeClr val="accent1">
            <a:lumMod val="40000"/>
            <a:lumOff val="60000"/>
          </a:schemeClr>
        </a:solidFill>
      </dgm:spPr>
      <dgm:t>
        <a:bodyPr/>
        <a:lstStyle/>
        <a:p>
          <a:r>
            <a:rPr lang="en-US" sz="1600" b="0" cap="none" spc="0" dirty="0">
              <a:ln w="0"/>
              <a:solidFill>
                <a:schemeClr val="tx1"/>
              </a:solidFill>
              <a:effectLst>
                <a:outerShdw blurRad="38100" dist="19050" dir="2700000" algn="tl" rotWithShape="0">
                  <a:schemeClr val="dk1">
                    <a:alpha val="40000"/>
                  </a:schemeClr>
                </a:outerShdw>
              </a:effectLst>
            </a:rPr>
            <a:t>BC Market demand &amp; NOC </a:t>
          </a:r>
          <a:r>
            <a:rPr lang="en-US" sz="1200" b="0" cap="none" spc="0" dirty="0">
              <a:ln w="0"/>
              <a:solidFill>
                <a:schemeClr val="tx1"/>
              </a:solidFill>
              <a:effectLst>
                <a:outerShdw blurRad="38100" dist="19050" dir="2700000" algn="tl" rotWithShape="0">
                  <a:schemeClr val="dk1">
                    <a:alpha val="40000"/>
                  </a:schemeClr>
                </a:outerShdw>
              </a:effectLst>
            </a:rPr>
            <a:t>(Need Assessment)</a:t>
          </a:r>
          <a:endParaRPr lang="en-CA" sz="1600" b="0" cap="none" spc="0" dirty="0">
            <a:ln w="0"/>
            <a:solidFill>
              <a:schemeClr val="tx1"/>
            </a:solidFill>
            <a:effectLst>
              <a:outerShdw blurRad="38100" dist="19050" dir="2700000" algn="tl" rotWithShape="0">
                <a:schemeClr val="dk1">
                  <a:alpha val="40000"/>
                </a:schemeClr>
              </a:outerShdw>
            </a:effectLst>
          </a:endParaRPr>
        </a:p>
      </dgm:t>
    </dgm:pt>
    <dgm:pt modelId="{3F0786D2-6D4B-4FDB-B0DB-70C84948276B}" type="parTrans" cxnId="{9A99CC99-9DB1-434D-8F59-7214A5DA5418}">
      <dgm:prSet/>
      <dgm:spPr/>
      <dgm:t>
        <a:bodyPr/>
        <a:lstStyle/>
        <a:p>
          <a:endParaRPr lang="en-CA"/>
        </a:p>
      </dgm:t>
    </dgm:pt>
    <dgm:pt modelId="{EEB91B2B-BCAC-4C51-96E0-A1FD007C74A4}" type="sibTrans" cxnId="{9A99CC99-9DB1-434D-8F59-7214A5DA5418}">
      <dgm:prSet/>
      <dgm:spPr/>
      <dgm:t>
        <a:bodyPr/>
        <a:lstStyle/>
        <a:p>
          <a:endParaRPr lang="en-CA"/>
        </a:p>
      </dgm:t>
    </dgm:pt>
    <dgm:pt modelId="{E8928F85-BA54-4ECD-A083-712DF97327E2}">
      <dgm:prSet phldrT="[Text]" custT="1"/>
      <dgm:spPr>
        <a:solidFill>
          <a:srgbClr val="00B050"/>
        </a:solidFill>
        <a:ln w="12700" cap="flat" cmpd="sng" algn="ctr">
          <a:solidFill>
            <a:prstClr val="white">
              <a:hueOff val="0"/>
              <a:satOff val="0"/>
              <a:lumOff val="0"/>
              <a:alphaOff val="0"/>
            </a:prstClr>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Evaluate </a:t>
          </a:r>
          <a:r>
            <a:rPr lang="en-US" sz="2000" b="1" kern="1200" cap="none" spc="0" dirty="0" err="1">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CapU</a:t>
          </a:r>
          <a:r>
            <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 Strategies &amp; Survey</a:t>
          </a:r>
        </a:p>
      </dgm:t>
    </dgm:pt>
    <dgm:pt modelId="{6ED10E65-0705-42D8-9F64-512B116368D6}" type="parTrans" cxnId="{89DB8234-DB2A-4563-A2E0-F4D688089BB8}">
      <dgm:prSet/>
      <dgm:spPr/>
      <dgm:t>
        <a:bodyPr/>
        <a:lstStyle/>
        <a:p>
          <a:endParaRPr lang="en-CA"/>
        </a:p>
      </dgm:t>
    </dgm:pt>
    <dgm:pt modelId="{90FE90C3-340E-4951-BDF5-C94D7DE3871C}" type="sibTrans" cxnId="{89DB8234-DB2A-4563-A2E0-F4D688089BB8}">
      <dgm:prSet/>
      <dgm:spPr/>
      <dgm:t>
        <a:bodyPr/>
        <a:lstStyle/>
        <a:p>
          <a:endParaRPr lang="en-CA"/>
        </a:p>
      </dgm:t>
    </dgm:pt>
    <dgm:pt modelId="{7B437787-32BB-46EB-A9A2-8534B0ABFEEA}">
      <dgm:prSet phldrT="[Text]"/>
      <dgm:spPr>
        <a:solidFill>
          <a:srgbClr val="4472C4">
            <a:lumMod val="40000"/>
            <a:lumOff val="60000"/>
          </a:srgbClr>
        </a:solidFill>
        <a:ln w="12700" cap="flat" cmpd="sng" algn="ctr">
          <a:solidFill>
            <a:prstClr val="white">
              <a:hueOff val="0"/>
              <a:satOff val="0"/>
              <a:lumOff val="0"/>
              <a:alphaOff val="0"/>
            </a:prstClr>
          </a:solidFill>
          <a:prstDash val="solid"/>
          <a:miter lim="800000"/>
        </a:ln>
        <a:effectLst/>
      </dgm:spPr>
      <dgm:t>
        <a:bodyPr spcFirstLastPara="0" vert="horz" wrap="square" lIns="60960" tIns="60960" rIns="60960" bIns="60960" numCol="1" spcCol="1270" anchor="ctr" anchorCtr="0"/>
        <a:lstStyle/>
        <a:p>
          <a:r>
            <a:rPr lang="en-US" b="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EED88CFD-D5DE-49AC-ADF7-CA6DBC1DB75F}" type="parTrans" cxnId="{F05CDC38-CAF6-4441-A5BE-67C888939F1A}">
      <dgm:prSet/>
      <dgm:spPr/>
      <dgm:t>
        <a:bodyPr/>
        <a:lstStyle/>
        <a:p>
          <a:endParaRPr lang="en-CA"/>
        </a:p>
      </dgm:t>
    </dgm:pt>
    <dgm:pt modelId="{B20B2CCB-6262-4093-9B3E-213E72D6E002}" type="sibTrans" cxnId="{F05CDC38-CAF6-4441-A5BE-67C888939F1A}">
      <dgm:prSet/>
      <dgm:spPr/>
      <dgm:t>
        <a:bodyPr/>
        <a:lstStyle/>
        <a:p>
          <a:endParaRPr lang="en-CA"/>
        </a:p>
      </dgm:t>
    </dgm:pt>
    <dgm:pt modelId="{E78A7D90-1786-467E-8692-AEA9546ABC40}">
      <dgm:prSet phldrT="[Text]" custT="1"/>
      <dgm:spPr>
        <a:solidFill>
          <a:srgbClr val="4472C4">
            <a:lumMod val="40000"/>
            <a:lumOff val="60000"/>
          </a:srgbClr>
        </a:solidFill>
        <a:ln w="12700" cap="flat" cmpd="sng" algn="ctr">
          <a:solidFill>
            <a:prstClr val="white">
              <a:hueOff val="0"/>
              <a:satOff val="0"/>
              <a:lumOff val="0"/>
              <a:alphaOff val="0"/>
            </a:prstClr>
          </a:solidFill>
          <a:prstDash val="solid"/>
          <a:miter lim="800000"/>
        </a:ln>
        <a:effectLst/>
      </dgm:spPr>
      <dgm:t>
        <a:bodyPr spcFirstLastPara="0" vert="horz" wrap="square" lIns="60960" tIns="60960" rIns="60960" bIns="60960" numCol="1" spcCol="1270" anchor="ctr" anchorCtr="0"/>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gm:t>
    </dgm:pt>
    <dgm:pt modelId="{B64B818B-AAB1-49C2-8A8F-2CCA6001F7C3}" type="parTrans" cxnId="{CB2C4B87-801F-4296-A9C6-3B4A0890C78E}">
      <dgm:prSet/>
      <dgm:spPr/>
      <dgm:t>
        <a:bodyPr/>
        <a:lstStyle/>
        <a:p>
          <a:endParaRPr lang="en-CA"/>
        </a:p>
      </dgm:t>
    </dgm:pt>
    <dgm:pt modelId="{41863E91-E017-4BE4-B519-9B6788B12F45}" type="sibTrans" cxnId="{CB2C4B87-801F-4296-A9C6-3B4A0890C78E}">
      <dgm:prSet/>
      <dgm:spPr/>
      <dgm:t>
        <a:bodyPr/>
        <a:lstStyle/>
        <a:p>
          <a:endParaRPr lang="en-CA"/>
        </a:p>
      </dgm:t>
    </dgm:pt>
    <dgm:pt modelId="{A3E5A608-1EAC-46C2-B71A-DEDF0B5A7233}">
      <dgm:prSet phldrT="[Text]" custT="1"/>
      <dgm:spPr>
        <a:solidFill>
          <a:schemeClr val="accent1">
            <a:lumMod val="40000"/>
            <a:lumOff val="60000"/>
          </a:schemeClr>
        </a:solidFill>
      </dgm:spPr>
      <dgm:t>
        <a:bodyPr/>
        <a:lstStyle/>
        <a:p>
          <a:pPr marL="0" lvl="0" indent="0" algn="ctr" defTabSz="800100">
            <a:lnSpc>
              <a:spcPct val="90000"/>
            </a:lnSpc>
            <a:spcBef>
              <a:spcPct val="0"/>
            </a:spcBef>
            <a:spcAft>
              <a:spcPct val="35000"/>
            </a:spcAft>
          </a:pPr>
          <a:r>
            <a:rPr lang="en-CA" sz="20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endParaRPr>
        </a:p>
      </dgm:t>
    </dgm:pt>
    <dgm:pt modelId="{6B8AAC80-75C8-4337-8BC7-E68652135F3F}" type="parTrans" cxnId="{6E3CFDE3-0390-48C9-AAC8-467BA64440E0}">
      <dgm:prSet/>
      <dgm:spPr/>
      <dgm:t>
        <a:bodyPr/>
        <a:lstStyle/>
        <a:p>
          <a:endParaRPr lang="en-CA"/>
        </a:p>
      </dgm:t>
    </dgm:pt>
    <dgm:pt modelId="{3E2E7CD2-7E59-481C-A842-27157B6DC84D}" type="sibTrans" cxnId="{6E3CFDE3-0390-48C9-AAC8-467BA64440E0}">
      <dgm:prSet/>
      <dgm:spPr/>
      <dgm:t>
        <a:bodyPr/>
        <a:lstStyle/>
        <a:p>
          <a:endParaRPr lang="en-CA"/>
        </a:p>
      </dgm:t>
    </dgm:pt>
    <dgm:pt modelId="{972896B7-758C-491C-9F00-E87166CCA04C}" type="pres">
      <dgm:prSet presAssocID="{BF92C85D-6897-404D-886D-083C4777058C}" presName="Name0" presStyleCnt="0">
        <dgm:presLayoutVars>
          <dgm:dir/>
          <dgm:resizeHandles val="exact"/>
        </dgm:presLayoutVars>
      </dgm:prSet>
      <dgm:spPr/>
    </dgm:pt>
    <dgm:pt modelId="{6CECABEF-7B41-4397-98DA-B1BC6449BB23}" type="pres">
      <dgm:prSet presAssocID="{A6BFC319-F932-4305-B533-4A7882F1D117}" presName="node" presStyleLbl="node1" presStyleIdx="0" presStyleCnt="5">
        <dgm:presLayoutVars>
          <dgm:bulletEnabled val="1"/>
        </dgm:presLayoutVars>
      </dgm:prSet>
      <dgm:spPr/>
    </dgm:pt>
    <dgm:pt modelId="{DC358339-71DF-4459-A1E3-D9240AC5556F}" type="pres">
      <dgm:prSet presAssocID="{EEB91B2B-BCAC-4C51-96E0-A1FD007C74A4}" presName="sibTrans" presStyleLbl="sibTrans2D1" presStyleIdx="0" presStyleCnt="4"/>
      <dgm:spPr/>
    </dgm:pt>
    <dgm:pt modelId="{5D229261-CDD9-4322-8422-F569BACB4DF9}" type="pres">
      <dgm:prSet presAssocID="{EEB91B2B-BCAC-4C51-96E0-A1FD007C74A4}" presName="connectorText" presStyleLbl="sibTrans2D1" presStyleIdx="0" presStyleCnt="4"/>
      <dgm:spPr/>
    </dgm:pt>
    <dgm:pt modelId="{A1DBF45B-B911-4CC5-AE48-922C13189FDC}" type="pres">
      <dgm:prSet presAssocID="{E78A7D90-1786-467E-8692-AEA9546ABC40}" presName="node" presStyleLbl="node1" presStyleIdx="1" presStyleCnt="5">
        <dgm:presLayoutVars>
          <dgm:bulletEnabled val="1"/>
        </dgm:presLayoutVars>
      </dgm:prSet>
      <dgm:spPr>
        <a:xfrm>
          <a:off x="2406261" y="162632"/>
          <a:ext cx="1714806" cy="1028884"/>
        </a:xfrm>
        <a:prstGeom prst="roundRect">
          <a:avLst>
            <a:gd name="adj" fmla="val 10000"/>
          </a:avLst>
        </a:prstGeom>
      </dgm:spPr>
    </dgm:pt>
    <dgm:pt modelId="{7CEB89C3-4857-4044-9259-49B4B99BDDF5}" type="pres">
      <dgm:prSet presAssocID="{41863E91-E017-4BE4-B519-9B6788B12F45}" presName="sibTrans" presStyleLbl="sibTrans2D1" presStyleIdx="1" presStyleCnt="4"/>
      <dgm:spPr/>
    </dgm:pt>
    <dgm:pt modelId="{95728C7B-7997-4456-B36D-10E3AE1A334A}" type="pres">
      <dgm:prSet presAssocID="{41863E91-E017-4BE4-B519-9B6788B12F45}" presName="connectorText" presStyleLbl="sibTrans2D1" presStyleIdx="1" presStyleCnt="4"/>
      <dgm:spPr/>
    </dgm:pt>
    <dgm:pt modelId="{ED01DA59-E751-4A40-BA87-ABE3A7F743F6}" type="pres">
      <dgm:prSet presAssocID="{7B437787-32BB-46EB-A9A2-8534B0ABFEEA}" presName="node" presStyleLbl="node1" presStyleIdx="2" presStyleCnt="5">
        <dgm:presLayoutVars>
          <dgm:bulletEnabled val="1"/>
        </dgm:presLayoutVars>
      </dgm:prSet>
      <dgm:spPr>
        <a:xfrm>
          <a:off x="4806990" y="162632"/>
          <a:ext cx="1714806" cy="1028884"/>
        </a:xfrm>
        <a:prstGeom prst="roundRect">
          <a:avLst>
            <a:gd name="adj" fmla="val 10000"/>
          </a:avLst>
        </a:prstGeom>
      </dgm:spPr>
    </dgm:pt>
    <dgm:pt modelId="{F3FB005F-1AA6-499E-9138-A7458401E10F}" type="pres">
      <dgm:prSet presAssocID="{B20B2CCB-6262-4093-9B3E-213E72D6E002}" presName="sibTrans" presStyleLbl="sibTrans2D1" presStyleIdx="2" presStyleCnt="4"/>
      <dgm:spPr/>
    </dgm:pt>
    <dgm:pt modelId="{9B37EF6C-2E10-4FFC-92A5-F733B34F3F36}" type="pres">
      <dgm:prSet presAssocID="{B20B2CCB-6262-4093-9B3E-213E72D6E002}" presName="connectorText" presStyleLbl="sibTrans2D1" presStyleIdx="2" presStyleCnt="4"/>
      <dgm:spPr/>
    </dgm:pt>
    <dgm:pt modelId="{03563C50-FC7F-4FA7-8E73-EE6ABED441D6}" type="pres">
      <dgm:prSet presAssocID="{E8928F85-BA54-4ECD-A083-712DF97327E2}" presName="node" presStyleLbl="node1" presStyleIdx="3" presStyleCnt="5">
        <dgm:presLayoutVars>
          <dgm:bulletEnabled val="1"/>
        </dgm:presLayoutVars>
      </dgm:prSet>
      <dgm:spPr>
        <a:xfrm>
          <a:off x="7207720" y="162632"/>
          <a:ext cx="1714806" cy="1028884"/>
        </a:xfrm>
        <a:prstGeom prst="roundRect">
          <a:avLst>
            <a:gd name="adj" fmla="val 10000"/>
          </a:avLst>
        </a:prstGeom>
      </dgm:spPr>
    </dgm:pt>
    <dgm:pt modelId="{C0C0BAE0-DD28-4D55-B7A7-95C348FE6F62}" type="pres">
      <dgm:prSet presAssocID="{90FE90C3-340E-4951-BDF5-C94D7DE3871C}" presName="sibTrans" presStyleLbl="sibTrans2D1" presStyleIdx="3" presStyleCnt="4"/>
      <dgm:spPr/>
    </dgm:pt>
    <dgm:pt modelId="{DD7BE33B-74A9-4DB7-BBCF-FFB5783D18D0}" type="pres">
      <dgm:prSet presAssocID="{90FE90C3-340E-4951-BDF5-C94D7DE3871C}" presName="connectorText" presStyleLbl="sibTrans2D1" presStyleIdx="3" presStyleCnt="4"/>
      <dgm:spPr/>
    </dgm:pt>
    <dgm:pt modelId="{6DF2A926-F7AE-49F5-A2B8-DAB1DAA26E64}" type="pres">
      <dgm:prSet presAssocID="{A3E5A608-1EAC-46C2-B71A-DEDF0B5A7233}" presName="node" presStyleLbl="node1" presStyleIdx="4" presStyleCnt="5">
        <dgm:presLayoutVars>
          <dgm:bulletEnabled val="1"/>
        </dgm:presLayoutVars>
      </dgm:prSet>
      <dgm:spPr/>
    </dgm:pt>
  </dgm:ptLst>
  <dgm:cxnLst>
    <dgm:cxn modelId="{22F00A1E-3CDE-4158-A55D-419B728541FD}" type="presOf" srcId="{BF92C85D-6897-404D-886D-083C4777058C}" destId="{972896B7-758C-491C-9F00-E87166CCA04C}" srcOrd="0" destOrd="0" presId="urn:microsoft.com/office/officeart/2005/8/layout/process1"/>
    <dgm:cxn modelId="{E7D21A25-4B48-49AE-AE37-7D96CBCE36C1}" type="presOf" srcId="{EEB91B2B-BCAC-4C51-96E0-A1FD007C74A4}" destId="{DC358339-71DF-4459-A1E3-D9240AC5556F}" srcOrd="0" destOrd="0" presId="urn:microsoft.com/office/officeart/2005/8/layout/process1"/>
    <dgm:cxn modelId="{4E503533-B539-45DF-9F84-F0A6B3357F48}" type="presOf" srcId="{41863E91-E017-4BE4-B519-9B6788B12F45}" destId="{7CEB89C3-4857-4044-9259-49B4B99BDDF5}" srcOrd="0" destOrd="0" presId="urn:microsoft.com/office/officeart/2005/8/layout/process1"/>
    <dgm:cxn modelId="{89DB8234-DB2A-4563-A2E0-F4D688089BB8}" srcId="{BF92C85D-6897-404D-886D-083C4777058C}" destId="{E8928F85-BA54-4ECD-A083-712DF97327E2}" srcOrd="3" destOrd="0" parTransId="{6ED10E65-0705-42D8-9F64-512B116368D6}" sibTransId="{90FE90C3-340E-4951-BDF5-C94D7DE3871C}"/>
    <dgm:cxn modelId="{F05CDC38-CAF6-4441-A5BE-67C888939F1A}" srcId="{BF92C85D-6897-404D-886D-083C4777058C}" destId="{7B437787-32BB-46EB-A9A2-8534B0ABFEEA}" srcOrd="2" destOrd="0" parTransId="{EED88CFD-D5DE-49AC-ADF7-CA6DBC1DB75F}" sibTransId="{B20B2CCB-6262-4093-9B3E-213E72D6E002}"/>
    <dgm:cxn modelId="{8668DE40-94A8-4EB2-8AE2-DAEE50505E6D}" type="presOf" srcId="{41863E91-E017-4BE4-B519-9B6788B12F45}" destId="{95728C7B-7997-4456-B36D-10E3AE1A334A}" srcOrd="1" destOrd="0" presId="urn:microsoft.com/office/officeart/2005/8/layout/process1"/>
    <dgm:cxn modelId="{6C59DE5F-D087-4EA8-BFFB-D2D4DE190DB9}" type="presOf" srcId="{B20B2CCB-6262-4093-9B3E-213E72D6E002}" destId="{F3FB005F-1AA6-499E-9138-A7458401E10F}" srcOrd="0" destOrd="0" presId="urn:microsoft.com/office/officeart/2005/8/layout/process1"/>
    <dgm:cxn modelId="{BA048944-A691-4DDE-A3A7-97C4EFC1DFCF}" type="presOf" srcId="{EEB91B2B-BCAC-4C51-96E0-A1FD007C74A4}" destId="{5D229261-CDD9-4322-8422-F569BACB4DF9}" srcOrd="1" destOrd="0" presId="urn:microsoft.com/office/officeart/2005/8/layout/process1"/>
    <dgm:cxn modelId="{EE76AF50-E86B-4A3A-A84F-6F6F04C54688}" type="presOf" srcId="{90FE90C3-340E-4951-BDF5-C94D7DE3871C}" destId="{DD7BE33B-74A9-4DB7-BBCF-FFB5783D18D0}" srcOrd="1" destOrd="0" presId="urn:microsoft.com/office/officeart/2005/8/layout/process1"/>
    <dgm:cxn modelId="{7A03A656-432B-4645-A4F5-D138AB104CE6}" type="presOf" srcId="{B20B2CCB-6262-4093-9B3E-213E72D6E002}" destId="{9B37EF6C-2E10-4FFC-92A5-F733B34F3F36}" srcOrd="1" destOrd="0" presId="urn:microsoft.com/office/officeart/2005/8/layout/process1"/>
    <dgm:cxn modelId="{CB2C4B87-801F-4296-A9C6-3B4A0890C78E}" srcId="{BF92C85D-6897-404D-886D-083C4777058C}" destId="{E78A7D90-1786-467E-8692-AEA9546ABC40}" srcOrd="1" destOrd="0" parTransId="{B64B818B-AAB1-49C2-8A8F-2CCA6001F7C3}" sibTransId="{41863E91-E017-4BE4-B519-9B6788B12F45}"/>
    <dgm:cxn modelId="{9A99CC99-9DB1-434D-8F59-7214A5DA5418}" srcId="{BF92C85D-6897-404D-886D-083C4777058C}" destId="{A6BFC319-F932-4305-B533-4A7882F1D117}" srcOrd="0" destOrd="0" parTransId="{3F0786D2-6D4B-4FDB-B0DB-70C84948276B}" sibTransId="{EEB91B2B-BCAC-4C51-96E0-A1FD007C74A4}"/>
    <dgm:cxn modelId="{23E018A5-80E4-48B7-8B03-202EA80ACE18}" type="presOf" srcId="{7B437787-32BB-46EB-A9A2-8534B0ABFEEA}" destId="{ED01DA59-E751-4A40-BA87-ABE3A7F743F6}" srcOrd="0" destOrd="0" presId="urn:microsoft.com/office/officeart/2005/8/layout/process1"/>
    <dgm:cxn modelId="{68FE05B3-8E76-4991-9415-8F81B33AEB1E}" type="presOf" srcId="{A6BFC319-F932-4305-B533-4A7882F1D117}" destId="{6CECABEF-7B41-4397-98DA-B1BC6449BB23}" srcOrd="0" destOrd="0" presId="urn:microsoft.com/office/officeart/2005/8/layout/process1"/>
    <dgm:cxn modelId="{1CC8C4D5-5A28-4C91-88E8-B9BDF462052C}" type="presOf" srcId="{E8928F85-BA54-4ECD-A083-712DF97327E2}" destId="{03563C50-FC7F-4FA7-8E73-EE6ABED441D6}" srcOrd="0" destOrd="0" presId="urn:microsoft.com/office/officeart/2005/8/layout/process1"/>
    <dgm:cxn modelId="{71121ADE-E3DF-4067-A0A2-0C0B6A319B37}" type="presOf" srcId="{E78A7D90-1786-467E-8692-AEA9546ABC40}" destId="{A1DBF45B-B911-4CC5-AE48-922C13189FDC}" srcOrd="0" destOrd="0" presId="urn:microsoft.com/office/officeart/2005/8/layout/process1"/>
    <dgm:cxn modelId="{4A363DE2-89B8-4530-BCF2-B378EEA21B01}" type="presOf" srcId="{90FE90C3-340E-4951-BDF5-C94D7DE3871C}" destId="{C0C0BAE0-DD28-4D55-B7A7-95C348FE6F62}" srcOrd="0" destOrd="0" presId="urn:microsoft.com/office/officeart/2005/8/layout/process1"/>
    <dgm:cxn modelId="{6E3CFDE3-0390-48C9-AAC8-467BA64440E0}" srcId="{BF92C85D-6897-404D-886D-083C4777058C}" destId="{A3E5A608-1EAC-46C2-B71A-DEDF0B5A7233}" srcOrd="4" destOrd="0" parTransId="{6B8AAC80-75C8-4337-8BC7-E68652135F3F}" sibTransId="{3E2E7CD2-7E59-481C-A842-27157B6DC84D}"/>
    <dgm:cxn modelId="{CEF72CE8-F3FF-4477-B68B-A30E957B9356}" type="presOf" srcId="{A3E5A608-1EAC-46C2-B71A-DEDF0B5A7233}" destId="{6DF2A926-F7AE-49F5-A2B8-DAB1DAA26E64}" srcOrd="0" destOrd="0" presId="urn:microsoft.com/office/officeart/2005/8/layout/process1"/>
    <dgm:cxn modelId="{1595983B-7130-4372-9DE1-DD7BE37A2D37}" type="presParOf" srcId="{972896B7-758C-491C-9F00-E87166CCA04C}" destId="{6CECABEF-7B41-4397-98DA-B1BC6449BB23}" srcOrd="0" destOrd="0" presId="urn:microsoft.com/office/officeart/2005/8/layout/process1"/>
    <dgm:cxn modelId="{6BEB4A13-7975-4E61-B41E-F231B2AC6ECF}" type="presParOf" srcId="{972896B7-758C-491C-9F00-E87166CCA04C}" destId="{DC358339-71DF-4459-A1E3-D9240AC5556F}" srcOrd="1" destOrd="0" presId="urn:microsoft.com/office/officeart/2005/8/layout/process1"/>
    <dgm:cxn modelId="{51815B40-21B6-4035-AC88-6CC7C09D09AA}" type="presParOf" srcId="{DC358339-71DF-4459-A1E3-D9240AC5556F}" destId="{5D229261-CDD9-4322-8422-F569BACB4DF9}" srcOrd="0" destOrd="0" presId="urn:microsoft.com/office/officeart/2005/8/layout/process1"/>
    <dgm:cxn modelId="{7148C4B4-22A4-4EFC-ABE4-1B179EEF7E6C}" type="presParOf" srcId="{972896B7-758C-491C-9F00-E87166CCA04C}" destId="{A1DBF45B-B911-4CC5-AE48-922C13189FDC}" srcOrd="2" destOrd="0" presId="urn:microsoft.com/office/officeart/2005/8/layout/process1"/>
    <dgm:cxn modelId="{EF1B0621-C069-4706-AE7D-5FE037347F31}" type="presParOf" srcId="{972896B7-758C-491C-9F00-E87166CCA04C}" destId="{7CEB89C3-4857-4044-9259-49B4B99BDDF5}" srcOrd="3" destOrd="0" presId="urn:microsoft.com/office/officeart/2005/8/layout/process1"/>
    <dgm:cxn modelId="{91584B12-1BA0-41F6-BA38-37B070DD1878}" type="presParOf" srcId="{7CEB89C3-4857-4044-9259-49B4B99BDDF5}" destId="{95728C7B-7997-4456-B36D-10E3AE1A334A}" srcOrd="0" destOrd="0" presId="urn:microsoft.com/office/officeart/2005/8/layout/process1"/>
    <dgm:cxn modelId="{A5F4E7B1-B96B-4334-A033-428A11C2E5CD}" type="presParOf" srcId="{972896B7-758C-491C-9F00-E87166CCA04C}" destId="{ED01DA59-E751-4A40-BA87-ABE3A7F743F6}" srcOrd="4" destOrd="0" presId="urn:microsoft.com/office/officeart/2005/8/layout/process1"/>
    <dgm:cxn modelId="{C3ED0DFE-38E6-4EE3-BE7B-D1727A5901C2}" type="presParOf" srcId="{972896B7-758C-491C-9F00-E87166CCA04C}" destId="{F3FB005F-1AA6-499E-9138-A7458401E10F}" srcOrd="5" destOrd="0" presId="urn:microsoft.com/office/officeart/2005/8/layout/process1"/>
    <dgm:cxn modelId="{92ED9A74-2E2C-4F5A-9E23-A8268737EDDB}" type="presParOf" srcId="{F3FB005F-1AA6-499E-9138-A7458401E10F}" destId="{9B37EF6C-2E10-4FFC-92A5-F733B34F3F36}" srcOrd="0" destOrd="0" presId="urn:microsoft.com/office/officeart/2005/8/layout/process1"/>
    <dgm:cxn modelId="{6B574875-2198-476D-88CF-174F864B39BD}" type="presParOf" srcId="{972896B7-758C-491C-9F00-E87166CCA04C}" destId="{03563C50-FC7F-4FA7-8E73-EE6ABED441D6}" srcOrd="6" destOrd="0" presId="urn:microsoft.com/office/officeart/2005/8/layout/process1"/>
    <dgm:cxn modelId="{8FB16ADC-A9B2-4AD7-B10B-315CF6A753CC}" type="presParOf" srcId="{972896B7-758C-491C-9F00-E87166CCA04C}" destId="{C0C0BAE0-DD28-4D55-B7A7-95C348FE6F62}" srcOrd="7" destOrd="0" presId="urn:microsoft.com/office/officeart/2005/8/layout/process1"/>
    <dgm:cxn modelId="{CCF92E6F-F558-4AAA-A1F4-1EF824AAA028}" type="presParOf" srcId="{C0C0BAE0-DD28-4D55-B7A7-95C348FE6F62}" destId="{DD7BE33B-74A9-4DB7-BBCF-FFB5783D18D0}" srcOrd="0" destOrd="0" presId="urn:microsoft.com/office/officeart/2005/8/layout/process1"/>
    <dgm:cxn modelId="{DCE01EEE-C28C-48E4-8C4F-309E4BF495AC}" type="presParOf" srcId="{972896B7-758C-491C-9F00-E87166CCA04C}" destId="{6DF2A926-F7AE-49F5-A2B8-DAB1DAA26E64}"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6339AF-1169-4BF0-A15A-BB3DBC1F9F15}">
      <dsp:nvSpPr>
        <dsp:cNvPr id="0" name=""/>
        <dsp:cNvSpPr/>
      </dsp:nvSpPr>
      <dsp:spPr>
        <a:xfrm>
          <a:off x="868496" y="0"/>
          <a:ext cx="9842966" cy="397946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A2285A-ED27-4856-B297-3F79A80EF6F4}">
      <dsp:nvSpPr>
        <dsp:cNvPr id="0" name=""/>
        <dsp:cNvSpPr/>
      </dsp:nvSpPr>
      <dsp:spPr>
        <a:xfrm>
          <a:off x="141" y="1193840"/>
          <a:ext cx="1694586" cy="1591787"/>
        </a:xfrm>
        <a:prstGeom prst="roundRect">
          <a:avLst/>
        </a:prstGeom>
        <a:solidFill>
          <a:srgbClr val="5AA34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mn-lt"/>
            </a:rPr>
            <a:t>Market Research</a:t>
          </a:r>
          <a:r>
            <a:rPr kumimoji="0" lang="en-US" altLang="en-US" sz="2400" b="0" i="0" u="none" strike="noStrike" kern="1200" cap="none" normalizeH="0" baseline="0" dirty="0">
              <a:ln>
                <a:noFill/>
              </a:ln>
              <a:solidFill>
                <a:schemeClr val="tx1"/>
              </a:solidFill>
              <a:effectLst/>
              <a:latin typeface="+mn-lt"/>
            </a:rPr>
            <a:t>: </a:t>
          </a:r>
          <a:r>
            <a:rPr kumimoji="0" lang="en-US" altLang="en-US" sz="1400" b="0" i="0" u="none" strike="noStrike" kern="1200" cap="none" normalizeH="0" baseline="0" dirty="0">
              <a:ln>
                <a:noFill/>
              </a:ln>
              <a:solidFill>
                <a:schemeClr val="tx1"/>
              </a:solidFill>
              <a:effectLst/>
              <a:latin typeface="+mn-lt"/>
            </a:rPr>
            <a:t>Assess demand for a specialized master's</a:t>
          </a:r>
          <a:endParaRPr lang="en-CA" sz="2000" kern="1200" dirty="0">
            <a:latin typeface="+mn-lt"/>
          </a:endParaRPr>
        </a:p>
      </dsp:txBody>
      <dsp:txXfrm>
        <a:off x="77846" y="1271545"/>
        <a:ext cx="1539176" cy="1436377"/>
      </dsp:txXfrm>
    </dsp:sp>
    <dsp:sp modelId="{51BB6363-50C8-4CA9-92E9-BD18CFB67857}">
      <dsp:nvSpPr>
        <dsp:cNvPr id="0" name=""/>
        <dsp:cNvSpPr/>
      </dsp:nvSpPr>
      <dsp:spPr>
        <a:xfrm>
          <a:off x="1977159" y="1193840"/>
          <a:ext cx="1694586" cy="1591787"/>
        </a:xfrm>
        <a:prstGeom prst="roundRect">
          <a:avLst/>
        </a:prstGeom>
        <a:solidFill>
          <a:srgbClr val="FCAF1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0" lang="en-US" altLang="en-US" sz="2400" b="1" i="0" u="none" strike="noStrike" kern="1200" cap="none" normalizeH="0" baseline="0" dirty="0">
              <a:ln>
                <a:noFill/>
              </a:ln>
              <a:solidFill>
                <a:schemeClr val="tx1"/>
              </a:solidFill>
              <a:effectLst/>
              <a:latin typeface="+mn-lt"/>
            </a:rPr>
            <a:t>Program Focus</a:t>
          </a:r>
          <a:r>
            <a:rPr kumimoji="0" lang="en-US" altLang="en-US" sz="2400" b="0" i="0" u="none" strike="noStrike" kern="1200" cap="none" normalizeH="0" baseline="0" dirty="0">
              <a:ln>
                <a:noFill/>
              </a:ln>
              <a:solidFill>
                <a:schemeClr val="tx1"/>
              </a:solidFill>
              <a:effectLst/>
              <a:latin typeface="+mn-lt"/>
            </a:rPr>
            <a:t>: </a:t>
          </a:r>
        </a:p>
        <a:p>
          <a:pPr marL="0" lvl="0" indent="0" algn="ctr" defTabSz="1066800">
            <a:lnSpc>
              <a:spcPct val="90000"/>
            </a:lnSpc>
            <a:spcBef>
              <a:spcPct val="0"/>
            </a:spcBef>
            <a:spcAft>
              <a:spcPct val="35000"/>
            </a:spcAft>
            <a:buNone/>
          </a:pPr>
          <a:r>
            <a:rPr kumimoji="0" lang="en-US" altLang="en-US" sz="1400" b="0" i="0" u="none" strike="noStrike" kern="1200" cap="none" normalizeH="0" baseline="0" dirty="0">
              <a:ln>
                <a:noFill/>
              </a:ln>
              <a:solidFill>
                <a:schemeClr val="tx1"/>
              </a:solidFill>
              <a:effectLst/>
              <a:latin typeface="+mn-lt"/>
            </a:rPr>
            <a:t>Identify 2-4 areas of study</a:t>
          </a:r>
          <a:endParaRPr kumimoji="0" lang="en-US" altLang="en-US" sz="2000" b="0" i="0" u="none" strike="noStrike" kern="1200" cap="none" normalizeH="0" baseline="0" dirty="0">
            <a:ln>
              <a:noFill/>
            </a:ln>
            <a:solidFill>
              <a:schemeClr val="tx1"/>
            </a:solidFill>
            <a:effectLst/>
            <a:latin typeface="+mn-lt"/>
          </a:endParaRPr>
        </a:p>
      </dsp:txBody>
      <dsp:txXfrm>
        <a:off x="2054864" y="1271545"/>
        <a:ext cx="1539176" cy="1436377"/>
      </dsp:txXfrm>
    </dsp:sp>
    <dsp:sp modelId="{623EA35B-88D8-4E97-A948-571AEF23930B}">
      <dsp:nvSpPr>
        <dsp:cNvPr id="0" name=""/>
        <dsp:cNvSpPr/>
      </dsp:nvSpPr>
      <dsp:spPr>
        <a:xfrm>
          <a:off x="3954177" y="1193840"/>
          <a:ext cx="1694586" cy="1591787"/>
        </a:xfrm>
        <a:prstGeom prst="roundRect">
          <a:avLst/>
        </a:prstGeom>
        <a:solidFill>
          <a:srgbClr val="008FC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0" lang="en-US" altLang="en-US" sz="2400" b="1" i="0" u="none" strike="noStrike" kern="1200" cap="none" normalizeH="0" baseline="0" dirty="0">
              <a:ln>
                <a:noFill/>
              </a:ln>
              <a:solidFill>
                <a:schemeClr val="tx1"/>
              </a:solidFill>
              <a:effectLst/>
              <a:latin typeface="+mn-lt"/>
            </a:rPr>
            <a:t>Resource Review</a:t>
          </a:r>
          <a:r>
            <a:rPr kumimoji="0" lang="en-US" altLang="en-US" sz="2400" b="0" i="0" u="none" strike="noStrike" kern="1200" cap="none" normalizeH="0" baseline="0" dirty="0">
              <a:ln>
                <a:noFill/>
              </a:ln>
              <a:solidFill>
                <a:schemeClr val="tx1"/>
              </a:solidFill>
              <a:effectLst/>
              <a:latin typeface="+mn-lt"/>
            </a:rPr>
            <a:t>: </a:t>
          </a:r>
          <a:r>
            <a:rPr kumimoji="0" lang="en-US" altLang="en-US" sz="1400" b="0" i="0" u="none" strike="noStrike" kern="1200" cap="none" normalizeH="0" baseline="0" dirty="0">
              <a:ln>
                <a:noFill/>
              </a:ln>
              <a:solidFill>
                <a:schemeClr val="tx1"/>
              </a:solidFill>
              <a:effectLst/>
              <a:latin typeface="+mn-lt"/>
            </a:rPr>
            <a:t>Evaluate courses &amp; faculty capacity</a:t>
          </a:r>
          <a:endParaRPr kumimoji="0" lang="en-US" altLang="en-US" sz="2000" b="0" i="0" u="none" strike="noStrike" kern="1200" cap="none" normalizeH="0" baseline="0" dirty="0">
            <a:ln>
              <a:noFill/>
            </a:ln>
            <a:solidFill>
              <a:schemeClr val="tx1"/>
            </a:solidFill>
            <a:effectLst/>
            <a:latin typeface="+mn-lt"/>
          </a:endParaRPr>
        </a:p>
      </dsp:txBody>
      <dsp:txXfrm>
        <a:off x="4031882" y="1271545"/>
        <a:ext cx="1539176" cy="1436377"/>
      </dsp:txXfrm>
    </dsp:sp>
    <dsp:sp modelId="{323BFBE4-70E8-45A6-924C-54438A4F0864}">
      <dsp:nvSpPr>
        <dsp:cNvPr id="0" name=""/>
        <dsp:cNvSpPr/>
      </dsp:nvSpPr>
      <dsp:spPr>
        <a:xfrm>
          <a:off x="5931195" y="1193840"/>
          <a:ext cx="1694586" cy="1591787"/>
        </a:xfrm>
        <a:prstGeom prst="roundRect">
          <a:avLst/>
        </a:prstGeom>
        <a:solidFill>
          <a:srgbClr val="F5822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0" lang="en-US" altLang="en-US" sz="2400" b="1" i="0" u="none" strike="noStrike" kern="1200" cap="none" normalizeH="0" baseline="0" dirty="0">
              <a:ln>
                <a:noFill/>
              </a:ln>
              <a:solidFill>
                <a:schemeClr val="tx1"/>
              </a:solidFill>
              <a:effectLst/>
              <a:latin typeface="+mn-lt"/>
            </a:rPr>
            <a:t>Approval Process</a:t>
          </a:r>
          <a:r>
            <a:rPr kumimoji="0" lang="en-US" altLang="en-US" sz="2400" b="0" i="0" u="none" strike="noStrike" kern="1200" cap="none" normalizeH="0" baseline="0" dirty="0">
              <a:ln>
                <a:noFill/>
              </a:ln>
              <a:solidFill>
                <a:schemeClr val="tx1"/>
              </a:solidFill>
              <a:effectLst/>
              <a:latin typeface="+mn-lt"/>
            </a:rPr>
            <a:t>: </a:t>
          </a:r>
        </a:p>
        <a:p>
          <a:pPr marL="0" lvl="0" indent="0" algn="ctr" defTabSz="1066800">
            <a:lnSpc>
              <a:spcPct val="90000"/>
            </a:lnSpc>
            <a:spcBef>
              <a:spcPct val="0"/>
            </a:spcBef>
            <a:spcAft>
              <a:spcPct val="35000"/>
            </a:spcAft>
            <a:buNone/>
          </a:pPr>
          <a:r>
            <a:rPr kumimoji="0" lang="en-US" altLang="en-US" sz="1400" b="0" i="0" u="none" strike="noStrike" kern="1200" cap="none" normalizeH="0" baseline="0" dirty="0">
              <a:ln>
                <a:noFill/>
              </a:ln>
              <a:solidFill>
                <a:schemeClr val="tx1"/>
              </a:solidFill>
              <a:effectLst/>
              <a:latin typeface="+mn-lt"/>
            </a:rPr>
            <a:t>Work with CSBLT for fast-track approval</a:t>
          </a:r>
          <a:endParaRPr kumimoji="0" lang="en-US" altLang="en-US" sz="2000" b="0" i="0" u="none" strike="noStrike" kern="1200" cap="none" normalizeH="0" baseline="0" dirty="0">
            <a:ln>
              <a:noFill/>
            </a:ln>
            <a:solidFill>
              <a:schemeClr val="tx1"/>
            </a:solidFill>
            <a:effectLst/>
            <a:latin typeface="+mn-lt"/>
          </a:endParaRPr>
        </a:p>
      </dsp:txBody>
      <dsp:txXfrm>
        <a:off x="6008900" y="1271545"/>
        <a:ext cx="1539176" cy="1436377"/>
      </dsp:txXfrm>
    </dsp:sp>
    <dsp:sp modelId="{E325417D-7C11-4D43-A36E-00A18FD37C38}">
      <dsp:nvSpPr>
        <dsp:cNvPr id="0" name=""/>
        <dsp:cNvSpPr/>
      </dsp:nvSpPr>
      <dsp:spPr>
        <a:xfrm>
          <a:off x="7908213" y="1193840"/>
          <a:ext cx="1694586" cy="1591787"/>
        </a:xfrm>
        <a:prstGeom prst="roundRect">
          <a:avLst/>
        </a:prstGeom>
        <a:solidFill>
          <a:srgbClr val="0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0" lang="en-US" altLang="en-US" sz="2400" b="1" i="0" u="none" strike="noStrike" kern="1200" cap="none" normalizeH="0" baseline="0" dirty="0">
              <a:ln>
                <a:noFill/>
              </a:ln>
              <a:solidFill>
                <a:schemeClr val="bg1"/>
              </a:solidFill>
              <a:effectLst/>
              <a:latin typeface="+mn-lt"/>
            </a:rPr>
            <a:t>Faculty Reporting</a:t>
          </a:r>
          <a:r>
            <a:rPr kumimoji="0" lang="en-US" altLang="en-US" sz="2400" b="0" i="0" u="none" strike="noStrike" kern="1200" cap="none" normalizeH="0" baseline="0" dirty="0">
              <a:ln>
                <a:noFill/>
              </a:ln>
              <a:solidFill>
                <a:schemeClr val="bg1"/>
              </a:solidFill>
              <a:effectLst/>
              <a:latin typeface="+mn-lt"/>
            </a:rPr>
            <a:t>: </a:t>
          </a:r>
          <a:r>
            <a:rPr kumimoji="0" lang="en-US" altLang="en-US" sz="1400" b="0" i="0" u="none" strike="noStrike" kern="1200" cap="none" normalizeH="0" baseline="0" dirty="0">
              <a:ln>
                <a:noFill/>
              </a:ln>
              <a:solidFill>
                <a:schemeClr val="bg1"/>
              </a:solidFill>
              <a:effectLst/>
              <a:latin typeface="+mn-lt"/>
            </a:rPr>
            <a:t>Present findings before April 15, 2025</a:t>
          </a:r>
          <a:endParaRPr kumimoji="0" lang="en-US" altLang="en-US" sz="2000" b="0" i="0" u="none" strike="noStrike" kern="1200" cap="none" normalizeH="0" baseline="0" dirty="0">
            <a:ln>
              <a:noFill/>
            </a:ln>
            <a:solidFill>
              <a:schemeClr val="bg1"/>
            </a:solidFill>
            <a:effectLst/>
            <a:latin typeface="+mn-lt"/>
          </a:endParaRPr>
        </a:p>
      </dsp:txBody>
      <dsp:txXfrm>
        <a:off x="7985918" y="1271545"/>
        <a:ext cx="1539176" cy="1436377"/>
      </dsp:txXfrm>
    </dsp:sp>
    <dsp:sp modelId="{274C0F8D-51FB-41E2-9025-ADA5F78C52E2}">
      <dsp:nvSpPr>
        <dsp:cNvPr id="0" name=""/>
        <dsp:cNvSpPr/>
      </dsp:nvSpPr>
      <dsp:spPr>
        <a:xfrm>
          <a:off x="9885231" y="1193840"/>
          <a:ext cx="1694586" cy="1591787"/>
        </a:xfrm>
        <a:prstGeom prst="roundRect">
          <a:avLst/>
        </a:prstGeom>
        <a:solidFill>
          <a:srgbClr val="D2323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0" lang="en-US" altLang="en-US" sz="2400" b="1" i="0" u="none" strike="noStrike" kern="1200" cap="none" normalizeH="0" baseline="0" dirty="0">
              <a:ln>
                <a:noFill/>
              </a:ln>
              <a:solidFill>
                <a:schemeClr val="tx1"/>
              </a:solidFill>
              <a:effectLst/>
              <a:latin typeface="+mn-lt"/>
            </a:rPr>
            <a:t>Strategic Planning</a:t>
          </a:r>
          <a:r>
            <a:rPr kumimoji="0" lang="en-US" altLang="en-US" sz="2400" b="0" i="0" u="none" strike="noStrike" kern="1200" cap="none" normalizeH="0" baseline="0" dirty="0">
              <a:ln>
                <a:noFill/>
              </a:ln>
              <a:solidFill>
                <a:schemeClr val="tx1"/>
              </a:solidFill>
              <a:effectLst/>
              <a:latin typeface="+mn-lt"/>
            </a:rPr>
            <a:t>: </a:t>
          </a:r>
          <a:r>
            <a:rPr kumimoji="0" lang="en-US" altLang="en-US" sz="1400" b="0" i="0" u="none" strike="noStrike" kern="1200" cap="none" normalizeH="0" baseline="0" dirty="0">
              <a:ln>
                <a:noFill/>
              </a:ln>
              <a:solidFill>
                <a:schemeClr val="tx1"/>
              </a:solidFill>
              <a:effectLst/>
              <a:latin typeface="+mn-lt"/>
            </a:rPr>
            <a:t>Align with university goals </a:t>
          </a:r>
          <a:endParaRPr lang="en-CA" sz="2000" kern="1200" dirty="0">
            <a:latin typeface="+mn-lt"/>
          </a:endParaRPr>
        </a:p>
      </dsp:txBody>
      <dsp:txXfrm>
        <a:off x="9962936" y="1271545"/>
        <a:ext cx="1539176" cy="143637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E28BB-8AA3-443D-B702-3848C345EAD6}">
      <dsp:nvSpPr>
        <dsp:cNvPr id="0" name=""/>
        <dsp:cNvSpPr/>
      </dsp:nvSpPr>
      <dsp:spPr>
        <a:xfrm>
          <a:off x="2831" y="0"/>
          <a:ext cx="3449764" cy="551971"/>
        </a:xfrm>
        <a:prstGeom prst="chevron">
          <a:avLst/>
        </a:prstGeom>
        <a:solidFill>
          <a:srgbClr val="C4D79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17" tIns="44006" rIns="44006" bIns="44006" numCol="1" spcCol="1270" anchor="ctr" anchorCtr="0">
          <a:noAutofit/>
        </a:bodyPr>
        <a:lstStyle/>
        <a:p>
          <a:pPr marL="0" lvl="0" indent="0" algn="ctr" defTabSz="1466850">
            <a:lnSpc>
              <a:spcPct val="90000"/>
            </a:lnSpc>
            <a:spcBef>
              <a:spcPct val="0"/>
            </a:spcBef>
            <a:spcAft>
              <a:spcPct val="35000"/>
            </a:spcAft>
            <a:buNone/>
          </a:pPr>
          <a:r>
            <a:rPr lang="en-US" sz="3300" b="0" kern="1200" cap="none" spc="0" dirty="0">
              <a:ln w="0"/>
              <a:solidFill>
                <a:schemeClr val="tx1"/>
              </a:solidFill>
              <a:effectLst>
                <a:outerShdw blurRad="38100" dist="19050" dir="2700000" algn="tl" rotWithShape="0">
                  <a:schemeClr val="dk1">
                    <a:alpha val="40000"/>
                  </a:schemeClr>
                </a:outerShdw>
              </a:effectLst>
            </a:rPr>
            <a:t>Year 1-3</a:t>
          </a:r>
          <a:endParaRPr lang="en-CA" sz="3300" b="0" kern="1200" cap="none" spc="0" dirty="0">
            <a:ln w="0"/>
            <a:solidFill>
              <a:schemeClr val="tx1"/>
            </a:solidFill>
            <a:effectLst>
              <a:outerShdw blurRad="38100" dist="19050" dir="2700000" algn="tl" rotWithShape="0">
                <a:schemeClr val="dk1">
                  <a:alpha val="40000"/>
                </a:schemeClr>
              </a:outerShdw>
            </a:effectLst>
          </a:endParaRPr>
        </a:p>
      </dsp:txBody>
      <dsp:txXfrm>
        <a:off x="278817" y="0"/>
        <a:ext cx="2897793" cy="551971"/>
      </dsp:txXfrm>
    </dsp:sp>
    <dsp:sp modelId="{D23758B0-CF5C-45E6-848D-3DED95C68A46}">
      <dsp:nvSpPr>
        <dsp:cNvPr id="0" name=""/>
        <dsp:cNvSpPr/>
      </dsp:nvSpPr>
      <dsp:spPr>
        <a:xfrm>
          <a:off x="3107620" y="0"/>
          <a:ext cx="3449764" cy="551971"/>
        </a:xfrm>
        <a:prstGeom prst="chevron">
          <a:avLst/>
        </a:prstGeom>
        <a:solidFill>
          <a:srgbClr val="E6B8B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17" tIns="44006" rIns="44006" bIns="44006" numCol="1" spcCol="1270" anchor="ctr" anchorCtr="0">
          <a:noAutofit/>
        </a:bodyPr>
        <a:lstStyle/>
        <a:p>
          <a:pPr marL="0" lvl="0" indent="0" algn="ctr" defTabSz="1466850">
            <a:lnSpc>
              <a:spcPct val="90000"/>
            </a:lnSpc>
            <a:spcBef>
              <a:spcPct val="0"/>
            </a:spcBef>
            <a:spcAft>
              <a:spcPct val="35000"/>
            </a:spcAft>
            <a:buNone/>
          </a:pPr>
          <a:r>
            <a:rPr lang="en-US" sz="3300" b="0" kern="1200" cap="none" spc="0" dirty="0">
              <a:ln w="0"/>
              <a:solidFill>
                <a:schemeClr val="tx1"/>
              </a:solidFill>
              <a:effectLst>
                <a:outerShdw blurRad="38100" dist="19050" dir="2700000" algn="tl" rotWithShape="0">
                  <a:schemeClr val="dk1">
                    <a:alpha val="40000"/>
                  </a:schemeClr>
                </a:outerShdw>
              </a:effectLst>
            </a:rPr>
            <a:t>Year 4-6</a:t>
          </a:r>
          <a:endParaRPr lang="en-CA" sz="3300" b="0" kern="1200" cap="none" spc="0" dirty="0">
            <a:ln w="0"/>
            <a:solidFill>
              <a:schemeClr val="tx1"/>
            </a:solidFill>
            <a:effectLst>
              <a:outerShdw blurRad="38100" dist="19050" dir="2700000" algn="tl" rotWithShape="0">
                <a:schemeClr val="dk1">
                  <a:alpha val="40000"/>
                </a:schemeClr>
              </a:outerShdw>
            </a:effectLst>
          </a:endParaRPr>
        </a:p>
      </dsp:txBody>
      <dsp:txXfrm>
        <a:off x="3383606" y="0"/>
        <a:ext cx="2897793" cy="551971"/>
      </dsp:txXfrm>
    </dsp:sp>
    <dsp:sp modelId="{039F0F73-9A4C-4C99-A796-E7EBA4618ECC}">
      <dsp:nvSpPr>
        <dsp:cNvPr id="0" name=""/>
        <dsp:cNvSpPr/>
      </dsp:nvSpPr>
      <dsp:spPr>
        <a:xfrm>
          <a:off x="6212408" y="0"/>
          <a:ext cx="3449764" cy="551971"/>
        </a:xfrm>
        <a:prstGeom prst="chevron">
          <a:avLst/>
        </a:prstGeom>
        <a:solidFill>
          <a:srgbClr val="B7DEE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17" tIns="44006" rIns="44006" bIns="44006" numCol="1" spcCol="1270" anchor="ctr" anchorCtr="0">
          <a:noAutofit/>
        </a:bodyPr>
        <a:lstStyle/>
        <a:p>
          <a:pPr marL="0" lvl="0" indent="0" algn="ctr" defTabSz="1466850">
            <a:lnSpc>
              <a:spcPct val="90000"/>
            </a:lnSpc>
            <a:spcBef>
              <a:spcPct val="0"/>
            </a:spcBef>
            <a:spcAft>
              <a:spcPct val="35000"/>
            </a:spcAft>
            <a:buNone/>
          </a:pPr>
          <a:r>
            <a:rPr lang="en-US" sz="3300" b="0" kern="1200" cap="none" spc="0" dirty="0">
              <a:ln w="0"/>
              <a:solidFill>
                <a:schemeClr val="tx1"/>
              </a:solidFill>
              <a:effectLst>
                <a:outerShdw blurRad="38100" dist="19050" dir="2700000" algn="tl" rotWithShape="0">
                  <a:schemeClr val="dk1">
                    <a:alpha val="40000"/>
                  </a:schemeClr>
                </a:outerShdw>
              </a:effectLst>
            </a:rPr>
            <a:t>Year 7-10</a:t>
          </a:r>
          <a:endParaRPr lang="en-CA" sz="3300" b="0" kern="1200" cap="none" spc="0" dirty="0">
            <a:ln w="0"/>
            <a:solidFill>
              <a:schemeClr val="tx1"/>
            </a:solidFill>
            <a:effectLst>
              <a:outerShdw blurRad="38100" dist="19050" dir="2700000" algn="tl" rotWithShape="0">
                <a:schemeClr val="dk1">
                  <a:alpha val="40000"/>
                </a:schemeClr>
              </a:outerShdw>
            </a:effectLst>
          </a:endParaRPr>
        </a:p>
      </dsp:txBody>
      <dsp:txXfrm>
        <a:off x="6488394" y="0"/>
        <a:ext cx="2897793" cy="55197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5B6FF-5D83-4AD3-91B4-CD6CCDE59CF2}">
      <dsp:nvSpPr>
        <dsp:cNvPr id="0" name=""/>
        <dsp:cNvSpPr/>
      </dsp:nvSpPr>
      <dsp:spPr>
        <a:xfrm>
          <a:off x="0" y="56705"/>
          <a:ext cx="8229600" cy="1350518"/>
        </a:xfrm>
        <a:prstGeom prst="rect">
          <a:avLst/>
        </a:prstGeom>
        <a:blipFill rotWithShape="0">
          <a:blip xmlns:r="http://schemas.openxmlformats.org/officeDocument/2006/relationships" r:embed="rId1"/>
          <a:stretch>
            <a:fillRect/>
          </a:stretch>
        </a:blipFill>
        <a:ln>
          <a:noFill/>
        </a:ln>
        <a:effectLst/>
      </dsp:spPr>
      <dsp:style>
        <a:lnRef idx="0">
          <a:scrgbClr r="0" g="0" b="0"/>
        </a:lnRef>
        <a:fillRef idx="1">
          <a:scrgbClr r="0" g="0" b="0"/>
        </a:fillRef>
        <a:effectRef idx="0">
          <a:scrgbClr r="0" g="0" b="0"/>
        </a:effectRef>
        <a:fontRef idx="minor"/>
      </dsp:style>
      <dsp:txBody>
        <a:bodyPr spcFirstLastPara="0" vert="horz" wrap="square" lIns="236220" tIns="236220" rIns="236220" bIns="236220" numCol="1" spcCol="1270" anchor="ctr" anchorCtr="0">
          <a:noAutofit/>
        </a:bodyPr>
        <a:lstStyle/>
        <a:p>
          <a:pPr marL="0" lvl="0" indent="0" algn="ctr" defTabSz="2755900">
            <a:lnSpc>
              <a:spcPct val="90000"/>
            </a:lnSpc>
            <a:spcBef>
              <a:spcPct val="0"/>
            </a:spcBef>
            <a:spcAft>
              <a:spcPct val="35000"/>
            </a:spcAft>
            <a:buNone/>
          </a:pPr>
          <a:r>
            <a:rPr lang="en-US" sz="6200" kern="1200" dirty="0"/>
            <a:t>MIS</a:t>
          </a:r>
        </a:p>
      </dsp:txBody>
      <dsp:txXfrm>
        <a:off x="0" y="56705"/>
        <a:ext cx="8229600" cy="1350518"/>
      </dsp:txXfrm>
    </dsp:sp>
    <dsp:sp modelId="{503673C3-98D6-4BE8-B7FF-A30F9A417B17}">
      <dsp:nvSpPr>
        <dsp:cNvPr id="0" name=""/>
        <dsp:cNvSpPr/>
      </dsp:nvSpPr>
      <dsp:spPr>
        <a:xfrm>
          <a:off x="177273" y="1544599"/>
          <a:ext cx="1353344" cy="3310128"/>
        </a:xfrm>
        <a:prstGeom prst="rect">
          <a:avLst/>
        </a:prstGeom>
        <a:solidFill>
          <a:schemeClr val="accent1"/>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Business Strategy </a:t>
          </a:r>
        </a:p>
        <a:p>
          <a:pPr marL="0" lvl="0" indent="0" algn="ctr" defTabSz="977900">
            <a:lnSpc>
              <a:spcPct val="90000"/>
            </a:lnSpc>
            <a:spcBef>
              <a:spcPct val="0"/>
            </a:spcBef>
            <a:spcAft>
              <a:spcPct val="35000"/>
            </a:spcAft>
            <a:buNone/>
          </a:pPr>
          <a:r>
            <a:rPr lang="en-US" sz="2200" kern="1200" dirty="0"/>
            <a:t>&amp; </a:t>
          </a:r>
        </a:p>
        <a:p>
          <a:pPr marL="0" lvl="0" indent="0" algn="ctr" defTabSz="977900">
            <a:lnSpc>
              <a:spcPct val="90000"/>
            </a:lnSpc>
            <a:spcBef>
              <a:spcPct val="0"/>
            </a:spcBef>
            <a:spcAft>
              <a:spcPct val="35000"/>
            </a:spcAft>
            <a:buNone/>
          </a:pPr>
          <a:r>
            <a:rPr lang="en-US" sz="2200" kern="1200" dirty="0"/>
            <a:t>Performance Management</a:t>
          </a:r>
        </a:p>
      </dsp:txBody>
      <dsp:txXfrm>
        <a:off x="177273" y="1544599"/>
        <a:ext cx="1353344" cy="3310128"/>
      </dsp:txXfrm>
    </dsp:sp>
    <dsp:sp modelId="{7C27180F-85F4-4772-9B64-284236D673F6}">
      <dsp:nvSpPr>
        <dsp:cNvPr id="0" name=""/>
        <dsp:cNvSpPr/>
      </dsp:nvSpPr>
      <dsp:spPr>
        <a:xfrm>
          <a:off x="1777466" y="1545726"/>
          <a:ext cx="1353344" cy="3310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Business Intelligence  </a:t>
          </a:r>
        </a:p>
        <a:p>
          <a:pPr marL="0" lvl="0" indent="0" algn="ctr" defTabSz="977900">
            <a:lnSpc>
              <a:spcPct val="90000"/>
            </a:lnSpc>
            <a:spcBef>
              <a:spcPct val="0"/>
            </a:spcBef>
            <a:spcAft>
              <a:spcPct val="35000"/>
            </a:spcAft>
            <a:buNone/>
          </a:pPr>
          <a:r>
            <a:rPr lang="en-US" sz="2200" kern="1200" dirty="0"/>
            <a:t>&amp;</a:t>
          </a:r>
        </a:p>
        <a:p>
          <a:pPr marL="0" lvl="0" indent="0" algn="ctr" defTabSz="977900">
            <a:lnSpc>
              <a:spcPct val="90000"/>
            </a:lnSpc>
            <a:spcBef>
              <a:spcPct val="0"/>
            </a:spcBef>
            <a:spcAft>
              <a:spcPct val="35000"/>
            </a:spcAft>
            <a:buNone/>
          </a:pPr>
          <a:r>
            <a:rPr lang="en-US" sz="2200" kern="1200" dirty="0"/>
            <a:t> Visual Analytics</a:t>
          </a:r>
        </a:p>
      </dsp:txBody>
      <dsp:txXfrm>
        <a:off x="1777466" y="1545726"/>
        <a:ext cx="1353344" cy="3310128"/>
      </dsp:txXfrm>
    </dsp:sp>
    <dsp:sp modelId="{EC808D85-D078-4627-B7D4-F4F0B716A6B0}">
      <dsp:nvSpPr>
        <dsp:cNvPr id="0" name=""/>
        <dsp:cNvSpPr/>
      </dsp:nvSpPr>
      <dsp:spPr>
        <a:xfrm>
          <a:off x="3395888" y="1550197"/>
          <a:ext cx="1353344" cy="3310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Business Analysis</a:t>
          </a:r>
        </a:p>
        <a:p>
          <a:pPr marL="0" lvl="0" indent="0" algn="ctr" defTabSz="977900">
            <a:lnSpc>
              <a:spcPct val="90000"/>
            </a:lnSpc>
            <a:spcBef>
              <a:spcPct val="0"/>
            </a:spcBef>
            <a:spcAft>
              <a:spcPct val="35000"/>
            </a:spcAft>
            <a:buNone/>
          </a:pPr>
          <a:r>
            <a:rPr lang="en-US" sz="2200" kern="1200" dirty="0"/>
            <a:t> &amp;</a:t>
          </a:r>
        </a:p>
        <a:p>
          <a:pPr marL="0" lvl="0" indent="0" algn="ctr" defTabSz="977900">
            <a:lnSpc>
              <a:spcPct val="90000"/>
            </a:lnSpc>
            <a:spcBef>
              <a:spcPct val="0"/>
            </a:spcBef>
            <a:spcAft>
              <a:spcPct val="35000"/>
            </a:spcAft>
            <a:buNone/>
          </a:pPr>
          <a:r>
            <a:rPr lang="en-US" sz="2200" kern="1200" dirty="0"/>
            <a:t> Process Modeling</a:t>
          </a:r>
        </a:p>
      </dsp:txBody>
      <dsp:txXfrm>
        <a:off x="3395888" y="1550197"/>
        <a:ext cx="1353344" cy="3310128"/>
      </dsp:txXfrm>
    </dsp:sp>
    <dsp:sp modelId="{0B089AAC-EFCA-4AD6-85DA-04D0375245BD}">
      <dsp:nvSpPr>
        <dsp:cNvPr id="0" name=""/>
        <dsp:cNvSpPr/>
      </dsp:nvSpPr>
      <dsp:spPr>
        <a:xfrm>
          <a:off x="5072289" y="1545726"/>
          <a:ext cx="1353344" cy="3310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t>Mgmt</a:t>
          </a:r>
          <a:r>
            <a:rPr lang="en-US" sz="2200" kern="1200" dirty="0"/>
            <a:t>  Applications </a:t>
          </a:r>
        </a:p>
        <a:p>
          <a:pPr marL="0" lvl="0" indent="0" algn="ctr" defTabSz="977900">
            <a:lnSpc>
              <a:spcPct val="90000"/>
            </a:lnSpc>
            <a:spcBef>
              <a:spcPct val="0"/>
            </a:spcBef>
            <a:spcAft>
              <a:spcPct val="35000"/>
            </a:spcAft>
            <a:buNone/>
          </a:pPr>
          <a:r>
            <a:rPr lang="en-US" sz="2200" kern="1200" dirty="0"/>
            <a:t>&amp; </a:t>
          </a:r>
        </a:p>
        <a:p>
          <a:pPr marL="0" lvl="0" indent="0" algn="ctr" defTabSz="977900">
            <a:lnSpc>
              <a:spcPct val="90000"/>
            </a:lnSpc>
            <a:spcBef>
              <a:spcPct val="0"/>
            </a:spcBef>
            <a:spcAft>
              <a:spcPct val="35000"/>
            </a:spcAft>
            <a:buNone/>
          </a:pPr>
          <a:r>
            <a:rPr lang="en-US" sz="2200" kern="1200" dirty="0"/>
            <a:t>Information Systems</a:t>
          </a:r>
        </a:p>
      </dsp:txBody>
      <dsp:txXfrm>
        <a:off x="5072289" y="1545726"/>
        <a:ext cx="1353344" cy="3310128"/>
      </dsp:txXfrm>
    </dsp:sp>
    <dsp:sp modelId="{E4BB6F0A-54AF-4442-AF54-A5E8B509A180}">
      <dsp:nvSpPr>
        <dsp:cNvPr id="0" name=""/>
        <dsp:cNvSpPr/>
      </dsp:nvSpPr>
      <dsp:spPr>
        <a:xfrm>
          <a:off x="6742638" y="1545726"/>
          <a:ext cx="1353344" cy="3310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Data/Big  Data  &amp; Infrastructure Technology</a:t>
          </a:r>
        </a:p>
      </dsp:txBody>
      <dsp:txXfrm>
        <a:off x="6742638" y="1545726"/>
        <a:ext cx="1353344" cy="3310128"/>
      </dsp:txXfrm>
    </dsp:sp>
    <dsp:sp modelId="{DA040C32-65BD-4CBF-89A6-949D8A6F3637}">
      <dsp:nvSpPr>
        <dsp:cNvPr id="0" name=""/>
        <dsp:cNvSpPr/>
      </dsp:nvSpPr>
      <dsp:spPr>
        <a:xfrm>
          <a:off x="6766994" y="1355013"/>
          <a:ext cx="1462331" cy="3643655"/>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6766994" y="1355013"/>
        <a:ext cx="1462331" cy="3643655"/>
      </dsp:txXfrm>
    </dsp:sp>
    <dsp:sp modelId="{827403D1-3489-4723-9C62-BC400F4BAEB9}">
      <dsp:nvSpPr>
        <dsp:cNvPr id="0" name=""/>
        <dsp:cNvSpPr/>
      </dsp:nvSpPr>
      <dsp:spPr>
        <a:xfrm>
          <a:off x="179775" y="4833048"/>
          <a:ext cx="7870048" cy="368046"/>
        </a:xfrm>
        <a:prstGeom prst="rect">
          <a:avLst/>
        </a:prstGeom>
        <a:solidFill>
          <a:srgbClr val="00B050"/>
        </a:solidFill>
        <a:ln>
          <a:noFill/>
        </a:ln>
        <a:effectLst/>
      </dsp:spPr>
      <dsp:style>
        <a:lnRef idx="0">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4C3B8-46C0-49DB-9C15-D6F090255EB1}">
      <dsp:nvSpPr>
        <dsp:cNvPr id="0" name=""/>
        <dsp:cNvSpPr/>
      </dsp:nvSpPr>
      <dsp:spPr>
        <a:xfrm>
          <a:off x="0" y="0"/>
          <a:ext cx="7924799" cy="400109"/>
        </a:xfrm>
        <a:prstGeom prst="chevron">
          <a:avLst/>
        </a:prstGeom>
        <a:solidFill>
          <a:srgbClr val="008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16510" rIns="0" bIns="16510" numCol="1" spcCol="1270" anchor="ctr" anchorCtr="0">
          <a:noAutofit/>
        </a:bodyPr>
        <a:lstStyle/>
        <a:p>
          <a:pPr marL="0" lvl="0" indent="0" algn="ctr" defTabSz="1155700" rtl="0">
            <a:lnSpc>
              <a:spcPct val="90000"/>
            </a:lnSpc>
            <a:spcBef>
              <a:spcPct val="0"/>
            </a:spcBef>
            <a:spcAft>
              <a:spcPct val="35000"/>
            </a:spcAft>
            <a:buNone/>
          </a:pPr>
          <a:r>
            <a:rPr lang="en-CA" sz="2600" b="1" kern="1200" dirty="0"/>
            <a:t>STRATEGY      TO      OPERATIONS</a:t>
          </a:r>
          <a:endParaRPr lang="en-CA" sz="2600" kern="1200" dirty="0"/>
        </a:p>
      </dsp:txBody>
      <dsp:txXfrm>
        <a:off x="200055" y="0"/>
        <a:ext cx="7524690" cy="400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4D41F-AFBE-4213-855F-EE463D82BCBE}">
      <dsp:nvSpPr>
        <dsp:cNvPr id="0" name=""/>
        <dsp:cNvSpPr/>
      </dsp:nvSpPr>
      <dsp:spPr>
        <a:xfrm>
          <a:off x="895637" y="1407"/>
          <a:ext cx="3058964" cy="1835378"/>
        </a:xfrm>
        <a:prstGeom prst="rect">
          <a:avLst/>
        </a:prstGeom>
        <a:solidFill>
          <a:srgbClr val="5AA34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Arial" panose="020B0604020202020204" pitchFamily="34" charset="0"/>
            </a:rPr>
            <a:t>Market Demand</a:t>
          </a:r>
          <a:r>
            <a:rPr kumimoji="0" lang="en-US" altLang="en-US" sz="2400" b="0" i="0" u="none" strike="noStrike" kern="1200" cap="none" normalizeH="0" baseline="0" dirty="0">
              <a:ln>
                <a:noFill/>
              </a:ln>
              <a:solidFill>
                <a:schemeClr val="tx1"/>
              </a:solidFill>
              <a:effectLst/>
              <a:latin typeface="Arial" panose="020B0604020202020204" pitchFamily="34" charset="0"/>
            </a:rPr>
            <a:t>: </a:t>
          </a:r>
          <a:r>
            <a:rPr kumimoji="0" lang="en-US" altLang="en-US" sz="1600" b="0" i="0" u="none" strike="noStrike" kern="1200" cap="none" normalizeH="0" baseline="0" dirty="0">
              <a:ln>
                <a:noFill/>
              </a:ln>
              <a:solidFill>
                <a:schemeClr val="tx1"/>
              </a:solidFill>
              <a:effectLst/>
              <a:latin typeface="Arial" panose="020B0604020202020204" pitchFamily="34" charset="0"/>
            </a:rPr>
            <a:t>Assess domestic &amp; international needs</a:t>
          </a:r>
          <a:endParaRPr lang="en-CA" sz="2400" kern="1200" dirty="0">
            <a:latin typeface="+mn-lt"/>
          </a:endParaRPr>
        </a:p>
      </dsp:txBody>
      <dsp:txXfrm>
        <a:off x="895637" y="1407"/>
        <a:ext cx="3058964" cy="1835378"/>
      </dsp:txXfrm>
    </dsp:sp>
    <dsp:sp modelId="{619C2792-F79F-4205-A420-FB7681E24B82}">
      <dsp:nvSpPr>
        <dsp:cNvPr id="0" name=""/>
        <dsp:cNvSpPr/>
      </dsp:nvSpPr>
      <dsp:spPr>
        <a:xfrm>
          <a:off x="4260497" y="1407"/>
          <a:ext cx="3058964" cy="1835378"/>
        </a:xfrm>
        <a:prstGeom prst="rect">
          <a:avLst/>
        </a:prstGeom>
        <a:solidFill>
          <a:srgbClr val="FCAF1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Arial" panose="020B0604020202020204" pitchFamily="34" charset="0"/>
            </a:rPr>
            <a:t>Strategic Alignment</a:t>
          </a:r>
          <a:r>
            <a:rPr kumimoji="0" lang="en-US" altLang="en-US" sz="2400" b="0" i="0" u="none" strike="noStrike" kern="1200" cap="none" normalizeH="0" baseline="0" dirty="0">
              <a:ln>
                <a:noFill/>
              </a:ln>
              <a:solidFill>
                <a:schemeClr val="tx1"/>
              </a:solidFill>
              <a:effectLst/>
              <a:latin typeface="Arial" panose="020B0604020202020204" pitchFamily="34" charset="0"/>
            </a:rPr>
            <a:t>: </a:t>
          </a:r>
        </a:p>
        <a:p>
          <a:pPr marL="0" lvl="0" indent="0" algn="ctr" defTabSz="1066800">
            <a:lnSpc>
              <a:spcPct val="90000"/>
            </a:lnSpc>
            <a:spcBef>
              <a:spcPct val="0"/>
            </a:spcBef>
            <a:spcAft>
              <a:spcPct val="35000"/>
            </a:spcAft>
            <a:buClrTx/>
            <a:buSzTx/>
            <a:buFontTx/>
            <a:buNone/>
          </a:pPr>
          <a:r>
            <a:rPr kumimoji="0" lang="en-US" altLang="en-US" sz="1600" b="0" i="0" u="none" strike="noStrike" kern="1200" cap="none" normalizeH="0" baseline="0" dirty="0">
              <a:ln>
                <a:noFill/>
              </a:ln>
              <a:solidFill>
                <a:schemeClr val="tx1"/>
              </a:solidFill>
              <a:effectLst/>
              <a:latin typeface="Arial" panose="020B0604020202020204" pitchFamily="34" charset="0"/>
            </a:rPr>
            <a:t>Match with university’s long-term goals</a:t>
          </a:r>
          <a:endParaRPr kumimoji="0" lang="en-US" altLang="en-US" sz="2400" b="0" i="0" u="none" strike="noStrike" kern="1200" cap="none" normalizeH="0" baseline="0" dirty="0">
            <a:ln>
              <a:noFill/>
            </a:ln>
            <a:solidFill>
              <a:schemeClr val="tx1"/>
            </a:solidFill>
            <a:effectLst/>
            <a:latin typeface="Arial" panose="020B0604020202020204" pitchFamily="34" charset="0"/>
          </a:endParaRPr>
        </a:p>
      </dsp:txBody>
      <dsp:txXfrm>
        <a:off x="4260497" y="1407"/>
        <a:ext cx="3058964" cy="1835378"/>
      </dsp:txXfrm>
    </dsp:sp>
    <dsp:sp modelId="{9A9BEC8D-DB25-4D01-9647-901E3C9EC4F9}">
      <dsp:nvSpPr>
        <dsp:cNvPr id="0" name=""/>
        <dsp:cNvSpPr/>
      </dsp:nvSpPr>
      <dsp:spPr>
        <a:xfrm>
          <a:off x="7625358" y="1407"/>
          <a:ext cx="3058964" cy="1835378"/>
        </a:xfrm>
        <a:prstGeom prst="rect">
          <a:avLst/>
        </a:prstGeom>
        <a:solidFill>
          <a:srgbClr val="008FC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Arial" panose="020B0604020202020204" pitchFamily="34" charset="0"/>
            </a:rPr>
            <a:t>Resource Availability</a:t>
          </a:r>
          <a:r>
            <a:rPr kumimoji="0" lang="en-US" altLang="en-US" sz="2400" b="0" i="0" u="none" strike="noStrike" kern="1200" cap="none" normalizeH="0" baseline="0" dirty="0">
              <a:ln>
                <a:noFill/>
              </a:ln>
              <a:solidFill>
                <a:schemeClr val="tx1"/>
              </a:solidFill>
              <a:effectLst/>
              <a:latin typeface="Arial" panose="020B0604020202020204" pitchFamily="34" charset="0"/>
            </a:rPr>
            <a:t>: </a:t>
          </a:r>
        </a:p>
        <a:p>
          <a:pPr marL="0" lvl="0" indent="0" algn="ctr" defTabSz="1066800">
            <a:lnSpc>
              <a:spcPct val="90000"/>
            </a:lnSpc>
            <a:spcBef>
              <a:spcPct val="0"/>
            </a:spcBef>
            <a:spcAft>
              <a:spcPct val="35000"/>
            </a:spcAft>
            <a:buClrTx/>
            <a:buSzTx/>
            <a:buFontTx/>
            <a:buNone/>
          </a:pPr>
          <a:r>
            <a:rPr kumimoji="0" lang="en-US" altLang="en-US" sz="1600" b="0" i="0" u="none" strike="noStrike" kern="1200" cap="none" normalizeH="0" baseline="0" dirty="0">
              <a:ln>
                <a:noFill/>
              </a:ln>
              <a:solidFill>
                <a:schemeClr val="tx1"/>
              </a:solidFill>
              <a:effectLst/>
              <a:latin typeface="Arial" panose="020B0604020202020204" pitchFamily="34" charset="0"/>
            </a:rPr>
            <a:t>Evaluate faculty, infrastructure, funds</a:t>
          </a:r>
          <a:endParaRPr kumimoji="0" lang="en-US" altLang="en-US" sz="2000" b="0" i="0" u="none" strike="noStrike" kern="1200" cap="none" normalizeH="0" baseline="0" dirty="0">
            <a:ln>
              <a:noFill/>
            </a:ln>
            <a:solidFill>
              <a:schemeClr val="tx1"/>
            </a:solidFill>
            <a:effectLst/>
            <a:latin typeface="Arial" panose="020B0604020202020204" pitchFamily="34" charset="0"/>
          </a:endParaRPr>
        </a:p>
      </dsp:txBody>
      <dsp:txXfrm>
        <a:off x="7625358" y="1407"/>
        <a:ext cx="3058964" cy="1835378"/>
      </dsp:txXfrm>
    </dsp:sp>
    <dsp:sp modelId="{E2FC8EFD-C22F-419D-9A07-98419BF7E65A}">
      <dsp:nvSpPr>
        <dsp:cNvPr id="0" name=""/>
        <dsp:cNvSpPr/>
      </dsp:nvSpPr>
      <dsp:spPr>
        <a:xfrm>
          <a:off x="895637" y="2142682"/>
          <a:ext cx="3058964" cy="1835378"/>
        </a:xfrm>
        <a:prstGeom prst="rect">
          <a:avLst/>
        </a:prstGeom>
        <a:solidFill>
          <a:srgbClr val="F5822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Arial" panose="020B0604020202020204" pitchFamily="34" charset="0"/>
            </a:rPr>
            <a:t>Competitor Analysis</a:t>
          </a:r>
          <a:r>
            <a:rPr kumimoji="0" lang="en-US" altLang="en-US" sz="2400" b="0" i="0" u="none" strike="noStrike" kern="1200" cap="none" normalizeH="0" baseline="0" dirty="0">
              <a:ln>
                <a:noFill/>
              </a:ln>
              <a:solidFill>
                <a:schemeClr val="tx1"/>
              </a:solidFill>
              <a:effectLst/>
              <a:latin typeface="Arial" panose="020B0604020202020204" pitchFamily="34" charset="0"/>
            </a:rPr>
            <a:t>: </a:t>
          </a:r>
        </a:p>
        <a:p>
          <a:pPr marL="0" lvl="0" indent="0" algn="ctr" defTabSz="1066800">
            <a:lnSpc>
              <a:spcPct val="90000"/>
            </a:lnSpc>
            <a:spcBef>
              <a:spcPct val="0"/>
            </a:spcBef>
            <a:spcAft>
              <a:spcPct val="35000"/>
            </a:spcAft>
            <a:buClrTx/>
            <a:buSzTx/>
            <a:buFontTx/>
            <a:buNone/>
          </a:pPr>
          <a:r>
            <a:rPr kumimoji="0" lang="en-US" altLang="en-US" sz="1400" b="0" i="0" u="none" strike="noStrike" kern="1200" cap="none" normalizeH="0" baseline="0" dirty="0">
              <a:ln>
                <a:noFill/>
              </a:ln>
              <a:solidFill>
                <a:schemeClr val="tx1"/>
              </a:solidFill>
              <a:effectLst/>
              <a:latin typeface="Arial" panose="020B0604020202020204" pitchFamily="34" charset="0"/>
            </a:rPr>
            <a:t>Benchmark against peer institutions</a:t>
          </a:r>
          <a:endParaRPr kumimoji="0" lang="en-US" altLang="en-US" sz="2400" b="0" i="0" u="none" strike="noStrike" kern="1200" cap="none" normalizeH="0" baseline="0" dirty="0">
            <a:ln>
              <a:noFill/>
            </a:ln>
            <a:solidFill>
              <a:schemeClr val="tx1"/>
            </a:solidFill>
            <a:effectLst/>
            <a:latin typeface="Arial" panose="020B0604020202020204" pitchFamily="34" charset="0"/>
          </a:endParaRPr>
        </a:p>
      </dsp:txBody>
      <dsp:txXfrm>
        <a:off x="895637" y="2142682"/>
        <a:ext cx="3058964" cy="1835378"/>
      </dsp:txXfrm>
    </dsp:sp>
    <dsp:sp modelId="{B922E8C5-7567-4F77-872F-F9ED0A9E80BA}">
      <dsp:nvSpPr>
        <dsp:cNvPr id="0" name=""/>
        <dsp:cNvSpPr/>
      </dsp:nvSpPr>
      <dsp:spPr>
        <a:xfrm>
          <a:off x="4260497" y="2142682"/>
          <a:ext cx="3058964" cy="1835378"/>
        </a:xfrm>
        <a:prstGeom prst="rect">
          <a:avLst/>
        </a:prstGeom>
        <a:solidFill>
          <a:srgbClr val="0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bg1"/>
              </a:solidFill>
              <a:effectLst/>
              <a:latin typeface="Arial" panose="020B0604020202020204" pitchFamily="34" charset="0"/>
            </a:rPr>
            <a:t>Differentiation</a:t>
          </a:r>
          <a:r>
            <a:rPr kumimoji="0" lang="en-US" altLang="en-US" sz="2400" b="0" i="0" u="none" strike="noStrike" kern="1200" cap="none" normalizeH="0" baseline="0" dirty="0">
              <a:ln>
                <a:noFill/>
              </a:ln>
              <a:solidFill>
                <a:schemeClr val="bg1"/>
              </a:solidFill>
              <a:effectLst/>
              <a:latin typeface="Arial" panose="020B0604020202020204" pitchFamily="34" charset="0"/>
            </a:rPr>
            <a:t>: </a:t>
          </a:r>
          <a:r>
            <a:rPr kumimoji="0" lang="en-US" altLang="en-US" sz="1600" b="0" i="0" u="none" strike="noStrike" kern="1200" cap="none" normalizeH="0" baseline="0" dirty="0">
              <a:ln>
                <a:noFill/>
              </a:ln>
              <a:solidFill>
                <a:schemeClr val="bg1"/>
              </a:solidFill>
              <a:effectLst/>
              <a:latin typeface="Arial" panose="020B0604020202020204" pitchFamily="34" charset="0"/>
            </a:rPr>
            <a:t>Identify unique program advantages</a:t>
          </a:r>
          <a:endParaRPr kumimoji="0" lang="en-US" altLang="en-US" sz="2400" b="0" i="0" u="none" strike="noStrike" kern="1200" cap="none" normalizeH="0" baseline="0" dirty="0">
            <a:ln>
              <a:noFill/>
            </a:ln>
            <a:solidFill>
              <a:schemeClr val="bg1"/>
            </a:solidFill>
            <a:effectLst/>
            <a:latin typeface="Arial" panose="020B0604020202020204" pitchFamily="34" charset="0"/>
          </a:endParaRPr>
        </a:p>
      </dsp:txBody>
      <dsp:txXfrm>
        <a:off x="4260497" y="2142682"/>
        <a:ext cx="3058964" cy="1835378"/>
      </dsp:txXfrm>
    </dsp:sp>
    <dsp:sp modelId="{11D45F30-2023-498B-A675-5269312D490B}">
      <dsp:nvSpPr>
        <dsp:cNvPr id="0" name=""/>
        <dsp:cNvSpPr/>
      </dsp:nvSpPr>
      <dsp:spPr>
        <a:xfrm>
          <a:off x="7625358" y="2142682"/>
          <a:ext cx="3058964" cy="1835378"/>
        </a:xfrm>
        <a:prstGeom prst="rect">
          <a:avLst/>
        </a:prstGeom>
        <a:solidFill>
          <a:srgbClr val="D2323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ClrTx/>
            <a:buSzTx/>
            <a:buFontTx/>
            <a:buNone/>
          </a:pPr>
          <a:r>
            <a:rPr kumimoji="0" lang="en-US" altLang="en-US" sz="2400" b="1" i="0" u="none" strike="noStrike" kern="1200" cap="none" normalizeH="0" baseline="0" dirty="0">
              <a:ln>
                <a:noFill/>
              </a:ln>
              <a:solidFill>
                <a:schemeClr val="tx1"/>
              </a:solidFill>
              <a:effectLst/>
              <a:latin typeface="Arial" panose="020B0604020202020204" pitchFamily="34" charset="0"/>
            </a:rPr>
            <a:t>Global Trends</a:t>
          </a:r>
          <a:r>
            <a:rPr kumimoji="0" lang="en-US" altLang="en-US" sz="2400" b="0" i="0" u="none" strike="noStrike" kern="1200" cap="none" normalizeH="0" baseline="0" dirty="0">
              <a:ln>
                <a:noFill/>
              </a:ln>
              <a:solidFill>
                <a:schemeClr val="tx1"/>
              </a:solidFill>
              <a:effectLst/>
              <a:latin typeface="Arial" panose="020B0604020202020204" pitchFamily="34" charset="0"/>
            </a:rPr>
            <a:t>: </a:t>
          </a:r>
          <a:r>
            <a:rPr kumimoji="0" lang="en-US" altLang="en-US" sz="1600" b="0" i="0" u="none" strike="noStrike" kern="1200" cap="none" normalizeH="0" baseline="0" dirty="0">
              <a:ln>
                <a:noFill/>
              </a:ln>
              <a:solidFill>
                <a:schemeClr val="tx1"/>
              </a:solidFill>
              <a:effectLst/>
              <a:latin typeface="Arial" panose="020B0604020202020204" pitchFamily="34" charset="0"/>
            </a:rPr>
            <a:t>Incorporate AI, sustainability, innovation </a:t>
          </a:r>
          <a:endParaRPr kumimoji="0" lang="en-US" altLang="en-US" sz="2400" b="0" i="0" u="none" strike="noStrike" kern="1200" cap="none" normalizeH="0" baseline="0" dirty="0">
            <a:ln>
              <a:noFill/>
            </a:ln>
            <a:solidFill>
              <a:schemeClr val="tx1"/>
            </a:solidFill>
            <a:effectLst/>
            <a:latin typeface="Arial" panose="020B0604020202020204" pitchFamily="34" charset="0"/>
          </a:endParaRPr>
        </a:p>
      </dsp:txBody>
      <dsp:txXfrm>
        <a:off x="7625358" y="2142682"/>
        <a:ext cx="3058964" cy="18353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90325-13BA-41FD-89EE-2BE309C54A5A}">
      <dsp:nvSpPr>
        <dsp:cNvPr id="0" name=""/>
        <dsp:cNvSpPr/>
      </dsp:nvSpPr>
      <dsp:spPr>
        <a:xfrm>
          <a:off x="3872" y="505607"/>
          <a:ext cx="2096489" cy="12578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889000">
            <a:lnSpc>
              <a:spcPct val="90000"/>
            </a:lnSpc>
            <a:spcBef>
              <a:spcPct val="0"/>
            </a:spcBef>
            <a:spcAft>
              <a:spcPct val="35000"/>
            </a:spcAft>
            <a:buNone/>
          </a:pPr>
          <a:r>
            <a:rPr lang="en-US" sz="2000" b="0" kern="1200" cap="none" spc="0">
              <a:ln w="0"/>
              <a:effectLst>
                <a:outerShdw blurRad="38100" dist="19050" dir="2700000" algn="tl" rotWithShape="0">
                  <a:schemeClr val="dk1">
                    <a:alpha val="40000"/>
                  </a:schemeClr>
                </a:outerShdw>
              </a:effectLst>
              <a:latin typeface="+mn-lt"/>
            </a:rPr>
            <a:t>BC Market demand</a:t>
          </a:r>
        </a:p>
        <a:p>
          <a:pPr marL="0" lvl="0" indent="0" algn="ctr" defTabSz="889000">
            <a:lnSpc>
              <a:spcPct val="90000"/>
            </a:lnSpc>
            <a:spcBef>
              <a:spcPct val="0"/>
            </a:spcBef>
            <a:spcAft>
              <a:spcPct val="35000"/>
            </a:spcAft>
            <a:buNone/>
          </a:pPr>
          <a:r>
            <a:rPr lang="en-US" sz="1800" b="0" kern="1200" cap="none" spc="0">
              <a:ln w="0"/>
              <a:effectLst>
                <a:outerShdw blurRad="38100" dist="19050" dir="2700000" algn="tl" rotWithShape="0">
                  <a:schemeClr val="dk1">
                    <a:alpha val="40000"/>
                  </a:schemeClr>
                </a:outerShdw>
              </a:effectLst>
              <a:latin typeface="+mn-lt"/>
            </a:rPr>
            <a:t>(Need</a:t>
          </a:r>
          <a:r>
            <a:rPr lang="en-US" sz="1800" b="0" kern="1200" cap="none" spc="0">
              <a:ln w="0"/>
              <a:effectLst>
                <a:outerShdw blurRad="38100" dist="19050" dir="2700000" algn="tl" rotWithShape="0">
                  <a:prstClr val="black">
                    <a:alpha val="40000"/>
                  </a:prstClr>
                </a:outerShdw>
              </a:effectLst>
              <a:latin typeface="+mn-lt"/>
              <a:ea typeface="+mn-ea"/>
              <a:cs typeface="+mn-cs"/>
            </a:rPr>
            <a:t> </a:t>
          </a:r>
          <a:r>
            <a:rPr lang="en-US" sz="1800" b="0" kern="1200" cap="none" spc="0">
              <a:ln w="0"/>
              <a:effectLst>
                <a:outerShdw blurRad="38100" dist="19050" dir="2700000" algn="tl" rotWithShape="0">
                  <a:schemeClr val="dk1">
                    <a:alpha val="40000"/>
                  </a:schemeClr>
                </a:outerShdw>
              </a:effectLst>
              <a:latin typeface="+mn-lt"/>
            </a:rPr>
            <a:t>Assessment)</a:t>
          </a:r>
          <a:endParaRPr lang="en-CA" sz="1800" b="0" kern="1200" cap="none" spc="0" dirty="0">
            <a:ln w="0"/>
            <a:effectLst>
              <a:outerShdw blurRad="38100" dist="19050" dir="2700000" algn="tl" rotWithShape="0">
                <a:schemeClr val="dk1">
                  <a:alpha val="40000"/>
                </a:schemeClr>
              </a:outerShdw>
            </a:effectLst>
            <a:latin typeface="+mn-lt"/>
          </a:endParaRPr>
        </a:p>
      </dsp:txBody>
      <dsp:txXfrm>
        <a:off x="3872" y="505607"/>
        <a:ext cx="2096489" cy="1257893"/>
      </dsp:txXfrm>
    </dsp:sp>
    <dsp:sp modelId="{B92401B1-5174-41B0-8B0B-8D7853608715}">
      <dsp:nvSpPr>
        <dsp:cNvPr id="0" name=""/>
        <dsp:cNvSpPr/>
      </dsp:nvSpPr>
      <dsp:spPr>
        <a:xfrm>
          <a:off x="2310010" y="505607"/>
          <a:ext cx="2096489" cy="1257893"/>
        </a:xfrm>
        <a:prstGeom prst="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2000" b="0" kern="1200" cap="none" spc="0" dirty="0">
              <a:ln w="0"/>
              <a:effectLst>
                <a:outerShdw blurRad="38100" dist="19050" dir="2700000" algn="tl" rotWithShape="0">
                  <a:prstClr val="black">
                    <a:alpha val="40000"/>
                  </a:prstClr>
                </a:outerShdw>
              </a:effectLst>
              <a:latin typeface="+mn-lt"/>
              <a:ea typeface="+mn-ea"/>
              <a:cs typeface="+mn-cs"/>
            </a:rPr>
            <a:t>Global/Canada Trends</a:t>
          </a:r>
          <a:endParaRPr lang="en-CA" sz="2000" b="0" kern="1200" cap="none" spc="0" dirty="0">
            <a:ln w="0"/>
            <a:effectLst>
              <a:outerShdw blurRad="38100" dist="19050" dir="2700000" algn="tl" rotWithShape="0">
                <a:prstClr val="black">
                  <a:alpha val="40000"/>
                </a:prstClr>
              </a:outerShdw>
            </a:effectLst>
            <a:latin typeface="+mn-lt"/>
            <a:ea typeface="+mn-ea"/>
            <a:cs typeface="+mn-cs"/>
          </a:endParaRPr>
        </a:p>
      </dsp:txBody>
      <dsp:txXfrm>
        <a:off x="2310010" y="505607"/>
        <a:ext cx="2096489" cy="1257893"/>
      </dsp:txXfrm>
    </dsp:sp>
    <dsp:sp modelId="{85012153-F806-4FD0-A6C6-AD6646BB5242}">
      <dsp:nvSpPr>
        <dsp:cNvPr id="0" name=""/>
        <dsp:cNvSpPr/>
      </dsp:nvSpPr>
      <dsp:spPr>
        <a:xfrm>
          <a:off x="4616149" y="505607"/>
          <a:ext cx="2096489" cy="1257893"/>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kern="1200" cap="none" spc="0" dirty="0">
              <a:ln w="0"/>
              <a:effectLst>
                <a:outerShdw blurRad="38100" dist="19050" dir="2700000" algn="tl" rotWithShape="0">
                  <a:schemeClr val="dk1">
                    <a:alpha val="40000"/>
                  </a:schemeClr>
                </a:outerShdw>
              </a:effectLst>
              <a:latin typeface="+mn-lt"/>
            </a:rPr>
            <a:t>Benchmark and Competitive Analysis</a:t>
          </a:r>
          <a:endParaRPr lang="en-CA" sz="2000" b="0" kern="1200" cap="none" spc="0" dirty="0">
            <a:ln w="0"/>
            <a:effectLst>
              <a:outerShdw blurRad="38100" dist="19050" dir="2700000" algn="tl" rotWithShape="0">
                <a:schemeClr val="dk1">
                  <a:alpha val="40000"/>
                </a:schemeClr>
              </a:outerShdw>
            </a:effectLst>
            <a:latin typeface="+mn-lt"/>
          </a:endParaRPr>
        </a:p>
      </dsp:txBody>
      <dsp:txXfrm>
        <a:off x="4616149" y="505607"/>
        <a:ext cx="2096489" cy="1257893"/>
      </dsp:txXfrm>
    </dsp:sp>
    <dsp:sp modelId="{FE87BE49-30C4-423A-8161-2C14C5E396FD}">
      <dsp:nvSpPr>
        <dsp:cNvPr id="0" name=""/>
        <dsp:cNvSpPr/>
      </dsp:nvSpPr>
      <dsp:spPr>
        <a:xfrm>
          <a:off x="6922287" y="505607"/>
          <a:ext cx="2096489" cy="1257893"/>
        </a:xfrm>
        <a:prstGeom prst="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kern="1200" cap="none" spc="0" dirty="0">
              <a:ln w="0"/>
              <a:effectLst>
                <a:outerShdw blurRad="38100" dist="19050" dir="2700000" algn="tl" rotWithShape="0">
                  <a:prstClr val="black">
                    <a:alpha val="40000"/>
                  </a:prstClr>
                </a:outerShdw>
              </a:effectLst>
              <a:latin typeface="+mn-lt"/>
              <a:ea typeface="+mn-ea"/>
              <a:cs typeface="+mn-cs"/>
            </a:rPr>
            <a:t>Evaluate </a:t>
          </a:r>
          <a:r>
            <a:rPr lang="en-US" sz="2000" b="0" kern="1200" cap="none" spc="0" dirty="0" err="1">
              <a:ln w="0"/>
              <a:effectLst>
                <a:outerShdw blurRad="38100" dist="19050" dir="2700000" algn="tl" rotWithShape="0">
                  <a:prstClr val="black">
                    <a:alpha val="40000"/>
                  </a:prstClr>
                </a:outerShdw>
              </a:effectLst>
              <a:latin typeface="+mn-lt"/>
              <a:ea typeface="+mn-ea"/>
              <a:cs typeface="+mn-cs"/>
            </a:rPr>
            <a:t>CapU</a:t>
          </a:r>
          <a:r>
            <a:rPr lang="en-US" sz="2000" b="0" kern="1200" cap="none" spc="0" dirty="0">
              <a:ln w="0"/>
              <a:effectLst>
                <a:outerShdw blurRad="38100" dist="19050" dir="2700000" algn="tl" rotWithShape="0">
                  <a:prstClr val="black">
                    <a:alpha val="40000"/>
                  </a:prstClr>
                </a:outerShdw>
              </a:effectLst>
              <a:latin typeface="+mn-lt"/>
              <a:ea typeface="+mn-ea"/>
              <a:cs typeface="+mn-cs"/>
            </a:rPr>
            <a:t> Strategies &amp; Survey</a:t>
          </a:r>
          <a:endParaRPr lang="en-US" sz="2000" b="0" kern="1200" cap="none" spc="0" dirty="0">
            <a:ln w="0"/>
            <a:effectLst>
              <a:outerShdw blurRad="38100" dist="19050" dir="2700000" algn="tl" rotWithShape="0">
                <a:schemeClr val="dk1">
                  <a:alpha val="40000"/>
                </a:schemeClr>
              </a:outerShdw>
            </a:effectLst>
            <a:latin typeface="+mn-lt"/>
          </a:endParaRPr>
        </a:p>
      </dsp:txBody>
      <dsp:txXfrm>
        <a:off x="6922287" y="505607"/>
        <a:ext cx="2096489" cy="1257893"/>
      </dsp:txXfrm>
    </dsp:sp>
    <dsp:sp modelId="{29F9C216-EF40-4954-8450-832FADEDFAD1}">
      <dsp:nvSpPr>
        <dsp:cNvPr id="0" name=""/>
        <dsp:cNvSpPr/>
      </dsp:nvSpPr>
      <dsp:spPr>
        <a:xfrm>
          <a:off x="9228426" y="505607"/>
          <a:ext cx="2096489" cy="1257893"/>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CA" sz="2000" b="0" kern="1200" cap="none" spc="0">
              <a:ln w="0"/>
              <a:effectLst>
                <a:outerShdw blurRad="38100" dist="19050" dir="2700000" algn="tl" rotWithShape="0">
                  <a:schemeClr val="dk1">
                    <a:alpha val="40000"/>
                  </a:schemeClr>
                </a:outerShdw>
              </a:effectLst>
              <a:latin typeface="+mn-lt"/>
            </a:rPr>
            <a:t>Curriculum and Program Content</a:t>
          </a:r>
          <a:endParaRPr lang="en-US" sz="2000" b="0" kern="1200" cap="none" spc="0" dirty="0">
            <a:ln w="0"/>
            <a:effectLst>
              <a:outerShdw blurRad="38100" dist="19050" dir="2700000" algn="tl" rotWithShape="0">
                <a:schemeClr val="dk1">
                  <a:alpha val="40000"/>
                </a:schemeClr>
              </a:outerShdw>
            </a:effectLst>
            <a:latin typeface="+mn-lt"/>
          </a:endParaRPr>
        </a:p>
      </dsp:txBody>
      <dsp:txXfrm>
        <a:off x="9228426" y="505607"/>
        <a:ext cx="2096489" cy="12578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ABEF-7B41-4397-98DA-B1BC6449BB23}">
      <dsp:nvSpPr>
        <dsp:cNvPr id="0" name=""/>
        <dsp:cNvSpPr/>
      </dsp:nvSpPr>
      <dsp:spPr>
        <a:xfrm>
          <a:off x="5531"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tx1"/>
              </a:solidFill>
              <a:effectLst>
                <a:outerShdw blurRad="38100" dist="19050" dir="2700000" algn="tl" rotWithShape="0">
                  <a:schemeClr val="dk1">
                    <a:alpha val="40000"/>
                  </a:schemeClr>
                </a:outerShdw>
              </a:effectLst>
            </a:rPr>
            <a:t>BC Market demand &amp; NOC </a:t>
          </a:r>
          <a:r>
            <a:rPr lang="en-US" sz="1200" b="0" kern="1200" cap="none" spc="0" dirty="0">
              <a:ln w="0"/>
              <a:solidFill>
                <a:schemeClr val="tx1"/>
              </a:solidFill>
              <a:effectLst>
                <a:outerShdw blurRad="38100" dist="19050" dir="2700000" algn="tl" rotWithShape="0">
                  <a:schemeClr val="dk1">
                    <a:alpha val="40000"/>
                  </a:schemeClr>
                </a:outerShdw>
              </a:effectLst>
            </a:rPr>
            <a:t>(Need Assessment)</a:t>
          </a:r>
          <a:endParaRPr lang="en-CA" sz="1600" b="0" kern="1200" cap="none" spc="0" dirty="0">
            <a:ln w="0"/>
            <a:solidFill>
              <a:schemeClr val="tx1"/>
            </a:solidFill>
            <a:effectLst>
              <a:outerShdw blurRad="38100" dist="19050" dir="2700000" algn="tl" rotWithShape="0">
                <a:schemeClr val="dk1">
                  <a:alpha val="40000"/>
                </a:schemeClr>
              </a:outerShdw>
            </a:effectLst>
          </a:endParaRPr>
        </a:p>
      </dsp:txBody>
      <dsp:txXfrm>
        <a:off x="35666" y="192767"/>
        <a:ext cx="1654536" cy="968614"/>
      </dsp:txXfrm>
    </dsp:sp>
    <dsp:sp modelId="{DC358339-71DF-4459-A1E3-D9240AC5556F}">
      <dsp:nvSpPr>
        <dsp:cNvPr id="0" name=""/>
        <dsp:cNvSpPr/>
      </dsp:nvSpPr>
      <dsp:spPr>
        <a:xfrm>
          <a:off x="1891819"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1891819" y="549492"/>
        <a:ext cx="254477" cy="255164"/>
      </dsp:txXfrm>
    </dsp:sp>
    <dsp:sp modelId="{A1DBF45B-B911-4CC5-AE48-922C13189FDC}">
      <dsp:nvSpPr>
        <dsp:cNvPr id="0" name=""/>
        <dsp:cNvSpPr/>
      </dsp:nvSpPr>
      <dsp:spPr>
        <a:xfrm>
          <a:off x="2406261" y="162632"/>
          <a:ext cx="1714806" cy="1028884"/>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Global/Canada Trends</a:t>
          </a:r>
          <a:endParaRPr lang="en-CA" sz="1800" b="1" kern="1200" dirty="0"/>
        </a:p>
      </dsp:txBody>
      <dsp:txXfrm>
        <a:off x="2436396" y="192767"/>
        <a:ext cx="1654536" cy="968614"/>
      </dsp:txXfrm>
    </dsp:sp>
    <dsp:sp modelId="{7CEB89C3-4857-4044-9259-49B4B99BDDF5}">
      <dsp:nvSpPr>
        <dsp:cNvPr id="0" name=""/>
        <dsp:cNvSpPr/>
      </dsp:nvSpPr>
      <dsp:spPr>
        <a:xfrm>
          <a:off x="429254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4292548" y="549492"/>
        <a:ext cx="254477" cy="255164"/>
      </dsp:txXfrm>
    </dsp:sp>
    <dsp:sp modelId="{ED01DA59-E751-4A40-BA87-ABE3A7F743F6}">
      <dsp:nvSpPr>
        <dsp:cNvPr id="0" name=""/>
        <dsp:cNvSpPr/>
      </dsp:nvSpPr>
      <dsp:spPr>
        <a:xfrm>
          <a:off x="480699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sz="1800" b="0" kern="1200" cap="none" spc="0" dirty="0">
            <a:ln w="0"/>
            <a:solidFill>
              <a:schemeClr val="tx1"/>
            </a:solidFill>
            <a:effectLst>
              <a:outerShdw blurRad="38100" dist="19050" dir="2700000" algn="tl" rotWithShape="0">
                <a:schemeClr val="dk1">
                  <a:alpha val="40000"/>
                </a:schemeClr>
              </a:outerShdw>
            </a:effectLst>
          </a:endParaRPr>
        </a:p>
      </dsp:txBody>
      <dsp:txXfrm>
        <a:off x="4837125" y="192767"/>
        <a:ext cx="1654536" cy="968614"/>
      </dsp:txXfrm>
    </dsp:sp>
    <dsp:sp modelId="{F3FB005F-1AA6-499E-9138-A7458401E10F}">
      <dsp:nvSpPr>
        <dsp:cNvPr id="0" name=""/>
        <dsp:cNvSpPr/>
      </dsp:nvSpPr>
      <dsp:spPr>
        <a:xfrm>
          <a:off x="669327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6693278" y="549492"/>
        <a:ext cx="254477" cy="255164"/>
      </dsp:txXfrm>
    </dsp:sp>
    <dsp:sp modelId="{03563C50-FC7F-4FA7-8E73-EE6ABED441D6}">
      <dsp:nvSpPr>
        <dsp:cNvPr id="0" name=""/>
        <dsp:cNvSpPr/>
      </dsp:nvSpPr>
      <dsp:spPr>
        <a:xfrm>
          <a:off x="720772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sz="1800" b="0" kern="120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7237855" y="192767"/>
        <a:ext cx="1654536" cy="968614"/>
      </dsp:txXfrm>
    </dsp:sp>
    <dsp:sp modelId="{A864D840-5994-4DEC-96C2-0B10218CA506}">
      <dsp:nvSpPr>
        <dsp:cNvPr id="0" name=""/>
        <dsp:cNvSpPr/>
      </dsp:nvSpPr>
      <dsp:spPr>
        <a:xfrm>
          <a:off x="9094007"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9094007" y="549492"/>
        <a:ext cx="254477" cy="255164"/>
      </dsp:txXfrm>
    </dsp:sp>
    <dsp:sp modelId="{34FCED8D-081E-49D5-A7FF-E096E156801F}">
      <dsp:nvSpPr>
        <dsp:cNvPr id="0" name=""/>
        <dsp:cNvSpPr/>
      </dsp:nvSpPr>
      <dsp:spPr>
        <a:xfrm>
          <a:off x="9608449"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CA" sz="18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9638584" y="192767"/>
        <a:ext cx="1654536" cy="9686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C556B7-0F2A-4E46-9539-BFACFCB9D3EF}">
      <dsp:nvSpPr>
        <dsp:cNvPr id="0" name=""/>
        <dsp:cNvSpPr/>
      </dsp:nvSpPr>
      <dsp:spPr>
        <a:xfrm>
          <a:off x="207739" y="3334"/>
          <a:ext cx="3483017" cy="2089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The Expectations of Generation Z</a:t>
          </a:r>
          <a:endParaRPr lang="en-US" sz="1800" kern="1200" dirty="0"/>
        </a:p>
        <a:p>
          <a:pPr marL="0" lvl="0" indent="0" algn="l" defTabSz="800100">
            <a:lnSpc>
              <a:spcPct val="90000"/>
            </a:lnSpc>
            <a:spcBef>
              <a:spcPct val="0"/>
            </a:spcBef>
            <a:spcAft>
              <a:spcPct val="35000"/>
            </a:spcAft>
            <a:buNone/>
          </a:pPr>
          <a:r>
            <a:rPr lang="en-US" sz="1200" kern="1200" dirty="0"/>
            <a:t>Generation Z students seek education that is flexible, technology-driven, and aligned with social values. </a:t>
          </a:r>
        </a:p>
        <a:p>
          <a:pPr marL="0" lvl="0" indent="0" algn="l" defTabSz="800100">
            <a:lnSpc>
              <a:spcPct val="90000"/>
            </a:lnSpc>
            <a:spcBef>
              <a:spcPct val="0"/>
            </a:spcBef>
            <a:spcAft>
              <a:spcPct val="35000"/>
            </a:spcAft>
            <a:buNone/>
          </a:pPr>
          <a:r>
            <a:rPr lang="en-US" sz="1200" kern="1200" dirty="0"/>
            <a:t>Business schools must adapt by incorporating digital tools and socially responsible curricula to meet these expectations.</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My Finding:</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Master of Business in Digital Transformation</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Master of Business in Sustainability</a:t>
          </a:r>
          <a:endParaRPr lang="en-CA" sz="1200" kern="1200" dirty="0">
            <a:solidFill>
              <a:schemeClr val="tx1"/>
            </a:solidFill>
            <a:highlight>
              <a:srgbClr val="FFFF00"/>
            </a:highlight>
          </a:endParaRPr>
        </a:p>
      </dsp:txBody>
      <dsp:txXfrm>
        <a:off x="207739" y="3334"/>
        <a:ext cx="3483017" cy="2089810"/>
      </dsp:txXfrm>
    </dsp:sp>
    <dsp:sp modelId="{8B38BCBC-AADC-4E44-8C2C-A94DA0BDEBE6}">
      <dsp:nvSpPr>
        <dsp:cNvPr id="0" name=""/>
        <dsp:cNvSpPr/>
      </dsp:nvSpPr>
      <dsp:spPr>
        <a:xfrm>
          <a:off x="4039058" y="3334"/>
          <a:ext cx="3483017" cy="2089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The Demand for Lifelong Learning</a:t>
          </a:r>
          <a:endParaRPr lang="en-US" sz="1800" kern="1200" dirty="0"/>
        </a:p>
        <a:p>
          <a:pPr marL="0" lvl="0" indent="0" algn="l" defTabSz="800100">
            <a:lnSpc>
              <a:spcPct val="90000"/>
            </a:lnSpc>
            <a:spcBef>
              <a:spcPct val="0"/>
            </a:spcBef>
            <a:spcAft>
              <a:spcPct val="35000"/>
            </a:spcAft>
            <a:buNone/>
          </a:pPr>
          <a:r>
            <a:rPr lang="en-US" sz="1200" kern="1200" dirty="0"/>
            <a:t>With rapid technological advancements, professionals need continuous skill development. There's a growing demand for lifelong learning opportunities, such as </a:t>
          </a:r>
          <a:r>
            <a:rPr lang="en-US" sz="1200" kern="1200" dirty="0">
              <a:solidFill>
                <a:schemeClr val="tx1"/>
              </a:solidFill>
              <a:highlight>
                <a:srgbClr val="FFFF00"/>
              </a:highlight>
            </a:rPr>
            <a:t>short courses, certifications, and online programs</a:t>
          </a:r>
          <a:r>
            <a:rPr lang="en-US" sz="1200" kern="1200" dirty="0"/>
            <a:t>.</a:t>
          </a:r>
          <a:endParaRPr lang="en-CA" sz="1200" kern="1200" dirty="0"/>
        </a:p>
      </dsp:txBody>
      <dsp:txXfrm>
        <a:off x="4039058" y="3334"/>
        <a:ext cx="3483017" cy="2089810"/>
      </dsp:txXfrm>
    </dsp:sp>
    <dsp:sp modelId="{EC995639-ACA3-492C-926D-2DC25B520F3B}">
      <dsp:nvSpPr>
        <dsp:cNvPr id="0" name=""/>
        <dsp:cNvSpPr/>
      </dsp:nvSpPr>
      <dsp:spPr>
        <a:xfrm>
          <a:off x="7870378" y="3334"/>
          <a:ext cx="3483017" cy="20898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The Economic Rise of Asia</a:t>
          </a:r>
          <a:endParaRPr lang="en-US" sz="1800" kern="1200" dirty="0"/>
        </a:p>
        <a:p>
          <a:pPr marL="0" lvl="0" indent="0" algn="l" defTabSz="800100">
            <a:lnSpc>
              <a:spcPct val="90000"/>
            </a:lnSpc>
            <a:spcBef>
              <a:spcPct val="0"/>
            </a:spcBef>
            <a:spcAft>
              <a:spcPct val="35000"/>
            </a:spcAft>
            <a:buNone/>
          </a:pPr>
          <a:r>
            <a:rPr lang="en-US" sz="1200" kern="1200" dirty="0"/>
            <a:t>Asia's significant economic growth positions it as a central player in global business. This shift presents opportunities for business schools to attract international students and establish partnerships within the region. </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(Align with </a:t>
          </a:r>
          <a:r>
            <a:rPr lang="en-US" sz="1200" kern="1200" dirty="0" err="1">
              <a:solidFill>
                <a:schemeClr val="tx1"/>
              </a:solidFill>
              <a:highlight>
                <a:srgbClr val="FFFF00"/>
              </a:highlight>
            </a:rPr>
            <a:t>CapU</a:t>
          </a:r>
          <a:r>
            <a:rPr lang="en-US" sz="1200" kern="1200" dirty="0">
              <a:solidFill>
                <a:schemeClr val="tx1"/>
              </a:solidFill>
              <a:highlight>
                <a:srgbClr val="FFFF00"/>
              </a:highlight>
            </a:rPr>
            <a:t> strategies which is </a:t>
          </a:r>
          <a:r>
            <a:rPr lang="en-CA" sz="1200" kern="1200" dirty="0">
              <a:solidFill>
                <a:schemeClr val="tx1"/>
              </a:solidFill>
              <a:highlight>
                <a:srgbClr val="FFFF00"/>
              </a:highlight>
            </a:rPr>
            <a:t>Work-Integrated Learning </a:t>
          </a:r>
        </a:p>
        <a:p>
          <a:pPr marL="0" lvl="0" indent="0" algn="l" defTabSz="800100">
            <a:lnSpc>
              <a:spcPct val="90000"/>
            </a:lnSpc>
            <a:spcBef>
              <a:spcPct val="0"/>
            </a:spcBef>
            <a:spcAft>
              <a:spcPct val="35000"/>
            </a:spcAft>
            <a:buNone/>
          </a:pPr>
          <a:r>
            <a:rPr lang="en-CA" sz="1200" kern="1200" dirty="0">
              <a:solidFill>
                <a:schemeClr val="tx1"/>
              </a:solidFill>
              <a:highlight>
                <a:srgbClr val="FFFF00"/>
              </a:highlight>
            </a:rPr>
            <a:t>knowing about Southeast Asia Students about business studies and what they want)</a:t>
          </a:r>
        </a:p>
      </dsp:txBody>
      <dsp:txXfrm>
        <a:off x="7870378" y="3334"/>
        <a:ext cx="3483017" cy="2089810"/>
      </dsp:txXfrm>
    </dsp:sp>
    <dsp:sp modelId="{74B05506-E1E9-4A25-BCAE-7ACD60B1A323}">
      <dsp:nvSpPr>
        <dsp:cNvPr id="0" name=""/>
        <dsp:cNvSpPr/>
      </dsp:nvSpPr>
      <dsp:spPr>
        <a:xfrm>
          <a:off x="869582" y="2205570"/>
          <a:ext cx="4736834" cy="2089810"/>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Harnessing AI and Other Technologies</a:t>
          </a:r>
          <a:endParaRPr lang="en-US" sz="1800" kern="1200" dirty="0"/>
        </a:p>
        <a:p>
          <a:pPr marL="0" lvl="0" indent="0" algn="l" defTabSz="800100">
            <a:lnSpc>
              <a:spcPct val="90000"/>
            </a:lnSpc>
            <a:spcBef>
              <a:spcPct val="0"/>
            </a:spcBef>
            <a:spcAft>
              <a:spcPct val="35000"/>
            </a:spcAft>
            <a:buNone/>
          </a:pPr>
          <a:r>
            <a:rPr lang="en-US" sz="1200" kern="1200" dirty="0"/>
            <a:t>Artificial Intelligence and emerging technologies are transforming business operations. Business education must integrate these tools into the curriculum. This includes data analytics, machine learning.</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My Finding:</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Master of Business in Data Analysis</a:t>
          </a:r>
        </a:p>
        <a:p>
          <a:pPr marL="0" lvl="0" indent="0" algn="l" defTabSz="800100">
            <a:lnSpc>
              <a:spcPct val="90000"/>
            </a:lnSpc>
            <a:spcBef>
              <a:spcPct val="0"/>
            </a:spcBef>
            <a:spcAft>
              <a:spcPct val="35000"/>
            </a:spcAft>
            <a:buNone/>
          </a:pPr>
          <a:r>
            <a:rPr lang="en-US" sz="1200" kern="1200" dirty="0">
              <a:solidFill>
                <a:schemeClr val="tx1"/>
              </a:solidFill>
              <a:highlight>
                <a:srgbClr val="FFFF00"/>
              </a:highlight>
            </a:rPr>
            <a:t>Master of Business in Digital Transformation</a:t>
          </a:r>
          <a:endParaRPr lang="en-US" sz="1200" kern="1200" dirty="0">
            <a:highlight>
              <a:srgbClr val="FFFF00"/>
            </a:highlight>
          </a:endParaRPr>
        </a:p>
        <a:p>
          <a:pPr marL="0" lvl="0" indent="0" algn="l" defTabSz="800100">
            <a:lnSpc>
              <a:spcPct val="90000"/>
            </a:lnSpc>
            <a:spcBef>
              <a:spcPct val="0"/>
            </a:spcBef>
            <a:spcAft>
              <a:spcPct val="35000"/>
            </a:spcAft>
            <a:buNone/>
          </a:pPr>
          <a:endParaRPr lang="en-CA" sz="1200" kern="1200" dirty="0"/>
        </a:p>
      </dsp:txBody>
      <dsp:txXfrm>
        <a:off x="869582" y="2205570"/>
        <a:ext cx="4736834" cy="2089810"/>
      </dsp:txXfrm>
    </dsp:sp>
    <dsp:sp modelId="{A643B163-3F91-4171-8061-860017710FD5}">
      <dsp:nvSpPr>
        <dsp:cNvPr id="0" name=""/>
        <dsp:cNvSpPr/>
      </dsp:nvSpPr>
      <dsp:spPr>
        <a:xfrm>
          <a:off x="5954718" y="2205570"/>
          <a:ext cx="4736834" cy="2089810"/>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Addressing Climate Change and Embracing Sustainability</a:t>
          </a:r>
          <a:endParaRPr lang="en-US" sz="1800" kern="1200" dirty="0"/>
        </a:p>
        <a:p>
          <a:pPr marL="0" lvl="0" indent="0" algn="l" defTabSz="800100">
            <a:lnSpc>
              <a:spcPct val="90000"/>
            </a:lnSpc>
            <a:spcBef>
              <a:spcPct val="0"/>
            </a:spcBef>
            <a:spcAft>
              <a:spcPct val="35000"/>
            </a:spcAft>
            <a:buNone/>
          </a:pPr>
          <a:r>
            <a:rPr lang="en-US" sz="1100" kern="1200" dirty="0"/>
            <a:t>There's an increasing emphasis on sustainable business practices to combat climate change. Business schools are incorporating sustainability into their programs.</a:t>
          </a:r>
        </a:p>
        <a:p>
          <a:pPr marL="0" lvl="0" indent="0" algn="l" defTabSz="800100">
            <a:lnSpc>
              <a:spcPct val="90000"/>
            </a:lnSpc>
            <a:spcBef>
              <a:spcPct val="0"/>
            </a:spcBef>
            <a:spcAft>
              <a:spcPct val="35000"/>
            </a:spcAft>
            <a:buNone/>
          </a:pPr>
          <a:r>
            <a:rPr lang="en-US" sz="1100" kern="1200" dirty="0">
              <a:solidFill>
                <a:schemeClr val="tx1"/>
              </a:solidFill>
              <a:highlight>
                <a:srgbClr val="FFFF00"/>
              </a:highlight>
            </a:rPr>
            <a:t>My Finding:</a:t>
          </a:r>
        </a:p>
        <a:p>
          <a:pPr marL="0" lvl="0" indent="0" algn="l" defTabSz="800100">
            <a:lnSpc>
              <a:spcPct val="90000"/>
            </a:lnSpc>
            <a:spcBef>
              <a:spcPct val="0"/>
            </a:spcBef>
            <a:spcAft>
              <a:spcPct val="35000"/>
            </a:spcAft>
            <a:buNone/>
          </a:pPr>
          <a:r>
            <a:rPr lang="en-US" sz="1100" kern="1200" dirty="0">
              <a:solidFill>
                <a:schemeClr val="tx1"/>
              </a:solidFill>
              <a:highlight>
                <a:srgbClr val="FFFF00"/>
              </a:highlight>
            </a:rPr>
            <a:t>Master of Business in Sustainability</a:t>
          </a:r>
          <a:endParaRPr lang="en-US" sz="1100" kern="1200" dirty="0">
            <a:highlight>
              <a:srgbClr val="FFFF00"/>
            </a:highlight>
          </a:endParaRPr>
        </a:p>
      </dsp:txBody>
      <dsp:txXfrm>
        <a:off x="5954718" y="2205570"/>
        <a:ext cx="4736834" cy="20898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ABEF-7B41-4397-98DA-B1BC6449BB23}">
      <dsp:nvSpPr>
        <dsp:cNvPr id="0" name=""/>
        <dsp:cNvSpPr/>
      </dsp:nvSpPr>
      <dsp:spPr>
        <a:xfrm>
          <a:off x="5531" y="169721"/>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tx1"/>
              </a:solidFill>
              <a:effectLst>
                <a:outerShdw blurRad="38100" dist="19050" dir="2700000" algn="tl" rotWithShape="0">
                  <a:schemeClr val="dk1">
                    <a:alpha val="40000"/>
                  </a:schemeClr>
                </a:outerShdw>
              </a:effectLst>
            </a:rPr>
            <a:t>BC Market demand &amp; </a:t>
          </a:r>
          <a:r>
            <a:rPr lang="en-US" sz="1600" b="0" kern="1200" cap="none" spc="0">
              <a:ln w="0"/>
              <a:solidFill>
                <a:schemeClr val="tx1"/>
              </a:solidFill>
              <a:effectLst>
                <a:outerShdw blurRad="38100" dist="19050" dir="2700000" algn="tl" rotWithShape="0">
                  <a:schemeClr val="dk1">
                    <a:alpha val="40000"/>
                  </a:schemeClr>
                </a:outerShdw>
              </a:effectLst>
            </a:rPr>
            <a:t>NOC </a:t>
          </a:r>
          <a:r>
            <a:rPr lang="en-US" sz="1200" b="0" kern="1200" cap="none" spc="0">
              <a:ln w="0"/>
              <a:solidFill>
                <a:schemeClr val="tx1"/>
              </a:solidFill>
              <a:effectLst>
                <a:outerShdw blurRad="38100" dist="19050" dir="2700000" algn="tl" rotWithShape="0">
                  <a:schemeClr val="dk1">
                    <a:alpha val="40000"/>
                  </a:schemeClr>
                </a:outerShdw>
              </a:effectLst>
            </a:rPr>
            <a:t>(Need </a:t>
          </a:r>
          <a:r>
            <a:rPr lang="en-US" sz="1200" b="0" kern="1200" cap="none" spc="0" dirty="0">
              <a:ln w="0"/>
              <a:solidFill>
                <a:schemeClr val="tx1"/>
              </a:solidFill>
              <a:effectLst>
                <a:outerShdw blurRad="38100" dist="19050" dir="2700000" algn="tl" rotWithShape="0">
                  <a:schemeClr val="dk1">
                    <a:alpha val="40000"/>
                  </a:schemeClr>
                </a:outerShdw>
              </a:effectLst>
            </a:rPr>
            <a:t>Assessment)</a:t>
          </a:r>
          <a:endParaRPr lang="en-CA" sz="1600" b="0" kern="1200" cap="none" spc="0" dirty="0">
            <a:ln w="0"/>
            <a:solidFill>
              <a:schemeClr val="tx1"/>
            </a:solidFill>
            <a:effectLst>
              <a:outerShdw blurRad="38100" dist="19050" dir="2700000" algn="tl" rotWithShape="0">
                <a:schemeClr val="dk1">
                  <a:alpha val="40000"/>
                </a:schemeClr>
              </a:outerShdw>
            </a:effectLst>
          </a:endParaRPr>
        </a:p>
      </dsp:txBody>
      <dsp:txXfrm>
        <a:off x="35666" y="199856"/>
        <a:ext cx="1654536" cy="968614"/>
      </dsp:txXfrm>
    </dsp:sp>
    <dsp:sp modelId="{DC358339-71DF-4459-A1E3-D9240AC5556F}">
      <dsp:nvSpPr>
        <dsp:cNvPr id="0" name=""/>
        <dsp:cNvSpPr/>
      </dsp:nvSpPr>
      <dsp:spPr>
        <a:xfrm rot="21589849">
          <a:off x="1891818" y="467953"/>
          <a:ext cx="363540"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1891818" y="553168"/>
        <a:ext cx="254478" cy="255164"/>
      </dsp:txXfrm>
    </dsp:sp>
    <dsp:sp modelId="{A1DBF45B-B911-4CC5-AE48-922C13189FDC}">
      <dsp:nvSpPr>
        <dsp:cNvPr id="0" name=""/>
        <dsp:cNvSpPr/>
      </dsp:nvSpPr>
      <dsp:spPr>
        <a:xfrm>
          <a:off x="2406261" y="162632"/>
          <a:ext cx="1714806" cy="1028884"/>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Global/Canada Trends</a:t>
          </a:r>
          <a:endParaRPr lang="en-CA" sz="1800" b="1" kern="1200" dirty="0"/>
        </a:p>
      </dsp:txBody>
      <dsp:txXfrm>
        <a:off x="2436396" y="192767"/>
        <a:ext cx="1654536" cy="968614"/>
      </dsp:txXfrm>
    </dsp:sp>
    <dsp:sp modelId="{7CEB89C3-4857-4044-9259-49B4B99BDDF5}">
      <dsp:nvSpPr>
        <dsp:cNvPr id="0" name=""/>
        <dsp:cNvSpPr/>
      </dsp:nvSpPr>
      <dsp:spPr>
        <a:xfrm>
          <a:off x="429254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4292548" y="549492"/>
        <a:ext cx="254477" cy="255164"/>
      </dsp:txXfrm>
    </dsp:sp>
    <dsp:sp modelId="{ED01DA59-E751-4A40-BA87-ABE3A7F743F6}">
      <dsp:nvSpPr>
        <dsp:cNvPr id="0" name=""/>
        <dsp:cNvSpPr/>
      </dsp:nvSpPr>
      <dsp:spPr>
        <a:xfrm>
          <a:off x="480699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sz="1800" b="0" kern="1200" cap="none" spc="0" dirty="0">
            <a:ln w="0"/>
            <a:solidFill>
              <a:schemeClr val="tx1"/>
            </a:solidFill>
            <a:effectLst>
              <a:outerShdw blurRad="38100" dist="19050" dir="2700000" algn="tl" rotWithShape="0">
                <a:schemeClr val="dk1">
                  <a:alpha val="40000"/>
                </a:schemeClr>
              </a:outerShdw>
            </a:effectLst>
          </a:endParaRPr>
        </a:p>
      </dsp:txBody>
      <dsp:txXfrm>
        <a:off x="4837125" y="192767"/>
        <a:ext cx="1654536" cy="968614"/>
      </dsp:txXfrm>
    </dsp:sp>
    <dsp:sp modelId="{F3FB005F-1AA6-499E-9138-A7458401E10F}">
      <dsp:nvSpPr>
        <dsp:cNvPr id="0" name=""/>
        <dsp:cNvSpPr/>
      </dsp:nvSpPr>
      <dsp:spPr>
        <a:xfrm>
          <a:off x="669327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6693278" y="549492"/>
        <a:ext cx="254477" cy="255164"/>
      </dsp:txXfrm>
    </dsp:sp>
    <dsp:sp modelId="{03563C50-FC7F-4FA7-8E73-EE6ABED441D6}">
      <dsp:nvSpPr>
        <dsp:cNvPr id="0" name=""/>
        <dsp:cNvSpPr/>
      </dsp:nvSpPr>
      <dsp:spPr>
        <a:xfrm>
          <a:off x="720772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sz="1800" b="0" kern="120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7237855" y="192767"/>
        <a:ext cx="1654536" cy="968614"/>
      </dsp:txXfrm>
    </dsp:sp>
    <dsp:sp modelId="{A864D840-5994-4DEC-96C2-0B10218CA506}">
      <dsp:nvSpPr>
        <dsp:cNvPr id="0" name=""/>
        <dsp:cNvSpPr/>
      </dsp:nvSpPr>
      <dsp:spPr>
        <a:xfrm>
          <a:off x="9094007"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9094007" y="549492"/>
        <a:ext cx="254477" cy="255164"/>
      </dsp:txXfrm>
    </dsp:sp>
    <dsp:sp modelId="{34FCED8D-081E-49D5-A7FF-E096E156801F}">
      <dsp:nvSpPr>
        <dsp:cNvPr id="0" name=""/>
        <dsp:cNvSpPr/>
      </dsp:nvSpPr>
      <dsp:spPr>
        <a:xfrm>
          <a:off x="9608449"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CA" sz="18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9638584" y="192767"/>
        <a:ext cx="1654536" cy="9686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ABEF-7B41-4397-98DA-B1BC6449BB23}">
      <dsp:nvSpPr>
        <dsp:cNvPr id="0" name=""/>
        <dsp:cNvSpPr/>
      </dsp:nvSpPr>
      <dsp:spPr>
        <a:xfrm>
          <a:off x="5531"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tx1"/>
              </a:solidFill>
              <a:effectLst>
                <a:outerShdw blurRad="38100" dist="19050" dir="2700000" algn="tl" rotWithShape="0">
                  <a:schemeClr val="dk1">
                    <a:alpha val="40000"/>
                  </a:schemeClr>
                </a:outerShdw>
              </a:effectLst>
            </a:rPr>
            <a:t>BC Market demand &amp; NOC </a:t>
          </a:r>
          <a:r>
            <a:rPr lang="en-US" sz="1200" b="0" kern="1200" cap="none" spc="0" dirty="0">
              <a:ln w="0"/>
              <a:solidFill>
                <a:schemeClr val="tx1"/>
              </a:solidFill>
              <a:effectLst>
                <a:outerShdw blurRad="38100" dist="19050" dir="2700000" algn="tl" rotWithShape="0">
                  <a:schemeClr val="dk1">
                    <a:alpha val="40000"/>
                  </a:schemeClr>
                </a:outerShdw>
              </a:effectLst>
            </a:rPr>
            <a:t>(Need Assessment)</a:t>
          </a:r>
          <a:endParaRPr lang="en-CA" sz="1600" b="0" kern="1200" cap="none" spc="0" dirty="0">
            <a:ln w="0"/>
            <a:solidFill>
              <a:schemeClr val="tx1"/>
            </a:solidFill>
            <a:effectLst>
              <a:outerShdw blurRad="38100" dist="19050" dir="2700000" algn="tl" rotWithShape="0">
                <a:schemeClr val="dk1">
                  <a:alpha val="40000"/>
                </a:schemeClr>
              </a:outerShdw>
            </a:effectLst>
          </a:endParaRPr>
        </a:p>
      </dsp:txBody>
      <dsp:txXfrm>
        <a:off x="35666" y="192767"/>
        <a:ext cx="1654536" cy="968614"/>
      </dsp:txXfrm>
    </dsp:sp>
    <dsp:sp modelId="{DC358339-71DF-4459-A1E3-D9240AC5556F}">
      <dsp:nvSpPr>
        <dsp:cNvPr id="0" name=""/>
        <dsp:cNvSpPr/>
      </dsp:nvSpPr>
      <dsp:spPr>
        <a:xfrm>
          <a:off x="1891819"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1891819" y="549492"/>
        <a:ext cx="254477" cy="255164"/>
      </dsp:txXfrm>
    </dsp:sp>
    <dsp:sp modelId="{A1DBF45B-B911-4CC5-AE48-922C13189FDC}">
      <dsp:nvSpPr>
        <dsp:cNvPr id="0" name=""/>
        <dsp:cNvSpPr/>
      </dsp:nvSpPr>
      <dsp:spPr>
        <a:xfrm>
          <a:off x="2406261" y="162632"/>
          <a:ext cx="1714806" cy="1028884"/>
        </a:xfrm>
        <a:prstGeom prst="roundRect">
          <a:avLst>
            <a:gd name="adj" fmla="val 10000"/>
          </a:avLst>
        </a:prstGeom>
        <a:solidFill>
          <a:srgbClr val="4472C4">
            <a:lumMod val="40000"/>
            <a:lumOff val="6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sp:txBody>
      <dsp:txXfrm>
        <a:off x="2436396" y="192767"/>
        <a:ext cx="1654536" cy="968614"/>
      </dsp:txXfrm>
    </dsp:sp>
    <dsp:sp modelId="{7CEB89C3-4857-4044-9259-49B4B99BDDF5}">
      <dsp:nvSpPr>
        <dsp:cNvPr id="0" name=""/>
        <dsp:cNvSpPr/>
      </dsp:nvSpPr>
      <dsp:spPr>
        <a:xfrm>
          <a:off x="429254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4292548" y="549492"/>
        <a:ext cx="254477" cy="255164"/>
      </dsp:txXfrm>
    </dsp:sp>
    <dsp:sp modelId="{ED01DA59-E751-4A40-BA87-ABE3A7F743F6}">
      <dsp:nvSpPr>
        <dsp:cNvPr id="0" name=""/>
        <dsp:cNvSpPr/>
      </dsp:nvSpPr>
      <dsp:spPr>
        <a:xfrm>
          <a:off x="4806990" y="162632"/>
          <a:ext cx="1714806" cy="1028884"/>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dirty="0">
              <a:ln w="0"/>
              <a:solidFill>
                <a:schemeClr val="bg1"/>
              </a:solidFill>
              <a:effectLst>
                <a:outerShdw blurRad="38100" dist="19050" dir="2700000" algn="tl" rotWithShape="0">
                  <a:schemeClr val="dk1">
                    <a:alpha val="40000"/>
                  </a:schemeClr>
                </a:outerShdw>
              </a:effectLst>
            </a:rPr>
            <a:t>Benchmark and Competitor Analysis</a:t>
          </a:r>
          <a:endParaRPr lang="en-CA" sz="1800" b="1" kern="1200" cap="none" spc="0" dirty="0">
            <a:ln w="0"/>
            <a:solidFill>
              <a:schemeClr val="bg1"/>
            </a:solidFill>
            <a:effectLst>
              <a:outerShdw blurRad="38100" dist="19050" dir="2700000" algn="tl" rotWithShape="0">
                <a:schemeClr val="dk1">
                  <a:alpha val="40000"/>
                </a:schemeClr>
              </a:outerShdw>
            </a:effectLst>
          </a:endParaRPr>
        </a:p>
      </dsp:txBody>
      <dsp:txXfrm>
        <a:off x="4837125" y="192767"/>
        <a:ext cx="1654536" cy="968614"/>
      </dsp:txXfrm>
    </dsp:sp>
    <dsp:sp modelId="{F3FB005F-1AA6-499E-9138-A7458401E10F}">
      <dsp:nvSpPr>
        <dsp:cNvPr id="0" name=""/>
        <dsp:cNvSpPr/>
      </dsp:nvSpPr>
      <dsp:spPr>
        <a:xfrm>
          <a:off x="669327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6693278" y="549492"/>
        <a:ext cx="254477" cy="255164"/>
      </dsp:txXfrm>
    </dsp:sp>
    <dsp:sp modelId="{03563C50-FC7F-4FA7-8E73-EE6ABED441D6}">
      <dsp:nvSpPr>
        <dsp:cNvPr id="0" name=""/>
        <dsp:cNvSpPr/>
      </dsp:nvSpPr>
      <dsp:spPr>
        <a:xfrm>
          <a:off x="720772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sz="1800" b="0" kern="120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7237855" y="192767"/>
        <a:ext cx="1654536" cy="968614"/>
      </dsp:txXfrm>
    </dsp:sp>
    <dsp:sp modelId="{9D87AE55-81CC-43A1-9E95-957759551635}">
      <dsp:nvSpPr>
        <dsp:cNvPr id="0" name=""/>
        <dsp:cNvSpPr/>
      </dsp:nvSpPr>
      <dsp:spPr>
        <a:xfrm>
          <a:off x="9094007"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9094007" y="549492"/>
        <a:ext cx="254477" cy="255164"/>
      </dsp:txXfrm>
    </dsp:sp>
    <dsp:sp modelId="{58DF780E-4B5C-469E-A8CA-D073DEC419A9}">
      <dsp:nvSpPr>
        <dsp:cNvPr id="0" name=""/>
        <dsp:cNvSpPr/>
      </dsp:nvSpPr>
      <dsp:spPr>
        <a:xfrm>
          <a:off x="9608449"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CA" sz="18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9638584" y="192767"/>
        <a:ext cx="1654536" cy="9686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ABEF-7B41-4397-98DA-B1BC6449BB23}">
      <dsp:nvSpPr>
        <dsp:cNvPr id="0" name=""/>
        <dsp:cNvSpPr/>
      </dsp:nvSpPr>
      <dsp:spPr>
        <a:xfrm>
          <a:off x="5531"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tx1"/>
              </a:solidFill>
              <a:effectLst>
                <a:outerShdw blurRad="38100" dist="19050" dir="2700000" algn="tl" rotWithShape="0">
                  <a:schemeClr val="dk1">
                    <a:alpha val="40000"/>
                  </a:schemeClr>
                </a:outerShdw>
              </a:effectLst>
            </a:rPr>
            <a:t>BC Market demand &amp; NOC </a:t>
          </a:r>
          <a:r>
            <a:rPr lang="en-US" sz="1200" b="0" kern="1200" cap="none" spc="0" dirty="0">
              <a:ln w="0"/>
              <a:solidFill>
                <a:schemeClr val="tx1"/>
              </a:solidFill>
              <a:effectLst>
                <a:outerShdw blurRad="38100" dist="19050" dir="2700000" algn="tl" rotWithShape="0">
                  <a:schemeClr val="dk1">
                    <a:alpha val="40000"/>
                  </a:schemeClr>
                </a:outerShdw>
              </a:effectLst>
            </a:rPr>
            <a:t>(Need Assessment)</a:t>
          </a:r>
          <a:endParaRPr lang="en-CA" sz="1600" b="0" kern="1200" cap="none" spc="0" dirty="0">
            <a:ln w="0"/>
            <a:solidFill>
              <a:schemeClr val="tx1"/>
            </a:solidFill>
            <a:effectLst>
              <a:outerShdw blurRad="38100" dist="19050" dir="2700000" algn="tl" rotWithShape="0">
                <a:schemeClr val="dk1">
                  <a:alpha val="40000"/>
                </a:schemeClr>
              </a:outerShdw>
            </a:effectLst>
          </a:endParaRPr>
        </a:p>
      </dsp:txBody>
      <dsp:txXfrm>
        <a:off x="35666" y="192767"/>
        <a:ext cx="1654536" cy="968614"/>
      </dsp:txXfrm>
    </dsp:sp>
    <dsp:sp modelId="{DC358339-71DF-4459-A1E3-D9240AC5556F}">
      <dsp:nvSpPr>
        <dsp:cNvPr id="0" name=""/>
        <dsp:cNvSpPr/>
      </dsp:nvSpPr>
      <dsp:spPr>
        <a:xfrm>
          <a:off x="1891819"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1891819" y="549492"/>
        <a:ext cx="254477" cy="255164"/>
      </dsp:txXfrm>
    </dsp:sp>
    <dsp:sp modelId="{A1DBF45B-B911-4CC5-AE48-922C13189FDC}">
      <dsp:nvSpPr>
        <dsp:cNvPr id="0" name=""/>
        <dsp:cNvSpPr/>
      </dsp:nvSpPr>
      <dsp:spPr>
        <a:xfrm>
          <a:off x="2406261" y="162632"/>
          <a:ext cx="1714806" cy="1028884"/>
        </a:xfrm>
        <a:prstGeom prst="roundRect">
          <a:avLst>
            <a:gd name="adj" fmla="val 10000"/>
          </a:avLst>
        </a:prstGeom>
        <a:solidFill>
          <a:srgbClr val="4472C4">
            <a:lumMod val="40000"/>
            <a:lumOff val="6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sp:txBody>
      <dsp:txXfrm>
        <a:off x="2436396" y="192767"/>
        <a:ext cx="1654536" cy="968614"/>
      </dsp:txXfrm>
    </dsp:sp>
    <dsp:sp modelId="{7CEB89C3-4857-4044-9259-49B4B99BDDF5}">
      <dsp:nvSpPr>
        <dsp:cNvPr id="0" name=""/>
        <dsp:cNvSpPr/>
      </dsp:nvSpPr>
      <dsp:spPr>
        <a:xfrm>
          <a:off x="429254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4292548" y="549492"/>
        <a:ext cx="254477" cy="255164"/>
      </dsp:txXfrm>
    </dsp:sp>
    <dsp:sp modelId="{ED01DA59-E751-4A40-BA87-ABE3A7F743F6}">
      <dsp:nvSpPr>
        <dsp:cNvPr id="0" name=""/>
        <dsp:cNvSpPr/>
      </dsp:nvSpPr>
      <dsp:spPr>
        <a:xfrm>
          <a:off x="4806990" y="162632"/>
          <a:ext cx="1714806" cy="1028884"/>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dirty="0">
              <a:ln w="0"/>
              <a:solidFill>
                <a:schemeClr val="bg1"/>
              </a:solidFill>
              <a:effectLst>
                <a:outerShdw blurRad="38100" dist="19050" dir="2700000" algn="tl" rotWithShape="0">
                  <a:schemeClr val="dk1">
                    <a:alpha val="40000"/>
                  </a:schemeClr>
                </a:outerShdw>
              </a:effectLst>
            </a:rPr>
            <a:t>Benchmark and Competitor Analysis</a:t>
          </a:r>
          <a:endParaRPr lang="en-CA" sz="1800" b="1" kern="1200" cap="none" spc="0" dirty="0">
            <a:ln w="0"/>
            <a:solidFill>
              <a:schemeClr val="bg1"/>
            </a:solidFill>
            <a:effectLst>
              <a:outerShdw blurRad="38100" dist="19050" dir="2700000" algn="tl" rotWithShape="0">
                <a:schemeClr val="dk1">
                  <a:alpha val="40000"/>
                </a:schemeClr>
              </a:outerShdw>
            </a:effectLst>
          </a:endParaRPr>
        </a:p>
      </dsp:txBody>
      <dsp:txXfrm>
        <a:off x="4837125" y="192767"/>
        <a:ext cx="1654536" cy="968614"/>
      </dsp:txXfrm>
    </dsp:sp>
    <dsp:sp modelId="{F3FB005F-1AA6-499E-9138-A7458401E10F}">
      <dsp:nvSpPr>
        <dsp:cNvPr id="0" name=""/>
        <dsp:cNvSpPr/>
      </dsp:nvSpPr>
      <dsp:spPr>
        <a:xfrm>
          <a:off x="669327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6693278" y="549492"/>
        <a:ext cx="254477" cy="255164"/>
      </dsp:txXfrm>
    </dsp:sp>
    <dsp:sp modelId="{03563C50-FC7F-4FA7-8E73-EE6ABED441D6}">
      <dsp:nvSpPr>
        <dsp:cNvPr id="0" name=""/>
        <dsp:cNvSpPr/>
      </dsp:nvSpPr>
      <dsp:spPr>
        <a:xfrm>
          <a:off x="7207720"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Evaluate </a:t>
          </a:r>
          <a:r>
            <a:rPr lang="en-US" sz="1800" b="0" kern="1200" cap="none" spc="0" dirty="0" err="1">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CapU</a:t>
          </a:r>
          <a:r>
            <a:rPr lang="en-US" sz="18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 Strategies &amp; Survey</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7237855" y="192767"/>
        <a:ext cx="1654536" cy="968614"/>
      </dsp:txXfrm>
    </dsp:sp>
    <dsp:sp modelId="{EA8EED95-8AF8-4447-B77D-8EF6D4049B1B}">
      <dsp:nvSpPr>
        <dsp:cNvPr id="0" name=""/>
        <dsp:cNvSpPr/>
      </dsp:nvSpPr>
      <dsp:spPr>
        <a:xfrm>
          <a:off x="9094007"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CA" sz="1400" kern="1200"/>
        </a:p>
      </dsp:txBody>
      <dsp:txXfrm>
        <a:off x="9094007" y="549492"/>
        <a:ext cx="254477" cy="255164"/>
      </dsp:txXfrm>
    </dsp:sp>
    <dsp:sp modelId="{8DCD9F20-1FD4-4271-BB08-5C0D85CE65FF}">
      <dsp:nvSpPr>
        <dsp:cNvPr id="0" name=""/>
        <dsp:cNvSpPr/>
      </dsp:nvSpPr>
      <dsp:spPr>
        <a:xfrm>
          <a:off x="9608449" y="162632"/>
          <a:ext cx="1714806" cy="102888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CA" sz="18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1800" b="0" kern="1200" cap="none" spc="0" dirty="0">
            <a:ln w="0"/>
            <a:solidFill>
              <a:schemeClr val="tx1"/>
            </a:solidFill>
            <a:effectLst>
              <a:outerShdw blurRad="38100" dist="19050" dir="2700000" algn="tl" rotWithShape="0">
                <a:schemeClr val="dk1">
                  <a:alpha val="40000"/>
                </a:schemeClr>
              </a:outerShdw>
            </a:effectLst>
          </a:endParaRPr>
        </a:p>
      </dsp:txBody>
      <dsp:txXfrm>
        <a:off x="9638584" y="192767"/>
        <a:ext cx="1654536" cy="9686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ABEF-7B41-4397-98DA-B1BC6449BB23}">
      <dsp:nvSpPr>
        <dsp:cNvPr id="0" name=""/>
        <dsp:cNvSpPr/>
      </dsp:nvSpPr>
      <dsp:spPr>
        <a:xfrm>
          <a:off x="5531" y="0"/>
          <a:ext cx="1714806" cy="1354150"/>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tx1"/>
              </a:solidFill>
              <a:effectLst>
                <a:outerShdw blurRad="38100" dist="19050" dir="2700000" algn="tl" rotWithShape="0">
                  <a:schemeClr val="dk1">
                    <a:alpha val="40000"/>
                  </a:schemeClr>
                </a:outerShdw>
              </a:effectLst>
            </a:rPr>
            <a:t>BC Market demand &amp; NOC </a:t>
          </a:r>
          <a:r>
            <a:rPr lang="en-US" sz="1200" b="0" kern="1200" cap="none" spc="0" dirty="0">
              <a:ln w="0"/>
              <a:solidFill>
                <a:schemeClr val="tx1"/>
              </a:solidFill>
              <a:effectLst>
                <a:outerShdw blurRad="38100" dist="19050" dir="2700000" algn="tl" rotWithShape="0">
                  <a:schemeClr val="dk1">
                    <a:alpha val="40000"/>
                  </a:schemeClr>
                </a:outerShdw>
              </a:effectLst>
            </a:rPr>
            <a:t>(Need Assessment)</a:t>
          </a:r>
          <a:endParaRPr lang="en-CA" sz="1600" b="0" kern="1200" cap="none" spc="0" dirty="0">
            <a:ln w="0"/>
            <a:solidFill>
              <a:schemeClr val="tx1"/>
            </a:solidFill>
            <a:effectLst>
              <a:outerShdw blurRad="38100" dist="19050" dir="2700000" algn="tl" rotWithShape="0">
                <a:schemeClr val="dk1">
                  <a:alpha val="40000"/>
                </a:schemeClr>
              </a:outerShdw>
            </a:effectLst>
          </a:endParaRPr>
        </a:p>
      </dsp:txBody>
      <dsp:txXfrm>
        <a:off x="45193" y="39662"/>
        <a:ext cx="1635482" cy="1274826"/>
      </dsp:txXfrm>
    </dsp:sp>
    <dsp:sp modelId="{DC358339-71DF-4459-A1E3-D9240AC5556F}">
      <dsp:nvSpPr>
        <dsp:cNvPr id="0" name=""/>
        <dsp:cNvSpPr/>
      </dsp:nvSpPr>
      <dsp:spPr>
        <a:xfrm>
          <a:off x="1891819"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kern="1200"/>
        </a:p>
      </dsp:txBody>
      <dsp:txXfrm>
        <a:off x="1891819" y="549492"/>
        <a:ext cx="254477" cy="255164"/>
      </dsp:txXfrm>
    </dsp:sp>
    <dsp:sp modelId="{A1DBF45B-B911-4CC5-AE48-922C13189FDC}">
      <dsp:nvSpPr>
        <dsp:cNvPr id="0" name=""/>
        <dsp:cNvSpPr/>
      </dsp:nvSpPr>
      <dsp:spPr>
        <a:xfrm>
          <a:off x="2406261" y="0"/>
          <a:ext cx="1714806" cy="1354150"/>
        </a:xfrm>
        <a:prstGeom prst="roundRect">
          <a:avLst>
            <a:gd name="adj" fmla="val 10000"/>
          </a:avLst>
        </a:prstGeom>
        <a:solidFill>
          <a:srgbClr val="4472C4">
            <a:lumMod val="40000"/>
            <a:lumOff val="6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rPr>
            <a:t>Global/Canada Trends</a:t>
          </a:r>
          <a:endParaRPr lang="en-CA" sz="1600" b="0" kern="1200" cap="none" spc="0" dirty="0">
            <a:ln w="0"/>
            <a:solidFill>
              <a:prstClr val="black"/>
            </a:solidFill>
            <a:effectLst>
              <a:outerShdw blurRad="38100" dist="19050" dir="2700000" algn="tl" rotWithShape="0">
                <a:prstClr val="black">
                  <a:alpha val="40000"/>
                </a:prstClr>
              </a:outerShdw>
            </a:effectLst>
            <a:latin typeface="Calibri" panose="020F0502020204030204"/>
            <a:ea typeface="+mn-ea"/>
            <a:cs typeface="+mn-cs"/>
          </a:endParaRPr>
        </a:p>
      </dsp:txBody>
      <dsp:txXfrm>
        <a:off x="2445923" y="39662"/>
        <a:ext cx="1635482" cy="1274826"/>
      </dsp:txXfrm>
    </dsp:sp>
    <dsp:sp modelId="{7CEB89C3-4857-4044-9259-49B4B99BDDF5}">
      <dsp:nvSpPr>
        <dsp:cNvPr id="0" name=""/>
        <dsp:cNvSpPr/>
      </dsp:nvSpPr>
      <dsp:spPr>
        <a:xfrm>
          <a:off x="429254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kern="1200"/>
        </a:p>
      </dsp:txBody>
      <dsp:txXfrm>
        <a:off x="4292548" y="549492"/>
        <a:ext cx="254477" cy="255164"/>
      </dsp:txXfrm>
    </dsp:sp>
    <dsp:sp modelId="{ED01DA59-E751-4A40-BA87-ABE3A7F743F6}">
      <dsp:nvSpPr>
        <dsp:cNvPr id="0" name=""/>
        <dsp:cNvSpPr/>
      </dsp:nvSpPr>
      <dsp:spPr>
        <a:xfrm>
          <a:off x="4806990" y="0"/>
          <a:ext cx="1714806" cy="1354150"/>
        </a:xfrm>
        <a:prstGeom prst="roundRect">
          <a:avLst>
            <a:gd name="adj" fmla="val 10000"/>
          </a:avLst>
        </a:prstGeom>
        <a:solidFill>
          <a:srgbClr val="4472C4">
            <a:lumMod val="40000"/>
            <a:lumOff val="6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844550">
            <a:lnSpc>
              <a:spcPct val="90000"/>
            </a:lnSpc>
            <a:spcBef>
              <a:spcPct val="0"/>
            </a:spcBef>
            <a:spcAft>
              <a:spcPct val="35000"/>
            </a:spcAft>
            <a:buNone/>
          </a:pPr>
          <a:r>
            <a:rPr lang="en-US" sz="1900" b="0" kern="1200" cap="none" spc="0" dirty="0">
              <a:ln w="0"/>
              <a:solidFill>
                <a:schemeClr val="tx1"/>
              </a:solidFill>
              <a:effectLst>
                <a:outerShdw blurRad="38100" dist="19050" dir="2700000" algn="tl" rotWithShape="0">
                  <a:schemeClr val="dk1">
                    <a:alpha val="40000"/>
                  </a:schemeClr>
                </a:outerShdw>
              </a:effectLst>
            </a:rPr>
            <a:t>Benchmark and Competitive Analysis</a:t>
          </a:r>
          <a:endParaRPr lang="en-CA" sz="1900" b="0" kern="1200" cap="none" spc="0" dirty="0">
            <a:ln w="0"/>
            <a:solidFill>
              <a:schemeClr val="tx1"/>
            </a:solidFill>
            <a:effectLst>
              <a:outerShdw blurRad="38100" dist="19050" dir="2700000" algn="tl" rotWithShape="0">
                <a:schemeClr val="dk1">
                  <a:alpha val="40000"/>
                </a:schemeClr>
              </a:outerShdw>
            </a:effectLst>
          </a:endParaRPr>
        </a:p>
      </dsp:txBody>
      <dsp:txXfrm>
        <a:off x="4846652" y="39662"/>
        <a:ext cx="1635482" cy="1274826"/>
      </dsp:txXfrm>
    </dsp:sp>
    <dsp:sp modelId="{F3FB005F-1AA6-499E-9138-A7458401E10F}">
      <dsp:nvSpPr>
        <dsp:cNvPr id="0" name=""/>
        <dsp:cNvSpPr/>
      </dsp:nvSpPr>
      <dsp:spPr>
        <a:xfrm>
          <a:off x="6693278"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kern="1200"/>
        </a:p>
      </dsp:txBody>
      <dsp:txXfrm>
        <a:off x="6693278" y="549492"/>
        <a:ext cx="254477" cy="255164"/>
      </dsp:txXfrm>
    </dsp:sp>
    <dsp:sp modelId="{03563C50-FC7F-4FA7-8E73-EE6ABED441D6}">
      <dsp:nvSpPr>
        <dsp:cNvPr id="0" name=""/>
        <dsp:cNvSpPr/>
      </dsp:nvSpPr>
      <dsp:spPr>
        <a:xfrm>
          <a:off x="7207720" y="0"/>
          <a:ext cx="1714806" cy="1354150"/>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Evaluate </a:t>
          </a:r>
          <a:r>
            <a:rPr lang="en-US" sz="2000" b="1" kern="1200" cap="none" spc="0" dirty="0" err="1">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CapU</a:t>
          </a:r>
          <a:r>
            <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rPr>
            <a:t> Strategies &amp; Survey</a:t>
          </a:r>
        </a:p>
      </dsp:txBody>
      <dsp:txXfrm>
        <a:off x="7247382" y="39662"/>
        <a:ext cx="1635482" cy="1274826"/>
      </dsp:txXfrm>
    </dsp:sp>
    <dsp:sp modelId="{C0C0BAE0-DD28-4D55-B7A7-95C348FE6F62}">
      <dsp:nvSpPr>
        <dsp:cNvPr id="0" name=""/>
        <dsp:cNvSpPr/>
      </dsp:nvSpPr>
      <dsp:spPr>
        <a:xfrm>
          <a:off x="9094007" y="464438"/>
          <a:ext cx="363539" cy="4252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kern="1200"/>
        </a:p>
      </dsp:txBody>
      <dsp:txXfrm>
        <a:off x="9094007" y="549492"/>
        <a:ext cx="254477" cy="255164"/>
      </dsp:txXfrm>
    </dsp:sp>
    <dsp:sp modelId="{6DF2A926-F7AE-49F5-A2B8-DAB1DAA26E64}">
      <dsp:nvSpPr>
        <dsp:cNvPr id="0" name=""/>
        <dsp:cNvSpPr/>
      </dsp:nvSpPr>
      <dsp:spPr>
        <a:xfrm>
          <a:off x="9608449" y="0"/>
          <a:ext cx="1714806" cy="1354150"/>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00100">
            <a:lnSpc>
              <a:spcPct val="90000"/>
            </a:lnSpc>
            <a:spcBef>
              <a:spcPct val="0"/>
            </a:spcBef>
            <a:spcAft>
              <a:spcPct val="35000"/>
            </a:spcAft>
            <a:buNone/>
          </a:pPr>
          <a:r>
            <a:rPr lang="en-CA" sz="2000" b="0" kern="1200" cap="none" spc="0" dirty="0">
              <a:ln w="0"/>
              <a:solidFill>
                <a:schemeClr val="tx1"/>
              </a:solidFill>
              <a:effectLst>
                <a:outerShdw blurRad="38100" dist="19050" dir="2700000" algn="tl" rotWithShape="0">
                  <a:schemeClr val="dk1">
                    <a:alpha val="40000"/>
                  </a:schemeClr>
                </a:outerShdw>
              </a:effectLst>
            </a:rPr>
            <a:t>Curriculum and Program Content</a:t>
          </a:r>
          <a:endParaRPr lang="en-US" sz="2000" b="1" kern="1200" cap="none" spc="0" dirty="0">
            <a:ln w="0"/>
            <a:solidFill>
              <a:schemeClr val="bg1"/>
            </a:solidFill>
            <a:effectLst>
              <a:outerShdw blurRad="38100" dist="19050" dir="2700000" algn="tl" rotWithShape="0">
                <a:prstClr val="black">
                  <a:alpha val="40000"/>
                </a:prstClr>
              </a:outerShdw>
            </a:effectLst>
            <a:latin typeface="Calibri" panose="020F0502020204030204"/>
            <a:ea typeface="+mn-ea"/>
            <a:cs typeface="+mn-cs"/>
          </a:endParaRPr>
        </a:p>
      </dsp:txBody>
      <dsp:txXfrm>
        <a:off x="9648111" y="39662"/>
        <a:ext cx="1635482" cy="127482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747206-054C-48BD-9AAC-2205A7E54FC4}" type="datetimeFigureOut">
              <a:rPr lang="en-CA" smtClean="0"/>
              <a:t>2025-03-10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1B5434-BC0C-42D3-B172-A4DE9838F5AB}" type="slidenum">
              <a:rPr lang="en-CA" smtClean="0"/>
              <a:t>‹#›</a:t>
            </a:fld>
            <a:endParaRPr lang="en-CA"/>
          </a:p>
        </p:txBody>
      </p:sp>
    </p:spTree>
    <p:extLst>
      <p:ext uri="{BB962C8B-B14F-4D97-AF65-F5344CB8AC3E}">
        <p14:creationId xmlns:p14="http://schemas.microsoft.com/office/powerpoint/2010/main" val="417843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Lifelong learning reason: </a:t>
            </a:r>
          </a:p>
          <a:p>
            <a:r>
              <a:rPr lang="en-US" b="0" dirty="0"/>
              <a:t>1- Skill Gaps: Studies by McKinsey &amp; Company highlight that 87% of companies worldwide are already facing or expecting skill gaps.</a:t>
            </a:r>
          </a:p>
          <a:p>
            <a:r>
              <a:rPr lang="en-US" b="0" dirty="0"/>
              <a:t>2- (WEF) report predicts that by 2025, nearly 50% of all employees will need reskilling due to automation and AI-driven job displacement.</a:t>
            </a:r>
            <a:endParaRPr lang="en-CA" b="0" dirty="0"/>
          </a:p>
        </p:txBody>
      </p:sp>
      <p:sp>
        <p:nvSpPr>
          <p:cNvPr id="4" name="Slide Number Placeholder 3"/>
          <p:cNvSpPr>
            <a:spLocks noGrp="1"/>
          </p:cNvSpPr>
          <p:nvPr>
            <p:ph type="sldNum" sz="quarter" idx="5"/>
          </p:nvPr>
        </p:nvSpPr>
        <p:spPr/>
        <p:txBody>
          <a:bodyPr/>
          <a:lstStyle/>
          <a:p>
            <a:fld id="{911B5434-BC0C-42D3-B172-A4DE9838F5AB}" type="slidenum">
              <a:rPr lang="en-CA" smtClean="0"/>
              <a:t>8</a:t>
            </a:fld>
            <a:endParaRPr lang="en-CA"/>
          </a:p>
        </p:txBody>
      </p:sp>
    </p:spTree>
    <p:extLst>
      <p:ext uri="{BB962C8B-B14F-4D97-AF65-F5344CB8AC3E}">
        <p14:creationId xmlns:p14="http://schemas.microsoft.com/office/powerpoint/2010/main" val="2874545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911B5434-BC0C-42D3-B172-A4DE9838F5AB}" type="slidenum">
              <a:rPr lang="en-CA" smtClean="0"/>
              <a:t>15</a:t>
            </a:fld>
            <a:endParaRPr lang="en-CA"/>
          </a:p>
        </p:txBody>
      </p:sp>
    </p:spTree>
    <p:extLst>
      <p:ext uri="{BB962C8B-B14F-4D97-AF65-F5344CB8AC3E}">
        <p14:creationId xmlns:p14="http://schemas.microsoft.com/office/powerpoint/2010/main" val="1827858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A98A12-F008-40AD-8362-6844C8B7B403}" type="slidenum">
              <a:rPr kumimoji="0" lang="en-C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C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4479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BMKT 360: Marketing Research</a:t>
            </a:r>
          </a:p>
          <a:p>
            <a:r>
              <a:rPr lang="en-CA" dirty="0"/>
              <a:t>BMKT 369 e-Commerce and Marketing</a:t>
            </a:r>
          </a:p>
          <a:p>
            <a:r>
              <a:rPr lang="en-CA" dirty="0"/>
              <a:t>BMKT 315 e-Business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A98A12-F008-40AD-8362-6844C8B7B403}" type="slidenum">
              <a:rPr kumimoji="0" lang="en-C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C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2665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DC0C4-9912-547E-14B4-4E9A544CD9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7939B56F-86D1-3FCC-29A8-2EDD235D98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9D7F2D25-3875-8190-F7C6-787D7A45EF57}"/>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0FF274BD-A7ED-AE40-CED4-4F365705333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C56CA55-9211-A550-D270-CB862AB621F0}"/>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4955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5DB46-986A-8406-1E73-81281FDFD4B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F5BE8713-A892-DB91-9065-750C0EEEE5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C8FB2DA-9E54-EE8D-ABB8-215DB499DF19}"/>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F89B49C1-8BD5-34BE-C970-7980C64C4F3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E37233B-6648-9C37-584D-26619335BAA6}"/>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2605174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5C43DA-059B-DCDF-F2D7-A4F8329054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6D1A830-F710-238E-E425-FCFF44461E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180A783-AEEF-7CF9-5E9A-D20057873578}"/>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63540C56-010D-F3B5-5203-67F2F629D71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6422E0-1EFD-611A-0A2B-2ADFABFB3C9A}"/>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2779464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DBC2082-00F1-477E-88B5-23ADFCEC4AD4}" type="datetime1">
              <a:rPr lang="en-US" smtClean="0"/>
              <a:t>3/10/2025</a:t>
            </a:fld>
            <a:endParaRPr lang="en-US"/>
          </a:p>
        </p:txBody>
      </p:sp>
      <p:sp>
        <p:nvSpPr>
          <p:cNvPr id="5" name="Footer Placeholder 4"/>
          <p:cNvSpPr>
            <a:spLocks noGrp="1"/>
          </p:cNvSpPr>
          <p:nvPr>
            <p:ph type="ftr" sz="quarter" idx="11"/>
          </p:nvPr>
        </p:nvSpPr>
        <p:spPr/>
        <p:txBody>
          <a:bodyPr/>
          <a:lstStyle/>
          <a:p>
            <a:r>
              <a:rPr lang="en-CA"/>
              <a:t>DRAFT PROPOSAL -Summer 2013  PD WORKING GROUP</a:t>
            </a:r>
            <a:endParaRPr lang="en-US"/>
          </a:p>
        </p:txBody>
      </p:sp>
      <p:sp>
        <p:nvSpPr>
          <p:cNvPr id="6" name="Slide Number Placeholder 5"/>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3012357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E0021-C4E1-45B8-BB5D-A149B9D30FCA}" type="datetime1">
              <a:rPr lang="en-US" smtClean="0"/>
              <a:t>3/10/2025</a:t>
            </a:fld>
            <a:endParaRPr lang="en-US"/>
          </a:p>
        </p:txBody>
      </p:sp>
      <p:sp>
        <p:nvSpPr>
          <p:cNvPr id="5" name="Footer Placeholder 4"/>
          <p:cNvSpPr>
            <a:spLocks noGrp="1"/>
          </p:cNvSpPr>
          <p:nvPr>
            <p:ph type="ftr" sz="quarter" idx="11"/>
          </p:nvPr>
        </p:nvSpPr>
        <p:spPr/>
        <p:txBody>
          <a:bodyPr/>
          <a:lstStyle/>
          <a:p>
            <a:r>
              <a:rPr lang="en-CA"/>
              <a:t>DRAFT PROPOSAL -Summer 2013  PD WORKING GROUP</a:t>
            </a:r>
            <a:endParaRPr lang="en-US"/>
          </a:p>
        </p:txBody>
      </p:sp>
      <p:sp>
        <p:nvSpPr>
          <p:cNvPr id="6" name="Slide Number Placeholder 5"/>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16513943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A71FA-1DFF-4EFB-9A03-88167BC3BF49}" type="datetime1">
              <a:rPr lang="en-US" smtClean="0"/>
              <a:t>3/10/2025</a:t>
            </a:fld>
            <a:endParaRPr lang="en-US"/>
          </a:p>
        </p:txBody>
      </p:sp>
      <p:sp>
        <p:nvSpPr>
          <p:cNvPr id="5" name="Footer Placeholder 4"/>
          <p:cNvSpPr>
            <a:spLocks noGrp="1"/>
          </p:cNvSpPr>
          <p:nvPr>
            <p:ph type="ftr" sz="quarter" idx="11"/>
          </p:nvPr>
        </p:nvSpPr>
        <p:spPr/>
        <p:txBody>
          <a:bodyPr/>
          <a:lstStyle/>
          <a:p>
            <a:r>
              <a:rPr lang="en-CA"/>
              <a:t>DRAFT PROPOSAL -Summer 2013  PD WORKING GROUP</a:t>
            </a:r>
            <a:endParaRPr lang="en-US"/>
          </a:p>
        </p:txBody>
      </p:sp>
      <p:sp>
        <p:nvSpPr>
          <p:cNvPr id="6" name="Slide Number Placeholder 5"/>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4078175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C39869-40C9-4407-8404-5253E1DC4DE2}" type="datetime1">
              <a:rPr lang="en-US" smtClean="0"/>
              <a:t>3/10/2025</a:t>
            </a:fld>
            <a:endParaRPr lang="en-US"/>
          </a:p>
        </p:txBody>
      </p:sp>
      <p:sp>
        <p:nvSpPr>
          <p:cNvPr id="6" name="Footer Placeholder 5"/>
          <p:cNvSpPr>
            <a:spLocks noGrp="1"/>
          </p:cNvSpPr>
          <p:nvPr>
            <p:ph type="ftr" sz="quarter" idx="11"/>
          </p:nvPr>
        </p:nvSpPr>
        <p:spPr/>
        <p:txBody>
          <a:bodyPr/>
          <a:lstStyle/>
          <a:p>
            <a:r>
              <a:rPr lang="en-CA"/>
              <a:t>DRAFT PROPOSAL -Summer 2013  PD WORKING GROUP</a:t>
            </a:r>
            <a:endParaRPr lang="en-US"/>
          </a:p>
        </p:txBody>
      </p:sp>
      <p:sp>
        <p:nvSpPr>
          <p:cNvPr id="7" name="Slide Number Placeholder 6"/>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900809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51CD5B-DCB4-4BBA-B896-06681394ACD6}" type="datetime1">
              <a:rPr lang="en-US" smtClean="0"/>
              <a:t>3/10/2025</a:t>
            </a:fld>
            <a:endParaRPr lang="en-US"/>
          </a:p>
        </p:txBody>
      </p:sp>
      <p:sp>
        <p:nvSpPr>
          <p:cNvPr id="8" name="Footer Placeholder 7"/>
          <p:cNvSpPr>
            <a:spLocks noGrp="1"/>
          </p:cNvSpPr>
          <p:nvPr>
            <p:ph type="ftr" sz="quarter" idx="11"/>
          </p:nvPr>
        </p:nvSpPr>
        <p:spPr/>
        <p:txBody>
          <a:bodyPr/>
          <a:lstStyle/>
          <a:p>
            <a:r>
              <a:rPr lang="en-CA"/>
              <a:t>DRAFT PROPOSAL -Summer 2013  PD WORKING GROUP</a:t>
            </a:r>
            <a:endParaRPr lang="en-US"/>
          </a:p>
        </p:txBody>
      </p:sp>
      <p:sp>
        <p:nvSpPr>
          <p:cNvPr id="9" name="Slide Number Placeholder 8"/>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4219508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602C26-7E2C-4259-9A8F-076867B92686}" type="datetime1">
              <a:rPr lang="en-US" smtClean="0"/>
              <a:t>3/10/2025</a:t>
            </a:fld>
            <a:endParaRPr lang="en-US"/>
          </a:p>
        </p:txBody>
      </p:sp>
      <p:sp>
        <p:nvSpPr>
          <p:cNvPr id="4" name="Footer Placeholder 3"/>
          <p:cNvSpPr>
            <a:spLocks noGrp="1"/>
          </p:cNvSpPr>
          <p:nvPr>
            <p:ph type="ftr" sz="quarter" idx="11"/>
          </p:nvPr>
        </p:nvSpPr>
        <p:spPr/>
        <p:txBody>
          <a:bodyPr/>
          <a:lstStyle/>
          <a:p>
            <a:r>
              <a:rPr lang="en-CA"/>
              <a:t>DRAFT PROPOSAL -Summer 2013  PD WORKING GROUP</a:t>
            </a:r>
            <a:endParaRPr lang="en-US"/>
          </a:p>
        </p:txBody>
      </p:sp>
      <p:sp>
        <p:nvSpPr>
          <p:cNvPr id="5" name="Slide Number Placeholder 4"/>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17376309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A1AD6-C980-4342-9031-6BFE24D66727}" type="datetime1">
              <a:rPr lang="en-US" smtClean="0"/>
              <a:t>3/10/2025</a:t>
            </a:fld>
            <a:endParaRPr lang="en-US"/>
          </a:p>
        </p:txBody>
      </p:sp>
      <p:sp>
        <p:nvSpPr>
          <p:cNvPr id="3" name="Footer Placeholder 2"/>
          <p:cNvSpPr>
            <a:spLocks noGrp="1"/>
          </p:cNvSpPr>
          <p:nvPr>
            <p:ph type="ftr" sz="quarter" idx="11"/>
          </p:nvPr>
        </p:nvSpPr>
        <p:spPr/>
        <p:txBody>
          <a:bodyPr/>
          <a:lstStyle/>
          <a:p>
            <a:r>
              <a:rPr lang="en-CA"/>
              <a:t>DRAFT PROPOSAL -Summer 2013  PD WORKING GROUP</a:t>
            </a:r>
            <a:endParaRPr lang="en-US"/>
          </a:p>
        </p:txBody>
      </p:sp>
      <p:sp>
        <p:nvSpPr>
          <p:cNvPr id="4" name="Slide Number Placeholder 3"/>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23122508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152600-C483-4EF0-9029-23B84DEA50CC}" type="datetime1">
              <a:rPr lang="en-US" smtClean="0"/>
              <a:t>3/10/2025</a:t>
            </a:fld>
            <a:endParaRPr lang="en-US"/>
          </a:p>
        </p:txBody>
      </p:sp>
      <p:sp>
        <p:nvSpPr>
          <p:cNvPr id="6" name="Footer Placeholder 5"/>
          <p:cNvSpPr>
            <a:spLocks noGrp="1"/>
          </p:cNvSpPr>
          <p:nvPr>
            <p:ph type="ftr" sz="quarter" idx="11"/>
          </p:nvPr>
        </p:nvSpPr>
        <p:spPr/>
        <p:txBody>
          <a:bodyPr/>
          <a:lstStyle/>
          <a:p>
            <a:r>
              <a:rPr lang="en-CA"/>
              <a:t>DRAFT PROPOSAL -Summer 2013  PD WORKING GROUP</a:t>
            </a:r>
            <a:endParaRPr lang="en-US"/>
          </a:p>
        </p:txBody>
      </p:sp>
      <p:sp>
        <p:nvSpPr>
          <p:cNvPr id="7" name="Slide Number Placeholder 6"/>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418035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DE105-5131-EA62-4BBB-394FEF151AB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56F23ED-52BE-AC49-CDBB-64C4F53010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EE7F563-A2A6-5B56-011C-6FF87F09A4B9}"/>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E47E83F5-CF3E-653C-76F0-1075312387F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6B95300-01E3-6145-B910-5967A5AB33DE}"/>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4983822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7B932-0F51-4136-9128-D86776E4A6B5}" type="datetime1">
              <a:rPr lang="en-US" smtClean="0"/>
              <a:t>3/10/2025</a:t>
            </a:fld>
            <a:endParaRPr lang="en-US"/>
          </a:p>
        </p:txBody>
      </p:sp>
      <p:sp>
        <p:nvSpPr>
          <p:cNvPr id="6" name="Footer Placeholder 5"/>
          <p:cNvSpPr>
            <a:spLocks noGrp="1"/>
          </p:cNvSpPr>
          <p:nvPr>
            <p:ph type="ftr" sz="quarter" idx="11"/>
          </p:nvPr>
        </p:nvSpPr>
        <p:spPr/>
        <p:txBody>
          <a:bodyPr/>
          <a:lstStyle/>
          <a:p>
            <a:r>
              <a:rPr lang="en-CA"/>
              <a:t>DRAFT PROPOSAL -Summer 2013  PD WORKING GROUP</a:t>
            </a:r>
            <a:endParaRPr lang="en-US"/>
          </a:p>
        </p:txBody>
      </p:sp>
      <p:sp>
        <p:nvSpPr>
          <p:cNvPr id="7" name="Slide Number Placeholder 6"/>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200811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73F7A-23E3-4AD5-8928-830DBCC779AA}" type="datetime1">
              <a:rPr lang="en-US" smtClean="0"/>
              <a:t>3/10/2025</a:t>
            </a:fld>
            <a:endParaRPr lang="en-US"/>
          </a:p>
        </p:txBody>
      </p:sp>
      <p:sp>
        <p:nvSpPr>
          <p:cNvPr id="5" name="Footer Placeholder 4"/>
          <p:cNvSpPr>
            <a:spLocks noGrp="1"/>
          </p:cNvSpPr>
          <p:nvPr>
            <p:ph type="ftr" sz="quarter" idx="11"/>
          </p:nvPr>
        </p:nvSpPr>
        <p:spPr/>
        <p:txBody>
          <a:bodyPr/>
          <a:lstStyle/>
          <a:p>
            <a:r>
              <a:rPr lang="en-CA"/>
              <a:t>DRAFT PROPOSAL -Summer 2013  PD WORKING GROUP</a:t>
            </a:r>
            <a:endParaRPr lang="en-US"/>
          </a:p>
        </p:txBody>
      </p:sp>
      <p:sp>
        <p:nvSpPr>
          <p:cNvPr id="6" name="Slide Number Placeholder 5"/>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15832880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D6362C-936B-45C3-99F9-6AAFE2265575}" type="datetime1">
              <a:rPr lang="en-US" smtClean="0"/>
              <a:t>3/10/2025</a:t>
            </a:fld>
            <a:endParaRPr lang="en-US"/>
          </a:p>
        </p:txBody>
      </p:sp>
      <p:sp>
        <p:nvSpPr>
          <p:cNvPr id="5" name="Footer Placeholder 4"/>
          <p:cNvSpPr>
            <a:spLocks noGrp="1"/>
          </p:cNvSpPr>
          <p:nvPr>
            <p:ph type="ftr" sz="quarter" idx="11"/>
          </p:nvPr>
        </p:nvSpPr>
        <p:spPr/>
        <p:txBody>
          <a:bodyPr/>
          <a:lstStyle/>
          <a:p>
            <a:r>
              <a:rPr lang="en-CA"/>
              <a:t>DRAFT PROPOSAL -Summer 2013  PD WORKING GROUP</a:t>
            </a:r>
            <a:endParaRPr lang="en-US"/>
          </a:p>
        </p:txBody>
      </p:sp>
      <p:sp>
        <p:nvSpPr>
          <p:cNvPr id="6" name="Slide Number Placeholder 5"/>
          <p:cNvSpPr>
            <a:spLocks noGrp="1"/>
          </p:cNvSpPr>
          <p:nvPr>
            <p:ph type="sldNum" sz="quarter" idx="12"/>
          </p:nvPr>
        </p:nvSpPr>
        <p:spPr/>
        <p:txBody>
          <a:bodyPr/>
          <a:lstStyle/>
          <a:p>
            <a:fld id="{0F64C242-1300-423C-BDC3-6B2F2E2578D0}" type="slidenum">
              <a:rPr lang="en-US" smtClean="0"/>
              <a:t>‹#›</a:t>
            </a:fld>
            <a:endParaRPr lang="en-US"/>
          </a:p>
        </p:txBody>
      </p:sp>
    </p:spTree>
    <p:extLst>
      <p:ext uri="{BB962C8B-B14F-4D97-AF65-F5344CB8AC3E}">
        <p14:creationId xmlns:p14="http://schemas.microsoft.com/office/powerpoint/2010/main" val="46637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61F19-C46B-F2AC-CF28-1511058FCB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197F4FBA-6E26-C1DF-C2B8-1A1C0AC077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8A6E35-7E1D-6706-F762-DD7B6D6BE5EE}"/>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C17BA4F6-2B62-5474-FFC2-53A48F89577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D37A5DF-A11D-F3B4-467B-930EFC853CA6}"/>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411459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F623A-E38D-5F1B-E65C-6BB1576B3A3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254E83A-3CFD-31EF-C037-DBFDDBE0E2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A4192796-A5E6-4B93-4256-16D7A4B75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CE0BE0E-C6F6-1701-2E62-4F769630C920}"/>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6" name="Footer Placeholder 5">
            <a:extLst>
              <a:ext uri="{FF2B5EF4-FFF2-40B4-BE49-F238E27FC236}">
                <a16:creationId xmlns:a16="http://schemas.microsoft.com/office/drawing/2014/main" id="{80D0EE17-84D9-780B-E3A8-5B210A279BD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129F315-D6F0-8E97-AA4F-B3F1F79F433C}"/>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1186500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1EBAE-3426-53DA-0396-37771DB2B59B}"/>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BDB4ABC-CF70-B416-84D5-3D718FA6CD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96503A-E880-2AC9-9B8B-1F0291051B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4347EC94-FFC4-6AA9-2EAB-5EF39C1BE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4B4A8C-61B7-E040-0129-46960084A0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7675554-8FBB-7E76-D957-E6C4063BA8D0}"/>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8" name="Footer Placeholder 7">
            <a:extLst>
              <a:ext uri="{FF2B5EF4-FFF2-40B4-BE49-F238E27FC236}">
                <a16:creationId xmlns:a16="http://schemas.microsoft.com/office/drawing/2014/main" id="{E2158460-1175-E511-B754-23A8160F5E0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F1A6623-8D52-80E7-FC25-74C9EA23B259}"/>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233332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342DD-943F-A563-0412-7159ADFB81E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375C630E-3944-C4DC-957D-EFE6A8B9BD82}"/>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4" name="Footer Placeholder 3">
            <a:extLst>
              <a:ext uri="{FF2B5EF4-FFF2-40B4-BE49-F238E27FC236}">
                <a16:creationId xmlns:a16="http://schemas.microsoft.com/office/drawing/2014/main" id="{366923F0-3BE0-07AB-FB8E-90A3C5F21D2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9AA7432-BF26-4F34-2606-ECFDD5612FC4}"/>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1161866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20B1D-4C57-CF62-A9B0-A6C1BF2864C0}"/>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3" name="Footer Placeholder 2">
            <a:extLst>
              <a:ext uri="{FF2B5EF4-FFF2-40B4-BE49-F238E27FC236}">
                <a16:creationId xmlns:a16="http://schemas.microsoft.com/office/drawing/2014/main" id="{152D655B-AB84-82C9-1527-E68B2EF29A3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65AFFFD-283F-B275-CA5B-AA86C88A09A3}"/>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4172857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DD83A-5AAA-8229-A21D-B2EC989118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6BC9634C-E00D-D807-B40F-54FA40432B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B7A382C6-3B58-E7EE-AAC9-557224679C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B50A5C-B736-0698-AD99-9E1B02AFA0D6}"/>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6" name="Footer Placeholder 5">
            <a:extLst>
              <a:ext uri="{FF2B5EF4-FFF2-40B4-BE49-F238E27FC236}">
                <a16:creationId xmlns:a16="http://schemas.microsoft.com/office/drawing/2014/main" id="{504251C1-B08E-A685-1835-C4EC2A994F9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5ADB4DC-2421-93A8-8F5D-05AC8E3BFE08}"/>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2094572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69F6F-581B-7F53-FA10-99048DD36A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AFEAAB7F-579F-5CAB-8075-B0F997AB0F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0ADA1981-4CB1-5B5E-9C70-A6E44DA3C3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570BA3-BA39-7D07-B218-7323BEA71A25}"/>
              </a:ext>
            </a:extLst>
          </p:cNvPr>
          <p:cNvSpPr>
            <a:spLocks noGrp="1"/>
          </p:cNvSpPr>
          <p:nvPr>
            <p:ph type="dt" sz="half" idx="10"/>
          </p:nvPr>
        </p:nvSpPr>
        <p:spPr/>
        <p:txBody>
          <a:bodyPr/>
          <a:lstStyle/>
          <a:p>
            <a:fld id="{A02C32B2-D537-44F4-A536-055A698AFF6B}" type="datetimeFigureOut">
              <a:rPr lang="en-CA" smtClean="0"/>
              <a:t>2025-03-10</a:t>
            </a:fld>
            <a:endParaRPr lang="en-CA"/>
          </a:p>
        </p:txBody>
      </p:sp>
      <p:sp>
        <p:nvSpPr>
          <p:cNvPr id="6" name="Footer Placeholder 5">
            <a:extLst>
              <a:ext uri="{FF2B5EF4-FFF2-40B4-BE49-F238E27FC236}">
                <a16:creationId xmlns:a16="http://schemas.microsoft.com/office/drawing/2014/main" id="{BA7C5633-F2CE-2D5A-5E7C-70BC9F750F5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E70E12F-28DB-812A-2E64-1512DFB40A60}"/>
              </a:ext>
            </a:extLst>
          </p:cNvPr>
          <p:cNvSpPr>
            <a:spLocks noGrp="1"/>
          </p:cNvSpPr>
          <p:nvPr>
            <p:ph type="sldNum" sz="quarter" idx="12"/>
          </p:nvPr>
        </p:nvSpPr>
        <p:spPr/>
        <p:txBody>
          <a:bodyPr/>
          <a:lstStyle/>
          <a:p>
            <a:fld id="{DFAE3896-313A-4B59-8F67-055018536E4A}" type="slidenum">
              <a:rPr lang="en-CA" smtClean="0"/>
              <a:t>‹#›</a:t>
            </a:fld>
            <a:endParaRPr lang="en-CA"/>
          </a:p>
        </p:txBody>
      </p:sp>
    </p:spTree>
    <p:extLst>
      <p:ext uri="{BB962C8B-B14F-4D97-AF65-F5344CB8AC3E}">
        <p14:creationId xmlns:p14="http://schemas.microsoft.com/office/powerpoint/2010/main" val="134792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5BA34C-3A8F-209A-0D88-697E1B57A6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7A31C65-BE54-FCD1-1B9B-436F9715F0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07C54C2-041E-2032-4F47-2B004FEE75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C32B2-D537-44F4-A536-055A698AFF6B}" type="datetimeFigureOut">
              <a:rPr lang="en-CA" smtClean="0"/>
              <a:t>2025-03-10</a:t>
            </a:fld>
            <a:endParaRPr lang="en-CA"/>
          </a:p>
        </p:txBody>
      </p:sp>
      <p:sp>
        <p:nvSpPr>
          <p:cNvPr id="5" name="Footer Placeholder 4">
            <a:extLst>
              <a:ext uri="{FF2B5EF4-FFF2-40B4-BE49-F238E27FC236}">
                <a16:creationId xmlns:a16="http://schemas.microsoft.com/office/drawing/2014/main" id="{EA512323-81C6-1D11-3E4E-7B8019974E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E79BE85A-0467-E697-7041-1EBE24CBF1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AE3896-313A-4B59-8F67-055018536E4A}" type="slidenum">
              <a:rPr lang="en-CA" smtClean="0"/>
              <a:t>‹#›</a:t>
            </a:fld>
            <a:endParaRPr lang="en-CA"/>
          </a:p>
        </p:txBody>
      </p:sp>
    </p:spTree>
    <p:extLst>
      <p:ext uri="{BB962C8B-B14F-4D97-AF65-F5344CB8AC3E}">
        <p14:creationId xmlns:p14="http://schemas.microsoft.com/office/powerpoint/2010/main" val="1029652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449E7B-A7A7-4368-84A3-3BD6894E667F}" type="datetime1">
              <a:rPr lang="en-US" smtClean="0"/>
              <a:t>3/10/2025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DRAFT PROPOSAL -Summer 2013  PD WORKING GROUP</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C242-1300-423C-BDC3-6B2F2E2578D0}" type="slidenum">
              <a:rPr lang="en-US" smtClean="0"/>
              <a:t>‹#›</a:t>
            </a:fld>
            <a:endParaRPr lang="en-US"/>
          </a:p>
        </p:txBody>
      </p:sp>
    </p:spTree>
    <p:extLst>
      <p:ext uri="{BB962C8B-B14F-4D97-AF65-F5344CB8AC3E}">
        <p14:creationId xmlns:p14="http://schemas.microsoft.com/office/powerpoint/2010/main" val="63916276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0.xml"/><Relationship Id="rId13" Type="http://schemas.openxmlformats.org/officeDocument/2006/relationships/image" Target="../media/image1.png"/><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3.xml"/><Relationship Id="rId7" Type="http://schemas.openxmlformats.org/officeDocument/2006/relationships/image" Target="../media/image2.emf"/><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F402F-EB06-405E-23F1-2E96346A1E47}"/>
              </a:ext>
            </a:extLst>
          </p:cNvPr>
          <p:cNvSpPr>
            <a:spLocks noGrp="1"/>
          </p:cNvSpPr>
          <p:nvPr>
            <p:ph type="ctrTitle"/>
          </p:nvPr>
        </p:nvSpPr>
        <p:spPr>
          <a:xfrm>
            <a:off x="1458163" y="2007502"/>
            <a:ext cx="9144000" cy="2387600"/>
          </a:xfrm>
        </p:spPr>
        <p:txBody>
          <a:bodyPr>
            <a:normAutofit/>
          </a:bodyPr>
          <a:lstStyle/>
          <a:p>
            <a:pPr algn="l"/>
            <a:r>
              <a:rPr lang="en-US" sz="8000" b="1" dirty="0">
                <a:latin typeface="+mn-lt"/>
              </a:rPr>
              <a:t>Work Plan for Master's Research</a:t>
            </a:r>
            <a:endParaRPr lang="en-CA" sz="8000" b="1" dirty="0">
              <a:latin typeface="+mn-lt"/>
            </a:endParaRPr>
          </a:p>
        </p:txBody>
      </p:sp>
      <p:pic>
        <p:nvPicPr>
          <p:cNvPr id="1026" name="Picture 2" descr="Capilano University - Tourism Industry Association of BC">
            <a:extLst>
              <a:ext uri="{FF2B5EF4-FFF2-40B4-BE49-F238E27FC236}">
                <a16:creationId xmlns:a16="http://schemas.microsoft.com/office/drawing/2014/main" id="{F4766A17-725D-75B9-738C-970CC0E329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2">
            <a:extLst>
              <a:ext uri="{FF2B5EF4-FFF2-40B4-BE49-F238E27FC236}">
                <a16:creationId xmlns:a16="http://schemas.microsoft.com/office/drawing/2014/main" id="{EF0D8C48-0CE8-C8FE-0274-4FB7EB63E072}"/>
              </a:ext>
            </a:extLst>
          </p:cNvPr>
          <p:cNvSpPr>
            <a:spLocks noGrp="1"/>
          </p:cNvSpPr>
          <p:nvPr>
            <p:ph type="subTitle" idx="1"/>
          </p:nvPr>
        </p:nvSpPr>
        <p:spPr>
          <a:xfrm>
            <a:off x="1545945" y="4516437"/>
            <a:ext cx="6127700" cy="355486"/>
          </a:xfrm>
        </p:spPr>
        <p:txBody>
          <a:bodyPr>
            <a:normAutofit/>
          </a:bodyPr>
          <a:lstStyle/>
          <a:p>
            <a:pPr algn="l"/>
            <a:r>
              <a:rPr lang="en-US" sz="1600" dirty="0"/>
              <a:t>Project Manager: </a:t>
            </a:r>
            <a:r>
              <a:rPr lang="en-CA" sz="1600" i="0" dirty="0">
                <a:solidFill>
                  <a:srgbClr val="1D2228"/>
                </a:solidFill>
                <a:effectLst/>
              </a:rPr>
              <a:t>Lou </a:t>
            </a:r>
            <a:r>
              <a:rPr lang="en-CA" sz="1600" i="0" dirty="0" err="1">
                <a:solidFill>
                  <a:srgbClr val="1D2228"/>
                </a:solidFill>
                <a:effectLst/>
              </a:rPr>
              <a:t>Villalba</a:t>
            </a:r>
            <a:r>
              <a:rPr lang="en-CA" sz="1600" i="0" dirty="0">
                <a:solidFill>
                  <a:srgbClr val="1D2228"/>
                </a:solidFill>
                <a:effectLst/>
              </a:rPr>
              <a:t>, PhD., EdD., D. Lit., Post-Doctoral Fellow</a:t>
            </a:r>
            <a:endParaRPr lang="en-CA" sz="1600" dirty="0"/>
          </a:p>
        </p:txBody>
      </p:sp>
      <p:sp>
        <p:nvSpPr>
          <p:cNvPr id="5" name="Subtitle 2">
            <a:extLst>
              <a:ext uri="{FF2B5EF4-FFF2-40B4-BE49-F238E27FC236}">
                <a16:creationId xmlns:a16="http://schemas.microsoft.com/office/drawing/2014/main" id="{5188D111-2844-D8E3-9B96-D65FA293D58E}"/>
              </a:ext>
            </a:extLst>
          </p:cNvPr>
          <p:cNvSpPr txBox="1">
            <a:spLocks/>
          </p:cNvSpPr>
          <p:nvPr/>
        </p:nvSpPr>
        <p:spPr>
          <a:xfrm>
            <a:off x="1545945" y="4871923"/>
            <a:ext cx="6127700" cy="3554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400" dirty="0"/>
              <a:t>March 11</a:t>
            </a:r>
            <a:r>
              <a:rPr lang="en-US" sz="1400" baseline="30000" dirty="0"/>
              <a:t>th</a:t>
            </a:r>
            <a:r>
              <a:rPr lang="en-US" sz="1400" dirty="0"/>
              <a:t>, 2025</a:t>
            </a:r>
            <a:endParaRPr lang="en-CA" sz="1400" dirty="0"/>
          </a:p>
        </p:txBody>
      </p:sp>
    </p:spTree>
    <p:extLst>
      <p:ext uri="{BB962C8B-B14F-4D97-AF65-F5344CB8AC3E}">
        <p14:creationId xmlns:p14="http://schemas.microsoft.com/office/powerpoint/2010/main" val="3693005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CD8ECF3A-C101-6866-2AEF-1C50C935C343}"/>
              </a:ext>
            </a:extLst>
          </p:cNvPr>
          <p:cNvGraphicFramePr/>
          <p:nvPr>
            <p:extLst>
              <p:ext uri="{D42A27DB-BD31-4B8C-83A1-F6EECF244321}">
                <p14:modId xmlns:p14="http://schemas.microsoft.com/office/powerpoint/2010/main" val="2784099868"/>
              </p:ext>
            </p:extLst>
          </p:nvPr>
        </p:nvGraphicFramePr>
        <p:xfrm>
          <a:off x="544452" y="153564"/>
          <a:ext cx="11328788" cy="1354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3" name="Table 32">
            <a:extLst>
              <a:ext uri="{FF2B5EF4-FFF2-40B4-BE49-F238E27FC236}">
                <a16:creationId xmlns:a16="http://schemas.microsoft.com/office/drawing/2014/main" id="{24382156-7396-F6CA-F9B8-D9D08A83A3E1}"/>
              </a:ext>
            </a:extLst>
          </p:cNvPr>
          <p:cNvGraphicFramePr>
            <a:graphicFrameLocks noGrp="1"/>
          </p:cNvGraphicFramePr>
          <p:nvPr>
            <p:extLst>
              <p:ext uri="{D42A27DB-BD31-4B8C-83A1-F6EECF244321}">
                <p14:modId xmlns:p14="http://schemas.microsoft.com/office/powerpoint/2010/main" val="596114766"/>
              </p:ext>
            </p:extLst>
          </p:nvPr>
        </p:nvGraphicFramePr>
        <p:xfrm>
          <a:off x="544451" y="2472538"/>
          <a:ext cx="10186948" cy="4084444"/>
        </p:xfrm>
        <a:graphic>
          <a:graphicData uri="http://schemas.openxmlformats.org/drawingml/2006/table">
            <a:tbl>
              <a:tblPr>
                <a:tableStyleId>{5C22544A-7EE6-4342-B048-85BDC9FD1C3A}</a:tableStyleId>
              </a:tblPr>
              <a:tblGrid>
                <a:gridCol w="1650213">
                  <a:extLst>
                    <a:ext uri="{9D8B030D-6E8A-4147-A177-3AD203B41FA5}">
                      <a16:colId xmlns:a16="http://schemas.microsoft.com/office/drawing/2014/main" val="2890702343"/>
                    </a:ext>
                  </a:extLst>
                </a:gridCol>
                <a:gridCol w="2997727">
                  <a:extLst>
                    <a:ext uri="{9D8B030D-6E8A-4147-A177-3AD203B41FA5}">
                      <a16:colId xmlns:a16="http://schemas.microsoft.com/office/drawing/2014/main" val="2325948806"/>
                    </a:ext>
                  </a:extLst>
                </a:gridCol>
                <a:gridCol w="5539008">
                  <a:extLst>
                    <a:ext uri="{9D8B030D-6E8A-4147-A177-3AD203B41FA5}">
                      <a16:colId xmlns:a16="http://schemas.microsoft.com/office/drawing/2014/main" val="1476236514"/>
                    </a:ext>
                  </a:extLst>
                </a:gridCol>
              </a:tblGrid>
              <a:tr h="226599">
                <a:tc>
                  <a:txBody>
                    <a:bodyPr/>
                    <a:lstStyle/>
                    <a:p>
                      <a:pPr algn="ctr" fontAlgn="ctr"/>
                      <a:r>
                        <a:rPr lang="en-CA" sz="1400" b="1" u="none" strike="noStrike" dirty="0">
                          <a:effectLst/>
                        </a:rPr>
                        <a:t>Category</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tc>
                  <a:txBody>
                    <a:bodyPr/>
                    <a:lstStyle/>
                    <a:p>
                      <a:pPr algn="ctr" fontAlgn="ctr"/>
                      <a:r>
                        <a:rPr lang="en-CA" sz="1400" b="1" u="none" strike="noStrike" dirty="0">
                          <a:effectLst/>
                        </a:rPr>
                        <a:t>Criteria</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tc>
                  <a:txBody>
                    <a:bodyPr/>
                    <a:lstStyle/>
                    <a:p>
                      <a:pPr algn="ctr" fontAlgn="ctr"/>
                      <a:r>
                        <a:rPr lang="en-CA" sz="1400" b="1" u="none" strike="noStrike" dirty="0">
                          <a:effectLst/>
                        </a:rPr>
                        <a:t>Details to Analyze</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extLst>
                  <a:ext uri="{0D108BD9-81ED-4DB2-BD59-A6C34878D82A}">
                    <a16:rowId xmlns:a16="http://schemas.microsoft.com/office/drawing/2014/main" val="557749634"/>
                  </a:ext>
                </a:extLst>
              </a:tr>
              <a:tr h="267928">
                <a:tc rowSpan="5">
                  <a:txBody>
                    <a:bodyPr/>
                    <a:lstStyle/>
                    <a:p>
                      <a:pPr algn="ctr" fontAlgn="ctr"/>
                      <a:r>
                        <a:rPr lang="en-CA" sz="1400" u="none" strike="noStrike" dirty="0">
                          <a:effectLst/>
                        </a:rPr>
                        <a:t>Program-Specific Factors</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pPr algn="l" fontAlgn="ctr"/>
                      <a:r>
                        <a:rPr lang="en-CA" sz="1400" u="none" strike="noStrike">
                          <a:effectLst/>
                        </a:rPr>
                        <a:t>Program Duration</a:t>
                      </a:r>
                      <a:endParaRPr lang="en-CA" sz="1400" b="1" i="0" u="none" strike="noStrike">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pPr algn="l" fontAlgn="ctr"/>
                      <a:r>
                        <a:rPr lang="en-US" sz="1400" u="none" strike="noStrike" dirty="0">
                          <a:effectLst/>
                        </a:rPr>
                        <a:t>Length of the program (e.g., 1 year, 2 years)</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extLst>
                  <a:ext uri="{0D108BD9-81ED-4DB2-BD59-A6C34878D82A}">
                    <a16:rowId xmlns:a16="http://schemas.microsoft.com/office/drawing/2014/main" val="2251143788"/>
                  </a:ext>
                </a:extLst>
              </a:tr>
              <a:tr h="411138">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a:effectLst/>
                        </a:rPr>
                        <a:t>Tuition Fee</a:t>
                      </a:r>
                      <a:endParaRPr lang="en-CA"/>
                    </a:p>
                  </a:txBody>
                  <a:tcPr marL="3455" marR="3455" marT="3455" marB="0" anchor="ctr">
                    <a:solidFill>
                      <a:schemeClr val="accent1">
                        <a:lumMod val="20000"/>
                        <a:lumOff val="80000"/>
                      </a:schemeClr>
                    </a:solidFill>
                  </a:tcPr>
                </a:tc>
                <a:tc>
                  <a:txBody>
                    <a:bodyPr/>
                    <a:lstStyle/>
                    <a:p>
                      <a:r>
                        <a:rPr lang="en-US" sz="1400" u="none" strike="noStrike" dirty="0">
                          <a:effectLst/>
                        </a:rPr>
                        <a:t>Total cost, including tuition, additional fees, financial aid availability.</a:t>
                      </a:r>
                      <a:endParaRPr lang="en-CA" dirty="0"/>
                    </a:p>
                  </a:txBody>
                  <a:tcPr marL="3455" marR="3455" marT="3455" marB="0" anchor="ctr">
                    <a:solidFill>
                      <a:schemeClr val="accent1">
                        <a:lumMod val="20000"/>
                        <a:lumOff val="80000"/>
                      </a:schemeClr>
                    </a:solidFill>
                  </a:tcPr>
                </a:tc>
                <a:extLst>
                  <a:ext uri="{0D108BD9-81ED-4DB2-BD59-A6C34878D82A}">
                    <a16:rowId xmlns:a16="http://schemas.microsoft.com/office/drawing/2014/main" val="2578294743"/>
                  </a:ext>
                </a:extLst>
              </a:tr>
              <a:tr h="226621">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dirty="0">
                          <a:effectLst/>
                        </a:rPr>
                        <a:t>Program Delivery</a:t>
                      </a:r>
                      <a:endParaRPr lang="en-CA" dirty="0"/>
                    </a:p>
                  </a:txBody>
                  <a:tcPr marL="3455" marR="3455" marT="3455" marB="0" anchor="ctr">
                    <a:solidFill>
                      <a:schemeClr val="accent1">
                        <a:lumMod val="20000"/>
                        <a:lumOff val="80000"/>
                      </a:schemeClr>
                    </a:solidFill>
                  </a:tcPr>
                </a:tc>
                <a:tc>
                  <a:txBody>
                    <a:bodyPr/>
                    <a:lstStyle/>
                    <a:p>
                      <a:r>
                        <a:rPr lang="en-US" sz="1400" u="none" strike="noStrike" dirty="0">
                          <a:effectLst/>
                        </a:rPr>
                        <a:t>On-campus, hybrid, online, flexibility options.</a:t>
                      </a:r>
                      <a:endParaRPr lang="en-CA" dirty="0"/>
                    </a:p>
                  </a:txBody>
                  <a:tcPr marL="3455" marR="3455" marT="3455" marB="0" anchor="ctr">
                    <a:solidFill>
                      <a:schemeClr val="accent1">
                        <a:lumMod val="20000"/>
                        <a:lumOff val="80000"/>
                      </a:schemeClr>
                    </a:solidFill>
                  </a:tcPr>
                </a:tc>
                <a:extLst>
                  <a:ext uri="{0D108BD9-81ED-4DB2-BD59-A6C34878D82A}">
                    <a16:rowId xmlns:a16="http://schemas.microsoft.com/office/drawing/2014/main" val="716922231"/>
                  </a:ext>
                </a:extLst>
              </a:tr>
              <a:tr h="217933">
                <a:tc vMerge="1">
                  <a:txBody>
                    <a:bodyPr/>
                    <a:lstStyle/>
                    <a:p>
                      <a:endParaRPr lang="en-CA" dirty="0"/>
                    </a:p>
                  </a:txBody>
                  <a:tcPr marL="3455" marR="3455" marT="3455" marB="0" anchor="ctr">
                    <a:solidFill>
                      <a:schemeClr val="accent1">
                        <a:lumMod val="20000"/>
                        <a:lumOff val="80000"/>
                      </a:schemeClr>
                    </a:solidFill>
                  </a:tcPr>
                </a:tc>
                <a:tc>
                  <a:txBody>
                    <a:bodyPr/>
                    <a:lstStyle/>
                    <a:p>
                      <a:pPr algn="l" fontAlgn="ctr"/>
                      <a:r>
                        <a:rPr lang="en-CA" sz="1400" u="none" strike="noStrike" dirty="0">
                          <a:effectLst/>
                        </a:rPr>
                        <a:t>Internship/Work-Integrated Learning</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pPr algn="l" fontAlgn="ctr"/>
                      <a:r>
                        <a:rPr lang="en-US" sz="1400" u="none" strike="noStrike" dirty="0">
                          <a:effectLst/>
                        </a:rPr>
                        <a:t>Internships, co-ops, industry projects, experiential learning.</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extLst>
                  <a:ext uri="{0D108BD9-81ED-4DB2-BD59-A6C34878D82A}">
                    <a16:rowId xmlns:a16="http://schemas.microsoft.com/office/drawing/2014/main" val="333027834"/>
                  </a:ext>
                </a:extLst>
              </a:tr>
              <a:tr h="258744">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dirty="0">
                          <a:effectLst/>
                        </a:rPr>
                        <a:t>Capstone/Final Project</a:t>
                      </a:r>
                      <a:endParaRPr lang="en-CA" dirty="0"/>
                    </a:p>
                  </a:txBody>
                  <a:tcPr marL="3455" marR="3455" marT="3455" marB="0" anchor="ctr">
                    <a:solidFill>
                      <a:schemeClr val="accent1">
                        <a:lumMod val="20000"/>
                        <a:lumOff val="80000"/>
                      </a:schemeClr>
                    </a:solidFill>
                  </a:tcPr>
                </a:tc>
                <a:tc>
                  <a:txBody>
                    <a:bodyPr/>
                    <a:lstStyle/>
                    <a:p>
                      <a:r>
                        <a:rPr lang="en-US" sz="1400" u="none" strike="noStrike" dirty="0">
                          <a:effectLst/>
                        </a:rPr>
                        <a:t>Thesis, consulting project, research paper, or business simulation.</a:t>
                      </a:r>
                      <a:endParaRPr lang="en-CA" dirty="0"/>
                    </a:p>
                  </a:txBody>
                  <a:tcPr marL="3455" marR="3455" marT="3455" marB="0" anchor="ctr">
                    <a:solidFill>
                      <a:schemeClr val="accent1">
                        <a:lumMod val="20000"/>
                        <a:lumOff val="80000"/>
                      </a:schemeClr>
                    </a:solidFill>
                  </a:tcPr>
                </a:tc>
                <a:extLst>
                  <a:ext uri="{0D108BD9-81ED-4DB2-BD59-A6C34878D82A}">
                    <a16:rowId xmlns:a16="http://schemas.microsoft.com/office/drawing/2014/main" val="12039895"/>
                  </a:ext>
                </a:extLst>
              </a:tr>
              <a:tr h="432393">
                <a:tc rowSpan="4">
                  <a:txBody>
                    <a:bodyPr/>
                    <a:lstStyle/>
                    <a:p>
                      <a:pPr algn="ctr" fontAlgn="ctr"/>
                      <a:r>
                        <a:rPr lang="en-CA" sz="1400" u="none" strike="noStrike" dirty="0">
                          <a:effectLst/>
                        </a:rPr>
                        <a:t>University &amp; Institutional Factors</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tc>
                  <a:txBody>
                    <a:bodyPr/>
                    <a:lstStyle/>
                    <a:p>
                      <a:pPr algn="l" fontAlgn="ctr"/>
                      <a:r>
                        <a:rPr lang="en-CA" sz="1400" u="none" strike="noStrike" dirty="0">
                          <a:effectLst/>
                        </a:rPr>
                        <a:t>Institutional Reputation &amp; Ranking</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tc>
                  <a:txBody>
                    <a:bodyPr/>
                    <a:lstStyle/>
                    <a:p>
                      <a:pPr algn="l" fontAlgn="ctr"/>
                      <a:r>
                        <a:rPr lang="en-US" sz="1400" u="none" strike="noStrike" dirty="0">
                          <a:effectLst/>
                        </a:rPr>
                        <a:t>QS, FT, Times Higher Education rankings, accreditation (AACSB, EQUIS, AMBA).</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extLst>
                  <a:ext uri="{0D108BD9-81ED-4DB2-BD59-A6C34878D82A}">
                    <a16:rowId xmlns:a16="http://schemas.microsoft.com/office/drawing/2014/main" val="3329195844"/>
                  </a:ext>
                </a:extLst>
              </a:tr>
              <a:tr h="232127">
                <a:tc vMerge="1">
                  <a:txBody>
                    <a:bodyPr/>
                    <a:lstStyle/>
                    <a:p>
                      <a:endParaRPr lang="en-CA"/>
                    </a:p>
                  </a:txBody>
                  <a:tcPr/>
                </a:tc>
                <a:tc>
                  <a:txBody>
                    <a:bodyPr/>
                    <a:lstStyle/>
                    <a:p>
                      <a:pPr algn="l" fontAlgn="ctr"/>
                      <a:r>
                        <a:rPr lang="en-CA" sz="1400" u="none" strike="noStrike" dirty="0">
                          <a:effectLst/>
                        </a:rPr>
                        <a:t>Faculty Expertise</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tc>
                  <a:txBody>
                    <a:bodyPr/>
                    <a:lstStyle/>
                    <a:p>
                      <a:pPr algn="l" fontAlgn="ctr"/>
                      <a:r>
                        <a:rPr lang="en-US" sz="1400" u="none" strike="noStrike" dirty="0">
                          <a:effectLst/>
                        </a:rPr>
                        <a:t>Faculty credentials, research impact, industry engagement.</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extLst>
                  <a:ext uri="{0D108BD9-81ED-4DB2-BD59-A6C34878D82A}">
                    <a16:rowId xmlns:a16="http://schemas.microsoft.com/office/drawing/2014/main" val="4108985031"/>
                  </a:ext>
                </a:extLst>
              </a:tr>
              <a:tr h="232127">
                <a:tc vMerge="1">
                  <a:txBody>
                    <a:bodyPr/>
                    <a:lstStyle/>
                    <a:p>
                      <a:endParaRPr lang="en-CA"/>
                    </a:p>
                  </a:txBody>
                  <a:tcPr/>
                </a:tc>
                <a:tc>
                  <a:txBody>
                    <a:bodyPr/>
                    <a:lstStyle/>
                    <a:p>
                      <a:pPr algn="l" fontAlgn="ctr"/>
                      <a:r>
                        <a:rPr lang="en-CA" sz="1400" u="none" strike="noStrike">
                          <a:effectLst/>
                        </a:rPr>
                        <a:t>Research &amp; Innovation</a:t>
                      </a:r>
                      <a:endParaRPr lang="en-CA" sz="1400" b="1" i="0" u="none" strike="noStrike">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tc>
                  <a:txBody>
                    <a:bodyPr/>
                    <a:lstStyle/>
                    <a:p>
                      <a:pPr algn="l" fontAlgn="ctr"/>
                      <a:r>
                        <a:rPr lang="en-US" sz="1400" u="none" strike="noStrike" dirty="0">
                          <a:effectLst/>
                        </a:rPr>
                        <a:t>Industry-funded research</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extLst>
                  <a:ext uri="{0D108BD9-81ED-4DB2-BD59-A6C34878D82A}">
                    <a16:rowId xmlns:a16="http://schemas.microsoft.com/office/drawing/2014/main" val="3351937165"/>
                  </a:ext>
                </a:extLst>
              </a:tr>
              <a:tr h="432393">
                <a:tc vMerge="1">
                  <a:txBody>
                    <a:bodyPr/>
                    <a:lstStyle/>
                    <a:p>
                      <a:endParaRPr lang="en-CA"/>
                    </a:p>
                  </a:txBody>
                  <a:tcPr/>
                </a:tc>
                <a:tc>
                  <a:txBody>
                    <a:bodyPr/>
                    <a:lstStyle/>
                    <a:p>
                      <a:pPr algn="l" fontAlgn="ctr"/>
                      <a:r>
                        <a:rPr lang="en-CA" sz="1400" u="none" strike="noStrike">
                          <a:effectLst/>
                        </a:rPr>
                        <a:t>Industry Partnerships</a:t>
                      </a:r>
                      <a:endParaRPr lang="en-CA" sz="1400" b="1" i="0" u="none" strike="noStrike">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tc>
                  <a:txBody>
                    <a:bodyPr/>
                    <a:lstStyle/>
                    <a:p>
                      <a:pPr algn="l" fontAlgn="ctr"/>
                      <a:r>
                        <a:rPr lang="en-US" sz="1400" u="none" strike="noStrike" dirty="0">
                          <a:effectLst/>
                        </a:rPr>
                        <a:t>Collaboration with businesses, guest lectures, sponsorships, corporate programs.</a:t>
                      </a:r>
                      <a:endParaRPr lang="en-US" sz="1400" b="0" i="0" u="none" strike="noStrike" dirty="0">
                        <a:solidFill>
                          <a:srgbClr val="000000"/>
                        </a:solidFill>
                        <a:effectLst/>
                        <a:latin typeface="Calibri" panose="020F0502020204030204" pitchFamily="34" charset="0"/>
                      </a:endParaRPr>
                    </a:p>
                  </a:txBody>
                  <a:tcPr marL="3455" marR="3455" marT="3455" marB="0" anchor="ctr">
                    <a:solidFill>
                      <a:schemeClr val="accent2">
                        <a:lumMod val="40000"/>
                        <a:lumOff val="60000"/>
                      </a:schemeClr>
                    </a:solidFill>
                  </a:tcPr>
                </a:tc>
                <a:extLst>
                  <a:ext uri="{0D108BD9-81ED-4DB2-BD59-A6C34878D82A}">
                    <a16:rowId xmlns:a16="http://schemas.microsoft.com/office/drawing/2014/main" val="1034562587"/>
                  </a:ext>
                </a:extLst>
              </a:tr>
              <a:tr h="232127">
                <a:tc rowSpan="5">
                  <a:txBody>
                    <a:bodyPr/>
                    <a:lstStyle/>
                    <a:p>
                      <a:pPr algn="ctr" fontAlgn="ctr"/>
                      <a:r>
                        <a:rPr lang="en-CA" sz="1400" u="none" strike="noStrike">
                          <a:effectLst/>
                        </a:rPr>
                        <a:t>Admissions &amp; Entry Requirements</a:t>
                      </a:r>
                      <a:endParaRPr lang="en-CA" sz="1400" b="1" i="0" u="none" strike="noStrike">
                        <a:solidFill>
                          <a:srgbClr val="000000"/>
                        </a:solidFill>
                        <a:effectLst/>
                        <a:latin typeface="Calibri" panose="020F0502020204030204" pitchFamily="34" charset="0"/>
                      </a:endParaRPr>
                    </a:p>
                  </a:txBody>
                  <a:tcPr marL="3455" marR="3455" marT="3455" marB="0" anchor="ctr"/>
                </a:tc>
                <a:tc>
                  <a:txBody>
                    <a:bodyPr/>
                    <a:lstStyle/>
                    <a:p>
                      <a:pPr algn="l" fontAlgn="ctr"/>
                      <a:r>
                        <a:rPr lang="en-CA" sz="1400" u="none" strike="noStrike">
                          <a:effectLst/>
                        </a:rPr>
                        <a:t>Academic Requirements</a:t>
                      </a:r>
                      <a:endParaRPr lang="en-CA" sz="1400" b="1" i="0" u="none" strike="noStrike">
                        <a:solidFill>
                          <a:srgbClr val="000000"/>
                        </a:solidFill>
                        <a:effectLst/>
                        <a:latin typeface="Calibri" panose="020F0502020204030204" pitchFamily="34" charset="0"/>
                      </a:endParaRPr>
                    </a:p>
                  </a:txBody>
                  <a:tcPr marL="3455" marR="3455" marT="3455" marB="0" anchor="ctr"/>
                </a:tc>
                <a:tc>
                  <a:txBody>
                    <a:bodyPr/>
                    <a:lstStyle/>
                    <a:p>
                      <a:pPr algn="l" fontAlgn="ctr"/>
                      <a:r>
                        <a:rPr lang="en-US" sz="1400" u="none" strike="noStrike">
                          <a:effectLst/>
                        </a:rPr>
                        <a:t>Required degrees, GPA cutoffs, prerequisite courses.</a:t>
                      </a:r>
                      <a:endParaRPr lang="en-US" sz="1400" b="0" i="0" u="none" strike="noStrike">
                        <a:solidFill>
                          <a:srgbClr val="000000"/>
                        </a:solidFill>
                        <a:effectLst/>
                        <a:latin typeface="Calibri" panose="020F0502020204030204" pitchFamily="34" charset="0"/>
                      </a:endParaRPr>
                    </a:p>
                  </a:txBody>
                  <a:tcPr marL="3455" marR="3455" marT="3455" marB="0" anchor="ctr"/>
                </a:tc>
                <a:extLst>
                  <a:ext uri="{0D108BD9-81ED-4DB2-BD59-A6C34878D82A}">
                    <a16:rowId xmlns:a16="http://schemas.microsoft.com/office/drawing/2014/main" val="3033104984"/>
                  </a:ext>
                </a:extLst>
              </a:tr>
              <a:tr h="217933">
                <a:tc vMerge="1">
                  <a:txBody>
                    <a:bodyPr/>
                    <a:lstStyle/>
                    <a:p>
                      <a:endParaRPr lang="en-CA"/>
                    </a:p>
                  </a:txBody>
                  <a:tcPr/>
                </a:tc>
                <a:tc>
                  <a:txBody>
                    <a:bodyPr/>
                    <a:lstStyle/>
                    <a:p>
                      <a:pPr algn="l" fontAlgn="ctr"/>
                      <a:r>
                        <a:rPr lang="en-CA" sz="1400" u="none" strike="noStrike">
                          <a:effectLst/>
                        </a:rPr>
                        <a:t>Standardized Tests</a:t>
                      </a:r>
                      <a:endParaRPr lang="en-CA" sz="1400" b="1" i="0" u="none" strike="noStrike">
                        <a:solidFill>
                          <a:srgbClr val="000000"/>
                        </a:solidFill>
                        <a:effectLst/>
                        <a:latin typeface="Calibri" panose="020F0502020204030204" pitchFamily="34" charset="0"/>
                      </a:endParaRPr>
                    </a:p>
                  </a:txBody>
                  <a:tcPr marL="3455" marR="3455" marT="3455" marB="0" anchor="ctr"/>
                </a:tc>
                <a:tc>
                  <a:txBody>
                    <a:bodyPr/>
                    <a:lstStyle/>
                    <a:p>
                      <a:pPr algn="l" fontAlgn="ctr"/>
                      <a:r>
                        <a:rPr lang="en-CA" sz="1400" u="none" strike="noStrike">
                          <a:effectLst/>
                        </a:rPr>
                        <a:t>GMAT, GRE, alternative assessments, waivers.</a:t>
                      </a:r>
                      <a:endParaRPr lang="en-CA" sz="1400" b="0" i="0" u="none" strike="noStrike">
                        <a:solidFill>
                          <a:srgbClr val="000000"/>
                        </a:solidFill>
                        <a:effectLst/>
                        <a:latin typeface="Calibri" panose="020F0502020204030204" pitchFamily="34" charset="0"/>
                      </a:endParaRPr>
                    </a:p>
                  </a:txBody>
                  <a:tcPr marL="3455" marR="3455" marT="3455" marB="0" anchor="ctr"/>
                </a:tc>
                <a:extLst>
                  <a:ext uri="{0D108BD9-81ED-4DB2-BD59-A6C34878D82A}">
                    <a16:rowId xmlns:a16="http://schemas.microsoft.com/office/drawing/2014/main" val="2923518671"/>
                  </a:ext>
                </a:extLst>
              </a:tr>
              <a:tr h="232127">
                <a:tc vMerge="1">
                  <a:txBody>
                    <a:bodyPr/>
                    <a:lstStyle/>
                    <a:p>
                      <a:endParaRPr lang="en-CA"/>
                    </a:p>
                  </a:txBody>
                  <a:tcPr/>
                </a:tc>
                <a:tc>
                  <a:txBody>
                    <a:bodyPr/>
                    <a:lstStyle/>
                    <a:p>
                      <a:pPr algn="l" fontAlgn="ctr"/>
                      <a:r>
                        <a:rPr lang="en-CA" sz="1400" u="none" strike="noStrike">
                          <a:effectLst/>
                        </a:rPr>
                        <a:t>Work Experience Requirement</a:t>
                      </a:r>
                      <a:endParaRPr lang="en-CA" sz="1400" b="1" i="0" u="none" strike="noStrike">
                        <a:solidFill>
                          <a:srgbClr val="000000"/>
                        </a:solidFill>
                        <a:effectLst/>
                        <a:latin typeface="Calibri" panose="020F0502020204030204" pitchFamily="34" charset="0"/>
                      </a:endParaRPr>
                    </a:p>
                  </a:txBody>
                  <a:tcPr marL="3455" marR="3455" marT="3455" marB="0" anchor="ctr"/>
                </a:tc>
                <a:tc>
                  <a:txBody>
                    <a:bodyPr/>
                    <a:lstStyle/>
                    <a:p>
                      <a:pPr algn="l" fontAlgn="ctr"/>
                      <a:r>
                        <a:rPr lang="en-US" sz="1400" u="none" strike="noStrike" dirty="0">
                          <a:effectLst/>
                        </a:rPr>
                        <a:t>Minimum work experience (if applicable)</a:t>
                      </a:r>
                      <a:endParaRPr lang="en-US" sz="1400" b="0" i="0" u="none" strike="noStrike" dirty="0">
                        <a:solidFill>
                          <a:srgbClr val="000000"/>
                        </a:solidFill>
                        <a:effectLst/>
                        <a:latin typeface="Calibri" panose="020F0502020204030204" pitchFamily="34" charset="0"/>
                      </a:endParaRPr>
                    </a:p>
                  </a:txBody>
                  <a:tcPr marL="3455" marR="3455" marT="3455" marB="0" anchor="ctr"/>
                </a:tc>
                <a:extLst>
                  <a:ext uri="{0D108BD9-81ED-4DB2-BD59-A6C34878D82A}">
                    <a16:rowId xmlns:a16="http://schemas.microsoft.com/office/drawing/2014/main" val="3544718584"/>
                  </a:ext>
                </a:extLst>
              </a:tr>
              <a:tr h="232127">
                <a:tc vMerge="1">
                  <a:txBody>
                    <a:bodyPr/>
                    <a:lstStyle/>
                    <a:p>
                      <a:endParaRPr lang="en-CA"/>
                    </a:p>
                  </a:txBody>
                  <a:tcPr/>
                </a:tc>
                <a:tc>
                  <a:txBody>
                    <a:bodyPr/>
                    <a:lstStyle/>
                    <a:p>
                      <a:pPr algn="l" fontAlgn="ctr"/>
                      <a:r>
                        <a:rPr lang="en-CA" sz="1400" u="none" strike="noStrike">
                          <a:effectLst/>
                        </a:rPr>
                        <a:t>Language Proficiency</a:t>
                      </a:r>
                      <a:endParaRPr lang="en-CA" sz="1400" b="1" i="0" u="none" strike="noStrike">
                        <a:solidFill>
                          <a:srgbClr val="000000"/>
                        </a:solidFill>
                        <a:effectLst/>
                        <a:latin typeface="Calibri" panose="020F0502020204030204" pitchFamily="34" charset="0"/>
                      </a:endParaRPr>
                    </a:p>
                  </a:txBody>
                  <a:tcPr marL="3455" marR="3455" marT="3455" marB="0" anchor="ctr"/>
                </a:tc>
                <a:tc>
                  <a:txBody>
                    <a:bodyPr/>
                    <a:lstStyle/>
                    <a:p>
                      <a:pPr algn="l" fontAlgn="ctr"/>
                      <a:r>
                        <a:rPr lang="en-US" sz="1400" u="none" strike="noStrike" dirty="0">
                          <a:effectLst/>
                        </a:rPr>
                        <a:t>IELTS, TOEFL, Duolingo scores for international applicants.</a:t>
                      </a:r>
                      <a:endParaRPr lang="en-US" sz="1400" b="0" i="0" u="none" strike="noStrike" dirty="0">
                        <a:solidFill>
                          <a:srgbClr val="000000"/>
                        </a:solidFill>
                        <a:effectLst/>
                        <a:latin typeface="Calibri" panose="020F0502020204030204" pitchFamily="34" charset="0"/>
                      </a:endParaRPr>
                    </a:p>
                  </a:txBody>
                  <a:tcPr marL="3455" marR="3455" marT="3455" marB="0" anchor="ctr"/>
                </a:tc>
                <a:extLst>
                  <a:ext uri="{0D108BD9-81ED-4DB2-BD59-A6C34878D82A}">
                    <a16:rowId xmlns:a16="http://schemas.microsoft.com/office/drawing/2014/main" val="3132512171"/>
                  </a:ext>
                </a:extLst>
              </a:tr>
              <a:tr h="232127">
                <a:tc vMerge="1">
                  <a:txBody>
                    <a:bodyPr/>
                    <a:lstStyle/>
                    <a:p>
                      <a:endParaRPr lang="en-CA"/>
                    </a:p>
                  </a:txBody>
                  <a:tcPr/>
                </a:tc>
                <a:tc>
                  <a:txBody>
                    <a:bodyPr/>
                    <a:lstStyle/>
                    <a:p>
                      <a:pPr algn="l" fontAlgn="ctr"/>
                      <a:r>
                        <a:rPr lang="en-CA" sz="1400" u="none" strike="noStrike" dirty="0">
                          <a:effectLst/>
                        </a:rPr>
                        <a:t>Application Process &amp; Deadlines</a:t>
                      </a:r>
                      <a:endParaRPr lang="en-CA" sz="1400" b="1" i="0" u="none" strike="noStrike" dirty="0">
                        <a:solidFill>
                          <a:srgbClr val="000000"/>
                        </a:solidFill>
                        <a:effectLst/>
                        <a:latin typeface="Calibri" panose="020F0502020204030204" pitchFamily="34" charset="0"/>
                      </a:endParaRPr>
                    </a:p>
                  </a:txBody>
                  <a:tcPr marL="3455" marR="3455" marT="3455" marB="0" anchor="ctr"/>
                </a:tc>
                <a:tc>
                  <a:txBody>
                    <a:bodyPr/>
                    <a:lstStyle/>
                    <a:p>
                      <a:pPr algn="l" fontAlgn="ctr"/>
                      <a:r>
                        <a:rPr lang="en-US" sz="1400" u="none" strike="noStrike" dirty="0">
                          <a:effectLst/>
                        </a:rPr>
                        <a:t>Application fees, document requirements.</a:t>
                      </a:r>
                      <a:endParaRPr lang="en-US" sz="1400" b="0" i="0" u="none" strike="noStrike" dirty="0">
                        <a:solidFill>
                          <a:srgbClr val="000000"/>
                        </a:solidFill>
                        <a:effectLst/>
                        <a:latin typeface="Calibri" panose="020F0502020204030204" pitchFamily="34" charset="0"/>
                      </a:endParaRPr>
                    </a:p>
                  </a:txBody>
                  <a:tcPr marL="3455" marR="3455" marT="3455" marB="0" anchor="ctr"/>
                </a:tc>
                <a:extLst>
                  <a:ext uri="{0D108BD9-81ED-4DB2-BD59-A6C34878D82A}">
                    <a16:rowId xmlns:a16="http://schemas.microsoft.com/office/drawing/2014/main" val="3586530561"/>
                  </a:ext>
                </a:extLst>
              </a:tr>
            </a:tbl>
          </a:graphicData>
        </a:graphic>
      </p:graphicFrame>
      <p:sp>
        <p:nvSpPr>
          <p:cNvPr id="3" name="TextBox 2">
            <a:extLst>
              <a:ext uri="{FF2B5EF4-FFF2-40B4-BE49-F238E27FC236}">
                <a16:creationId xmlns:a16="http://schemas.microsoft.com/office/drawing/2014/main" id="{A37C4F4F-40C3-3B55-2412-EAFB2A9EE893}"/>
              </a:ext>
            </a:extLst>
          </p:cNvPr>
          <p:cNvSpPr txBox="1"/>
          <p:nvPr/>
        </p:nvSpPr>
        <p:spPr>
          <a:xfrm>
            <a:off x="544450" y="1750459"/>
            <a:ext cx="6096000" cy="369332"/>
          </a:xfrm>
          <a:prstGeom prst="rect">
            <a:avLst/>
          </a:prstGeom>
          <a:noFill/>
        </p:spPr>
        <p:txBody>
          <a:bodyPr wrap="square">
            <a:spAutoFit/>
          </a:bodyPr>
          <a:lstStyle/>
          <a:p>
            <a:r>
              <a:rPr lang="en-CA" sz="1800" b="1" u="none" strike="noStrike" dirty="0">
                <a:effectLst/>
              </a:rPr>
              <a:t>Criteria and Competitor Analysis:</a:t>
            </a:r>
            <a:endParaRPr lang="en-CA" dirty="0"/>
          </a:p>
        </p:txBody>
      </p:sp>
      <p:pic>
        <p:nvPicPr>
          <p:cNvPr id="2" name="Picture 2" descr="Capilano University - Tourism Industry Association of BC">
            <a:extLst>
              <a:ext uri="{FF2B5EF4-FFF2-40B4-BE49-F238E27FC236}">
                <a16:creationId xmlns:a16="http://schemas.microsoft.com/office/drawing/2014/main" id="{9FE5F32B-3850-AE76-1BFA-CA66B9C12C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8790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11EAA8D-E893-CF03-4B66-82C0B325762B}"/>
              </a:ext>
            </a:extLst>
          </p:cNvPr>
          <p:cNvGraphicFramePr>
            <a:graphicFrameLocks noGrp="1"/>
          </p:cNvGraphicFramePr>
          <p:nvPr>
            <p:extLst>
              <p:ext uri="{D42A27DB-BD31-4B8C-83A1-F6EECF244321}">
                <p14:modId xmlns:p14="http://schemas.microsoft.com/office/powerpoint/2010/main" val="2312613065"/>
              </p:ext>
            </p:extLst>
          </p:nvPr>
        </p:nvGraphicFramePr>
        <p:xfrm>
          <a:off x="142115" y="196686"/>
          <a:ext cx="5497904" cy="6464627"/>
        </p:xfrm>
        <a:graphic>
          <a:graphicData uri="http://schemas.openxmlformats.org/drawingml/2006/table">
            <a:tbl>
              <a:tblPr>
                <a:tableStyleId>{5C22544A-7EE6-4342-B048-85BDC9FD1C3A}</a:tableStyleId>
              </a:tblPr>
              <a:tblGrid>
                <a:gridCol w="890621">
                  <a:extLst>
                    <a:ext uri="{9D8B030D-6E8A-4147-A177-3AD203B41FA5}">
                      <a16:colId xmlns:a16="http://schemas.microsoft.com/office/drawing/2014/main" val="2890702343"/>
                    </a:ext>
                  </a:extLst>
                </a:gridCol>
                <a:gridCol w="1617876">
                  <a:extLst>
                    <a:ext uri="{9D8B030D-6E8A-4147-A177-3AD203B41FA5}">
                      <a16:colId xmlns:a16="http://schemas.microsoft.com/office/drawing/2014/main" val="2325948806"/>
                    </a:ext>
                  </a:extLst>
                </a:gridCol>
                <a:gridCol w="2989407">
                  <a:extLst>
                    <a:ext uri="{9D8B030D-6E8A-4147-A177-3AD203B41FA5}">
                      <a16:colId xmlns:a16="http://schemas.microsoft.com/office/drawing/2014/main" val="1476236514"/>
                    </a:ext>
                  </a:extLst>
                </a:gridCol>
              </a:tblGrid>
              <a:tr h="226599">
                <a:tc>
                  <a:txBody>
                    <a:bodyPr/>
                    <a:lstStyle/>
                    <a:p>
                      <a:pPr algn="ctr" fontAlgn="ctr"/>
                      <a:r>
                        <a:rPr lang="en-CA" sz="1400" b="1" u="none" strike="noStrike" dirty="0">
                          <a:effectLst/>
                        </a:rPr>
                        <a:t>Category</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400" b="1" u="none" strike="noStrike" dirty="0">
                          <a:effectLst/>
                        </a:rPr>
                        <a:t>Criteria</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CA" sz="1400" b="1" u="none" strike="noStrike" dirty="0">
                          <a:effectLst/>
                        </a:rPr>
                        <a:t>Details to Analyze</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7749634"/>
                  </a:ext>
                </a:extLst>
              </a:tr>
              <a:tr h="267928">
                <a:tc rowSpan="5">
                  <a:txBody>
                    <a:bodyPr/>
                    <a:lstStyle/>
                    <a:p>
                      <a:pPr algn="ctr" fontAlgn="ctr"/>
                      <a:r>
                        <a:rPr lang="en-CA" sz="1400" u="none" strike="noStrike" dirty="0">
                          <a:effectLst/>
                          <a:highlight>
                            <a:srgbClr val="FFFF00"/>
                          </a:highlight>
                        </a:rPr>
                        <a:t>1</a:t>
                      </a:r>
                    </a:p>
                    <a:p>
                      <a:pPr algn="ctr" fontAlgn="ctr"/>
                      <a:r>
                        <a:rPr lang="en-CA" sz="1400" u="none" strike="noStrike" dirty="0">
                          <a:effectLst/>
                          <a:highlight>
                            <a:srgbClr val="FFFF00"/>
                          </a:highlight>
                        </a:rPr>
                        <a:t>Program-Specific Factors</a:t>
                      </a:r>
                      <a:endParaRPr lang="en-CA" sz="1400" b="1" i="0" u="none" strike="noStrike" dirty="0">
                        <a:solidFill>
                          <a:srgbClr val="000000"/>
                        </a:solidFill>
                        <a:effectLst/>
                        <a:highlight>
                          <a:srgbClr val="FFFF00"/>
                        </a:highligh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a:effectLst/>
                        </a:rPr>
                        <a:t>Program Duration</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Length of the program (e.g., 1 year, 2 years)</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143788"/>
                  </a:ext>
                </a:extLst>
              </a:tr>
              <a:tr h="411138">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dirty="0">
                          <a:effectLst/>
                        </a:rPr>
                        <a:t>Tuition Fee</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u="none" strike="noStrike" dirty="0">
                          <a:effectLst/>
                        </a:rPr>
                        <a:t>Total cost, including tuition, additional fees, financial aid availability.</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8294743"/>
                  </a:ext>
                </a:extLst>
              </a:tr>
              <a:tr h="226621">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dirty="0">
                          <a:effectLst/>
                        </a:rPr>
                        <a:t>Program Delivery</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u="none" strike="noStrike" dirty="0">
                          <a:effectLst/>
                        </a:rPr>
                        <a:t>On-campus, hybrid, online, flexibility options.</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6922231"/>
                  </a:ext>
                </a:extLst>
              </a:tr>
              <a:tr h="217933">
                <a:tc vMerge="1">
                  <a:txBody>
                    <a:bodyPr/>
                    <a:lstStyle/>
                    <a:p>
                      <a:endParaRPr lang="en-CA" dirty="0"/>
                    </a:p>
                  </a:txBody>
                  <a:tcPr marL="3455" marR="3455" marT="3455" marB="0" anchor="ctr">
                    <a:solidFill>
                      <a:schemeClr val="accent1">
                        <a:lumMod val="20000"/>
                        <a:lumOff val="80000"/>
                      </a:schemeClr>
                    </a:solidFill>
                  </a:tcPr>
                </a:tc>
                <a:tc>
                  <a:txBody>
                    <a:bodyPr/>
                    <a:lstStyle/>
                    <a:p>
                      <a:pPr algn="l" fontAlgn="ctr"/>
                      <a:r>
                        <a:rPr lang="en-CA" sz="1400" u="none" strike="noStrike" dirty="0">
                          <a:effectLst/>
                        </a:rPr>
                        <a:t>Internship/Work-Integrated Learning</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Internships, co-ops, industry projects, experiential learning.</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027834"/>
                  </a:ext>
                </a:extLst>
              </a:tr>
              <a:tr h="258744">
                <a:tc vMerge="1">
                  <a:txBody>
                    <a:bodyPr/>
                    <a:lstStyle/>
                    <a:p>
                      <a:pPr algn="ctr" fontAlgn="ct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1">
                        <a:lumMod val="20000"/>
                        <a:lumOff val="80000"/>
                      </a:schemeClr>
                    </a:solidFill>
                  </a:tcPr>
                </a:tc>
                <a:tc>
                  <a:txBody>
                    <a:bodyPr/>
                    <a:lstStyle/>
                    <a:p>
                      <a:r>
                        <a:rPr lang="en-CA" sz="1400" u="none" strike="noStrike" dirty="0">
                          <a:effectLst/>
                        </a:rPr>
                        <a:t>Capstone/Final Project</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u="none" strike="noStrike" dirty="0">
                          <a:effectLst/>
                        </a:rPr>
                        <a:t>Thesis, consulting project, research paper, or business simulation.</a:t>
                      </a:r>
                      <a:endParaRPr lang="en-CA" dirty="0"/>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39895"/>
                  </a:ext>
                </a:extLst>
              </a:tr>
              <a:tr h="432393">
                <a:tc rowSpan="4">
                  <a:txBody>
                    <a:bodyPr/>
                    <a:lstStyle/>
                    <a:p>
                      <a:pPr algn="ctr" fontAlgn="ctr"/>
                      <a:r>
                        <a:rPr lang="en-CA" sz="1400" u="none" strike="noStrike" dirty="0">
                          <a:effectLst/>
                          <a:highlight>
                            <a:srgbClr val="FFFF00"/>
                          </a:highlight>
                        </a:rPr>
                        <a:t>2</a:t>
                      </a:r>
                    </a:p>
                    <a:p>
                      <a:pPr algn="ctr" fontAlgn="ctr"/>
                      <a:r>
                        <a:rPr lang="en-CA" sz="1400" u="none" strike="noStrike" dirty="0">
                          <a:effectLst/>
                          <a:highlight>
                            <a:srgbClr val="FFFF00"/>
                          </a:highlight>
                        </a:rPr>
                        <a:t>University &amp; Institutional Factors</a:t>
                      </a:r>
                      <a:endParaRPr lang="en-CA" sz="1400" b="1" i="0" u="none" strike="noStrike" dirty="0">
                        <a:solidFill>
                          <a:srgbClr val="000000"/>
                        </a:solidFill>
                        <a:effectLst/>
                        <a:highlight>
                          <a:srgbClr val="FFFF00"/>
                        </a:highligh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dirty="0">
                          <a:effectLst/>
                        </a:rPr>
                        <a:t>Institutional Reputation &amp; Ranking</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QS, FT, Times Higher Education rankings, accreditation (AACSB, EQUIS, AMBA).</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195844"/>
                  </a:ext>
                </a:extLst>
              </a:tr>
              <a:tr h="232127">
                <a:tc vMerge="1">
                  <a:txBody>
                    <a:bodyPr/>
                    <a:lstStyle/>
                    <a:p>
                      <a:endParaRPr lang="en-CA"/>
                    </a:p>
                  </a:txBody>
                  <a:tcPr/>
                </a:tc>
                <a:tc>
                  <a:txBody>
                    <a:bodyPr/>
                    <a:lstStyle/>
                    <a:p>
                      <a:pPr algn="l" fontAlgn="ctr"/>
                      <a:r>
                        <a:rPr lang="en-CA" sz="1400" u="none" strike="noStrike" dirty="0">
                          <a:effectLst/>
                        </a:rPr>
                        <a:t>Faculty Expertise</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Faculty credentials, research impact, industry engagement.</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8985031"/>
                  </a:ext>
                </a:extLst>
              </a:tr>
              <a:tr h="232127">
                <a:tc vMerge="1">
                  <a:txBody>
                    <a:bodyPr/>
                    <a:lstStyle/>
                    <a:p>
                      <a:endParaRPr lang="en-CA"/>
                    </a:p>
                  </a:txBody>
                  <a:tcPr/>
                </a:tc>
                <a:tc>
                  <a:txBody>
                    <a:bodyPr/>
                    <a:lstStyle/>
                    <a:p>
                      <a:pPr algn="l" fontAlgn="ctr"/>
                      <a:r>
                        <a:rPr lang="en-CA" sz="1400" u="none" strike="noStrike">
                          <a:effectLst/>
                        </a:rPr>
                        <a:t>Research &amp; Innovation</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Industry-funded research</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1937165"/>
                  </a:ext>
                </a:extLst>
              </a:tr>
              <a:tr h="432393">
                <a:tc vMerge="1">
                  <a:txBody>
                    <a:bodyPr/>
                    <a:lstStyle/>
                    <a:p>
                      <a:endParaRPr lang="en-CA"/>
                    </a:p>
                  </a:txBody>
                  <a:tcPr/>
                </a:tc>
                <a:tc>
                  <a:txBody>
                    <a:bodyPr/>
                    <a:lstStyle/>
                    <a:p>
                      <a:pPr algn="l" fontAlgn="ctr"/>
                      <a:r>
                        <a:rPr lang="en-CA" sz="1400" u="none" strike="noStrike">
                          <a:effectLst/>
                        </a:rPr>
                        <a:t>Industry Partnerships</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Collaboration with businesses, guest lectures, sponsorships, corporate programs.</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4562587"/>
                  </a:ext>
                </a:extLst>
              </a:tr>
              <a:tr h="232127">
                <a:tc rowSpan="5">
                  <a:txBody>
                    <a:bodyPr/>
                    <a:lstStyle/>
                    <a:p>
                      <a:pPr algn="ctr" fontAlgn="ctr"/>
                      <a:r>
                        <a:rPr lang="en-CA" sz="1400" u="none" strike="noStrike" dirty="0">
                          <a:effectLst/>
                          <a:highlight>
                            <a:srgbClr val="FFFF00"/>
                          </a:highlight>
                        </a:rPr>
                        <a:t>3</a:t>
                      </a:r>
                    </a:p>
                    <a:p>
                      <a:pPr algn="ctr" fontAlgn="ctr"/>
                      <a:r>
                        <a:rPr lang="en-CA" sz="1400" u="none" strike="noStrike" dirty="0">
                          <a:effectLst/>
                          <a:highlight>
                            <a:srgbClr val="FFFF00"/>
                          </a:highlight>
                        </a:rPr>
                        <a:t>Admissions &amp; Entry Requirements</a:t>
                      </a:r>
                      <a:endParaRPr lang="en-CA" sz="1400" b="1" i="0" u="none" strike="noStrike" dirty="0">
                        <a:solidFill>
                          <a:srgbClr val="000000"/>
                        </a:solidFill>
                        <a:effectLst/>
                        <a:highlight>
                          <a:srgbClr val="FFFF00"/>
                        </a:highligh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a:effectLst/>
                        </a:rPr>
                        <a:t>Academic Requirements</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a:effectLst/>
                        </a:rPr>
                        <a:t>Required degrees, GPA cutoffs, prerequisite courses.</a:t>
                      </a:r>
                      <a:endParaRPr lang="en-US" sz="1400" b="0"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3104984"/>
                  </a:ext>
                </a:extLst>
              </a:tr>
              <a:tr h="217933">
                <a:tc vMerge="1">
                  <a:txBody>
                    <a:bodyPr/>
                    <a:lstStyle/>
                    <a:p>
                      <a:endParaRPr lang="en-CA"/>
                    </a:p>
                  </a:txBody>
                  <a:tcPr/>
                </a:tc>
                <a:tc>
                  <a:txBody>
                    <a:bodyPr/>
                    <a:lstStyle/>
                    <a:p>
                      <a:pPr algn="l" fontAlgn="ctr"/>
                      <a:r>
                        <a:rPr lang="en-CA" sz="1400" u="none" strike="noStrike">
                          <a:effectLst/>
                        </a:rPr>
                        <a:t>Standardized Tests</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a:effectLst/>
                        </a:rPr>
                        <a:t>GMAT, GRE, alternative assessments, waivers.</a:t>
                      </a:r>
                      <a:endParaRPr lang="en-CA" sz="1400" b="0"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3518671"/>
                  </a:ext>
                </a:extLst>
              </a:tr>
              <a:tr h="232127">
                <a:tc vMerge="1">
                  <a:txBody>
                    <a:bodyPr/>
                    <a:lstStyle/>
                    <a:p>
                      <a:endParaRPr lang="en-CA"/>
                    </a:p>
                  </a:txBody>
                  <a:tcPr/>
                </a:tc>
                <a:tc>
                  <a:txBody>
                    <a:bodyPr/>
                    <a:lstStyle/>
                    <a:p>
                      <a:pPr algn="l" fontAlgn="ctr"/>
                      <a:r>
                        <a:rPr lang="en-CA" sz="1400" u="none" strike="noStrike">
                          <a:effectLst/>
                        </a:rPr>
                        <a:t>Work Experience Requirement</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Minimum work experience (if applicable)</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4718584"/>
                  </a:ext>
                </a:extLst>
              </a:tr>
              <a:tr h="232127">
                <a:tc vMerge="1">
                  <a:txBody>
                    <a:bodyPr/>
                    <a:lstStyle/>
                    <a:p>
                      <a:endParaRPr lang="en-CA"/>
                    </a:p>
                  </a:txBody>
                  <a:tcPr/>
                </a:tc>
                <a:tc>
                  <a:txBody>
                    <a:bodyPr/>
                    <a:lstStyle/>
                    <a:p>
                      <a:pPr algn="l" fontAlgn="ctr"/>
                      <a:r>
                        <a:rPr lang="en-CA" sz="1400" u="none" strike="noStrike">
                          <a:effectLst/>
                        </a:rPr>
                        <a:t>Language Proficiency</a:t>
                      </a:r>
                      <a:endParaRPr lang="en-CA" sz="1400" b="1" i="0" u="none" strike="noStrike">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IELTS, TOEFL, Duolingo scores for international applicants.</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2512171"/>
                  </a:ext>
                </a:extLst>
              </a:tr>
              <a:tr h="232127">
                <a:tc vMerge="1">
                  <a:txBody>
                    <a:bodyPr/>
                    <a:lstStyle/>
                    <a:p>
                      <a:endParaRPr lang="en-CA"/>
                    </a:p>
                  </a:txBody>
                  <a:tcPr/>
                </a:tc>
                <a:tc>
                  <a:txBody>
                    <a:bodyPr/>
                    <a:lstStyle/>
                    <a:p>
                      <a:pPr algn="l" fontAlgn="ctr"/>
                      <a:r>
                        <a:rPr lang="en-CA" sz="1400" u="none" strike="noStrike" dirty="0">
                          <a:effectLst/>
                        </a:rPr>
                        <a:t>Application Process &amp; Deadlines</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Application fees, document requirements.</a:t>
                      </a:r>
                      <a:endParaRPr lang="en-US" sz="1400" b="0"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6530561"/>
                  </a:ext>
                </a:extLst>
              </a:tr>
            </a:tbl>
          </a:graphicData>
        </a:graphic>
      </p:graphicFrame>
      <p:graphicFrame>
        <p:nvGraphicFramePr>
          <p:cNvPr id="6" name="Table 5">
            <a:extLst>
              <a:ext uri="{FF2B5EF4-FFF2-40B4-BE49-F238E27FC236}">
                <a16:creationId xmlns:a16="http://schemas.microsoft.com/office/drawing/2014/main" id="{1FF1B0BD-729D-7FC5-4A40-CB83E38986C3}"/>
              </a:ext>
            </a:extLst>
          </p:cNvPr>
          <p:cNvGraphicFramePr>
            <a:graphicFrameLocks noGrp="1"/>
          </p:cNvGraphicFramePr>
          <p:nvPr>
            <p:extLst>
              <p:ext uri="{D42A27DB-BD31-4B8C-83A1-F6EECF244321}">
                <p14:modId xmlns:p14="http://schemas.microsoft.com/office/powerpoint/2010/main" val="1117875295"/>
              </p:ext>
            </p:extLst>
          </p:nvPr>
        </p:nvGraphicFramePr>
        <p:xfrm>
          <a:off x="5917998" y="196686"/>
          <a:ext cx="6020410" cy="5145555"/>
        </p:xfrm>
        <a:graphic>
          <a:graphicData uri="http://schemas.openxmlformats.org/drawingml/2006/table">
            <a:tbl>
              <a:tblPr>
                <a:tableStyleId>{5C22544A-7EE6-4342-B048-85BDC9FD1C3A}</a:tableStyleId>
              </a:tblPr>
              <a:tblGrid>
                <a:gridCol w="980124">
                  <a:extLst>
                    <a:ext uri="{9D8B030D-6E8A-4147-A177-3AD203B41FA5}">
                      <a16:colId xmlns:a16="http://schemas.microsoft.com/office/drawing/2014/main" val="297150502"/>
                    </a:ext>
                  </a:extLst>
                </a:gridCol>
                <a:gridCol w="1774231">
                  <a:extLst>
                    <a:ext uri="{9D8B030D-6E8A-4147-A177-3AD203B41FA5}">
                      <a16:colId xmlns:a16="http://schemas.microsoft.com/office/drawing/2014/main" val="178704004"/>
                    </a:ext>
                  </a:extLst>
                </a:gridCol>
                <a:gridCol w="3266055">
                  <a:extLst>
                    <a:ext uri="{9D8B030D-6E8A-4147-A177-3AD203B41FA5}">
                      <a16:colId xmlns:a16="http://schemas.microsoft.com/office/drawing/2014/main" val="1865360917"/>
                    </a:ext>
                  </a:extLst>
                </a:gridCol>
              </a:tblGrid>
              <a:tr h="352437">
                <a:tc>
                  <a:txBody>
                    <a:bodyPr/>
                    <a:lstStyle/>
                    <a:p>
                      <a:pPr algn="ctr" fontAlgn="ctr"/>
                      <a:r>
                        <a:rPr lang="en-CA" sz="1400" b="1" u="none" strike="noStrike" dirty="0">
                          <a:effectLst/>
                        </a:rPr>
                        <a:t>Category</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400" b="1" u="none" strike="noStrike" dirty="0">
                          <a:effectLst/>
                        </a:rPr>
                        <a:t>Criteria</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CA" sz="1400" b="1" u="none" strike="noStrike" dirty="0">
                          <a:effectLst/>
                        </a:rPr>
                        <a:t>Details to Analyze</a:t>
                      </a:r>
                      <a:endParaRPr lang="en-CA" sz="1400" b="1" i="0" u="none" strike="noStrike" dirty="0">
                        <a:solidFill>
                          <a:srgbClr val="000000"/>
                        </a:solidFill>
                        <a:effectLst/>
                        <a:latin typeface="Calibri" panose="020F0502020204030204" pitchFamily="34" charset="0"/>
                      </a:endParaRPr>
                    </a:p>
                  </a:txBody>
                  <a:tcPr marL="3455" marR="3455" marT="3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9188561"/>
                  </a:ext>
                </a:extLst>
              </a:tr>
              <a:tr h="355952">
                <a:tc rowSpan="4">
                  <a:txBody>
                    <a:bodyPr/>
                    <a:lstStyle/>
                    <a:p>
                      <a:pPr algn="ctr" fontAlgn="ctr"/>
                      <a:r>
                        <a:rPr lang="en-CA" sz="1400" u="none" strike="noStrike" dirty="0">
                          <a:effectLst/>
                          <a:highlight>
                            <a:srgbClr val="FFFF00"/>
                          </a:highlight>
                        </a:rPr>
                        <a:t>4</a:t>
                      </a:r>
                    </a:p>
                    <a:p>
                      <a:pPr algn="ctr" fontAlgn="ctr"/>
                      <a:r>
                        <a:rPr lang="en-CA" sz="1400" u="none" strike="noStrike" dirty="0">
                          <a:effectLst/>
                          <a:highlight>
                            <a:srgbClr val="FFFF00"/>
                          </a:highlight>
                        </a:rPr>
                        <a:t>Career &amp; Employment Outcomes</a:t>
                      </a:r>
                      <a:endParaRPr lang="en-CA" sz="1400" b="1" i="0" u="none" strike="noStrike" dirty="0">
                        <a:solidFill>
                          <a:srgbClr val="00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dirty="0">
                          <a:effectLst/>
                        </a:rPr>
                        <a:t>Employment Rate</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Percentage of graduates employed within 3-6 months.</a:t>
                      </a:r>
                      <a:endParaRPr lang="en-US"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00954"/>
                  </a:ext>
                </a:extLst>
              </a:tr>
              <a:tr h="355952">
                <a:tc vMerge="1">
                  <a:txBody>
                    <a:bodyPr/>
                    <a:lstStyle/>
                    <a:p>
                      <a:endParaRPr lang="en-CA"/>
                    </a:p>
                  </a:txBody>
                  <a:tcPr/>
                </a:tc>
                <a:tc>
                  <a:txBody>
                    <a:bodyPr/>
                    <a:lstStyle/>
                    <a:p>
                      <a:pPr algn="l" fontAlgn="ctr"/>
                      <a:r>
                        <a:rPr lang="en-CA" sz="1400" u="none" strike="noStrike" dirty="0">
                          <a:effectLst/>
                        </a:rPr>
                        <a:t>Salary &amp; Career Progression</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Average starting salary, alumni career growth.</a:t>
                      </a:r>
                      <a:endParaRPr lang="en-US"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0374174"/>
                  </a:ext>
                </a:extLst>
              </a:tr>
              <a:tr h="443582">
                <a:tc vMerge="1">
                  <a:txBody>
                    <a:bodyPr/>
                    <a:lstStyle/>
                    <a:p>
                      <a:endParaRPr lang="en-CA"/>
                    </a:p>
                  </a:txBody>
                  <a:tcPr/>
                </a:tc>
                <a:tc>
                  <a:txBody>
                    <a:bodyPr/>
                    <a:lstStyle/>
                    <a:p>
                      <a:pPr algn="l" fontAlgn="ctr"/>
                      <a:r>
                        <a:rPr lang="en-CA" sz="1400" u="none" strike="noStrike" dirty="0">
                          <a:effectLst/>
                        </a:rPr>
                        <a:t>Alumni Network</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dirty="0">
                          <a:effectLst/>
                        </a:rPr>
                        <a:t>Alumni support, mentoring, active alumni events.</a:t>
                      </a:r>
                      <a:endParaRPr lang="en-CA"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6708637"/>
                  </a:ext>
                </a:extLst>
              </a:tr>
              <a:tr h="443582">
                <a:tc vMerge="1">
                  <a:txBody>
                    <a:bodyPr/>
                    <a:lstStyle/>
                    <a:p>
                      <a:endParaRPr lang="en-CA"/>
                    </a:p>
                  </a:txBody>
                  <a:tcPr/>
                </a:tc>
                <a:tc>
                  <a:txBody>
                    <a:bodyPr/>
                    <a:lstStyle/>
                    <a:p>
                      <a:pPr algn="l" fontAlgn="ctr"/>
                      <a:r>
                        <a:rPr lang="en-CA" sz="1400" u="none" strike="noStrike" dirty="0">
                          <a:effectLst/>
                        </a:rPr>
                        <a:t>Employer Reputation</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a:effectLst/>
                        </a:rPr>
                        <a:t>Companies that recruit from the program, partnerships with hiring firms.</a:t>
                      </a:r>
                      <a:endParaRPr lang="en-US" sz="14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4179525"/>
                  </a:ext>
                </a:extLst>
              </a:tr>
              <a:tr h="443582">
                <a:tc rowSpan="3">
                  <a:txBody>
                    <a:bodyPr/>
                    <a:lstStyle/>
                    <a:p>
                      <a:pPr algn="ctr" fontAlgn="ctr"/>
                      <a:r>
                        <a:rPr lang="en-CA" sz="1400" u="none" strike="noStrike" dirty="0">
                          <a:effectLst/>
                          <a:highlight>
                            <a:srgbClr val="FFFF00"/>
                          </a:highlight>
                        </a:rPr>
                        <a:t>5</a:t>
                      </a:r>
                    </a:p>
                    <a:p>
                      <a:pPr algn="ctr" fontAlgn="ctr"/>
                      <a:r>
                        <a:rPr lang="en-CA" sz="1400" u="none" strike="noStrike" dirty="0">
                          <a:effectLst/>
                          <a:highlight>
                            <a:srgbClr val="FFFF00"/>
                          </a:highlight>
                        </a:rPr>
                        <a:t>Student Experience &amp; Diversity</a:t>
                      </a:r>
                      <a:endParaRPr lang="en-CA" sz="1400" b="1" i="0" u="none" strike="noStrike" dirty="0">
                        <a:solidFill>
                          <a:srgbClr val="00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a:effectLst/>
                        </a:rPr>
                        <a:t>Class Profile &amp; Diversity</a:t>
                      </a:r>
                      <a:endParaRPr lang="en-CA" sz="14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dirty="0">
                          <a:effectLst/>
                        </a:rPr>
                        <a:t>Geographic, professional, gender diversity, international student ratio.</a:t>
                      </a:r>
                      <a:endParaRPr lang="en-CA"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6757345"/>
                  </a:ext>
                </a:extLst>
              </a:tr>
              <a:tr h="355952">
                <a:tc vMerge="1">
                  <a:txBody>
                    <a:bodyPr/>
                    <a:lstStyle/>
                    <a:p>
                      <a:endParaRPr lang="en-CA"/>
                    </a:p>
                  </a:txBody>
                  <a:tcPr/>
                </a:tc>
                <a:tc>
                  <a:txBody>
                    <a:bodyPr/>
                    <a:lstStyle/>
                    <a:p>
                      <a:pPr algn="l" fontAlgn="ctr"/>
                      <a:r>
                        <a:rPr lang="en-CA" sz="1400" u="none" strike="noStrike" dirty="0">
                          <a:effectLst/>
                        </a:rPr>
                        <a:t>Student Support Services</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a:effectLst/>
                        </a:rPr>
                        <a:t>Career services, mentorship, tutoring, mental health support.</a:t>
                      </a:r>
                      <a:endParaRPr lang="en-US" sz="14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928039"/>
                  </a:ext>
                </a:extLst>
              </a:tr>
              <a:tr h="443582">
                <a:tc vMerge="1">
                  <a:txBody>
                    <a:bodyPr/>
                    <a:lstStyle/>
                    <a:p>
                      <a:endParaRPr lang="en-CA"/>
                    </a:p>
                  </a:txBody>
                  <a:tcPr/>
                </a:tc>
                <a:tc>
                  <a:txBody>
                    <a:bodyPr/>
                    <a:lstStyle/>
                    <a:p>
                      <a:pPr algn="l" fontAlgn="ctr"/>
                      <a:r>
                        <a:rPr lang="en-CA" sz="1400" u="none" strike="noStrike">
                          <a:effectLst/>
                        </a:rPr>
                        <a:t>Extracurricular Activities</a:t>
                      </a:r>
                      <a:endParaRPr lang="en-CA" sz="14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Student clubs, case competitions, conferences/webinars. </a:t>
                      </a:r>
                      <a:endParaRPr lang="en-US"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6200151"/>
                  </a:ext>
                </a:extLst>
              </a:tr>
              <a:tr h="469234">
                <a:tc>
                  <a:txBody>
                    <a:bodyPr/>
                    <a:lstStyle/>
                    <a:p>
                      <a:pPr algn="ctr" fontAlgn="ctr"/>
                      <a:r>
                        <a:rPr lang="en-CA" sz="1400" u="none" strike="noStrike" dirty="0">
                          <a:effectLst/>
                          <a:highlight>
                            <a:srgbClr val="FFFF00"/>
                          </a:highlight>
                        </a:rPr>
                        <a:t>6</a:t>
                      </a:r>
                    </a:p>
                    <a:p>
                      <a:pPr algn="ctr" fontAlgn="ctr"/>
                      <a:r>
                        <a:rPr lang="en-CA" sz="1400" u="none" strike="noStrike" dirty="0">
                          <a:effectLst/>
                          <a:highlight>
                            <a:srgbClr val="FFFF00"/>
                          </a:highlight>
                        </a:rPr>
                        <a:t>Technology &amp; Digital Integration</a:t>
                      </a:r>
                      <a:endParaRPr lang="en-CA" sz="1400" b="1" i="0" u="none" strike="noStrike" dirty="0">
                        <a:solidFill>
                          <a:srgbClr val="00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a:effectLst/>
                        </a:rPr>
                        <a:t>Online Learning Resources</a:t>
                      </a:r>
                      <a:endParaRPr lang="en-CA" sz="14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400" u="none" strike="noStrike" dirty="0">
                          <a:effectLst/>
                        </a:rPr>
                        <a:t>Learning management system (LMS), e-learning platforms, using digital tools in coursework.</a:t>
                      </a:r>
                      <a:endParaRPr lang="en-US"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4622153"/>
                  </a:ext>
                </a:extLst>
              </a:tr>
              <a:tr h="469234">
                <a:tc>
                  <a:txBody>
                    <a:bodyPr/>
                    <a:lstStyle/>
                    <a:p>
                      <a:pPr algn="ctr" fontAlgn="ctr"/>
                      <a:r>
                        <a:rPr lang="en-CA" sz="1400" u="none" strike="noStrike" dirty="0">
                          <a:effectLst/>
                          <a:highlight>
                            <a:srgbClr val="FFFF00"/>
                          </a:highlight>
                        </a:rPr>
                        <a:t>7</a:t>
                      </a:r>
                    </a:p>
                    <a:p>
                      <a:pPr algn="ctr" fontAlgn="ctr"/>
                      <a:r>
                        <a:rPr lang="en-CA" sz="1400" u="none" strike="noStrike" dirty="0">
                          <a:effectLst/>
                          <a:highlight>
                            <a:srgbClr val="FFFF00"/>
                          </a:highlight>
                        </a:rPr>
                        <a:t>International &amp; Market Positioning</a:t>
                      </a:r>
                      <a:endParaRPr lang="en-CA" sz="1400" b="1" i="0" u="none" strike="noStrike" dirty="0">
                        <a:solidFill>
                          <a:srgbClr val="00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CA" sz="1400" u="none" strike="noStrike" dirty="0">
                          <a:effectLst/>
                        </a:rPr>
                        <a:t>Global Recognition &amp; Accreditations</a:t>
                      </a:r>
                      <a:endParaRPr lang="en-CA"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rPr>
                        <a:t>AACSB, ACBSP, EQUIS, AMBA accreditations, dual degrees with, </a:t>
                      </a:r>
                      <a:r>
                        <a:rPr lang="en-CA" sz="1400" u="none" strike="noStrike" dirty="0">
                          <a:effectLst/>
                        </a:rPr>
                        <a:t>f</a:t>
                      </a:r>
                      <a:r>
                        <a:rPr lang="en-CA" sz="1400" dirty="0"/>
                        <a:t>irst-second tier institutions</a:t>
                      </a:r>
                      <a:r>
                        <a:rPr lang="en-US" sz="1400" u="none" strike="noStrike" dirty="0">
                          <a:effectLst/>
                        </a:rPr>
                        <a:t> </a:t>
                      </a:r>
                      <a:endParaRPr lang="en-US" sz="1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5809193"/>
                  </a:ext>
                </a:extLst>
              </a:tr>
            </a:tbl>
          </a:graphicData>
        </a:graphic>
      </p:graphicFrame>
    </p:spTree>
    <p:extLst>
      <p:ext uri="{BB962C8B-B14F-4D97-AF65-F5344CB8AC3E}">
        <p14:creationId xmlns:p14="http://schemas.microsoft.com/office/powerpoint/2010/main" val="37259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74DD9-FDF4-8E5C-DC35-CF6414D90D24}"/>
              </a:ext>
            </a:extLst>
          </p:cNvPr>
          <p:cNvSpPr>
            <a:spLocks noGrp="1"/>
          </p:cNvSpPr>
          <p:nvPr>
            <p:ph type="title"/>
          </p:nvPr>
        </p:nvSpPr>
        <p:spPr>
          <a:xfrm>
            <a:off x="699211" y="782091"/>
            <a:ext cx="10515600" cy="1325563"/>
          </a:xfrm>
        </p:spPr>
        <p:txBody>
          <a:bodyPr>
            <a:noAutofit/>
          </a:bodyPr>
          <a:lstStyle/>
          <a:p>
            <a:r>
              <a:rPr lang="en-US" sz="2400" dirty="0">
                <a:latin typeface="+mn-lt"/>
              </a:rPr>
              <a:t>1- Analyzing 2 Master programs based on Lou’s Table Criteria: </a:t>
            </a:r>
            <a:endParaRPr lang="en-CA" sz="2400" dirty="0">
              <a:latin typeface="+mn-lt"/>
            </a:endParaRPr>
          </a:p>
        </p:txBody>
      </p:sp>
      <p:sp>
        <p:nvSpPr>
          <p:cNvPr id="9" name="TextBox 8">
            <a:extLst>
              <a:ext uri="{FF2B5EF4-FFF2-40B4-BE49-F238E27FC236}">
                <a16:creationId xmlns:a16="http://schemas.microsoft.com/office/drawing/2014/main" id="{C48ABA31-EBC3-F3FB-36B2-905D4CF3DD4C}"/>
              </a:ext>
            </a:extLst>
          </p:cNvPr>
          <p:cNvSpPr txBox="1"/>
          <p:nvPr/>
        </p:nvSpPr>
        <p:spPr>
          <a:xfrm>
            <a:off x="1102767" y="1666569"/>
            <a:ext cx="6097218" cy="646331"/>
          </a:xfrm>
          <a:prstGeom prst="rect">
            <a:avLst/>
          </a:prstGeom>
          <a:noFill/>
        </p:spPr>
        <p:txBody>
          <a:bodyPr wrap="square">
            <a:spAutoFit/>
          </a:bodyPr>
          <a:lstStyle/>
          <a:p>
            <a:pPr marL="342900" indent="-342900">
              <a:buFont typeface="Arial" panose="020B0604020202020204" pitchFamily="34" charset="0"/>
              <a:buChar char="•"/>
            </a:pPr>
            <a:r>
              <a:rPr lang="en-US" sz="1800" dirty="0">
                <a:effectLst/>
                <a:ea typeface="Aptos" panose="020B0004020202020204" pitchFamily="34" charset="0"/>
                <a:cs typeface="Arial" panose="020B0604020202020204" pitchFamily="34" charset="0"/>
              </a:rPr>
              <a:t>Master’s</a:t>
            </a:r>
            <a:r>
              <a:rPr lang="en-US" sz="1800" dirty="0">
                <a:ea typeface="Aptos" panose="020B0004020202020204" pitchFamily="34" charset="0"/>
                <a:cs typeface="Arial" panose="020B0604020202020204" pitchFamily="34" charset="0"/>
              </a:rPr>
              <a:t> in </a:t>
            </a:r>
            <a:r>
              <a:rPr lang="en-US" sz="1800" dirty="0">
                <a:effectLst/>
                <a:ea typeface="Aptos" panose="020B0004020202020204" pitchFamily="34" charset="0"/>
                <a:cs typeface="Arial" panose="020B0604020202020204" pitchFamily="34" charset="0"/>
              </a:rPr>
              <a:t>America’s Indo-Pacific Management</a:t>
            </a:r>
          </a:p>
          <a:p>
            <a:pPr marL="342900" indent="-342900">
              <a:buFont typeface="Arial" panose="020B0604020202020204" pitchFamily="34" charset="0"/>
              <a:buChar char="•"/>
            </a:pPr>
            <a:r>
              <a:rPr lang="en-US" sz="1800" dirty="0">
                <a:effectLst/>
                <a:ea typeface="Aptos" panose="020B0004020202020204" pitchFamily="34" charset="0"/>
                <a:cs typeface="Arial" panose="020B0604020202020204" pitchFamily="34" charset="0"/>
              </a:rPr>
              <a:t>Master’s in International Business Management</a:t>
            </a:r>
            <a:endParaRPr lang="en-CA" dirty="0"/>
          </a:p>
        </p:txBody>
      </p:sp>
      <p:sp>
        <p:nvSpPr>
          <p:cNvPr id="11" name="TextBox 10">
            <a:extLst>
              <a:ext uri="{FF2B5EF4-FFF2-40B4-BE49-F238E27FC236}">
                <a16:creationId xmlns:a16="http://schemas.microsoft.com/office/drawing/2014/main" id="{B9DCCD14-0FD3-7582-D794-82FCC6286302}"/>
              </a:ext>
            </a:extLst>
          </p:cNvPr>
          <p:cNvSpPr txBox="1"/>
          <p:nvPr/>
        </p:nvSpPr>
        <p:spPr>
          <a:xfrm>
            <a:off x="607162" y="2345630"/>
            <a:ext cx="10894162" cy="400110"/>
          </a:xfrm>
          <a:prstGeom prst="rect">
            <a:avLst/>
          </a:prstGeom>
          <a:noFill/>
        </p:spPr>
        <p:txBody>
          <a:bodyPr wrap="square">
            <a:spAutoFit/>
          </a:bodyPr>
          <a:lstStyle/>
          <a:p>
            <a:r>
              <a:rPr lang="en-US" sz="2000" b="1" u="sng" dirty="0">
                <a:highlight>
                  <a:srgbClr val="FFFF00"/>
                </a:highlight>
              </a:rPr>
              <a:t>My question</a:t>
            </a:r>
            <a:r>
              <a:rPr lang="en-US" dirty="0">
                <a:highlight>
                  <a:srgbClr val="FFFF00"/>
                </a:highlight>
              </a:rPr>
              <a:t>: Do I need to conduct more analysis and dive deeper based on the criteria I shared with you earlier?</a:t>
            </a:r>
            <a:endParaRPr lang="en-CA" dirty="0">
              <a:highlight>
                <a:srgbClr val="FFFF00"/>
              </a:highlight>
            </a:endParaRPr>
          </a:p>
        </p:txBody>
      </p:sp>
      <p:sp>
        <p:nvSpPr>
          <p:cNvPr id="12" name="Rectangle 11">
            <a:extLst>
              <a:ext uri="{FF2B5EF4-FFF2-40B4-BE49-F238E27FC236}">
                <a16:creationId xmlns:a16="http://schemas.microsoft.com/office/drawing/2014/main" id="{439379B3-9D41-579B-AEAD-1856BD7748C4}"/>
              </a:ext>
            </a:extLst>
          </p:cNvPr>
          <p:cNvSpPr/>
          <p:nvPr/>
        </p:nvSpPr>
        <p:spPr>
          <a:xfrm>
            <a:off x="636422" y="1111910"/>
            <a:ext cx="10753344" cy="1836115"/>
          </a:xfrm>
          <a:prstGeom prst="rect">
            <a:avLst/>
          </a:prstGeom>
          <a:noFill/>
          <a:ln w="57150"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CA"/>
          </a:p>
        </p:txBody>
      </p:sp>
      <p:grpSp>
        <p:nvGrpSpPr>
          <p:cNvPr id="14" name="Group 13">
            <a:extLst>
              <a:ext uri="{FF2B5EF4-FFF2-40B4-BE49-F238E27FC236}">
                <a16:creationId xmlns:a16="http://schemas.microsoft.com/office/drawing/2014/main" id="{A9B05F4D-CC35-B045-E276-05D13FA808A0}"/>
              </a:ext>
            </a:extLst>
          </p:cNvPr>
          <p:cNvGrpSpPr/>
          <p:nvPr/>
        </p:nvGrpSpPr>
        <p:grpSpPr>
          <a:xfrm>
            <a:off x="636422" y="3206055"/>
            <a:ext cx="10753344" cy="1351314"/>
            <a:chOff x="775411" y="2531275"/>
            <a:chExt cx="10753344" cy="1922462"/>
          </a:xfrm>
        </p:grpSpPr>
        <p:sp>
          <p:nvSpPr>
            <p:cNvPr id="6" name="Title 1">
              <a:extLst>
                <a:ext uri="{FF2B5EF4-FFF2-40B4-BE49-F238E27FC236}">
                  <a16:creationId xmlns:a16="http://schemas.microsoft.com/office/drawing/2014/main" id="{05B9EB4A-3902-783F-F16C-98D845BB672E}"/>
                </a:ext>
              </a:extLst>
            </p:cNvPr>
            <p:cNvSpPr txBox="1">
              <a:spLocks/>
            </p:cNvSpPr>
            <p:nvPr/>
          </p:nvSpPr>
          <p:spPr>
            <a:xfrm>
              <a:off x="838200" y="2531275"/>
              <a:ext cx="10515600" cy="19224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latin typeface="+mn-lt"/>
                </a:rPr>
                <a:t>2- Preparing </a:t>
              </a:r>
              <a:r>
                <a:rPr lang="en-US" sz="2400" b="1" u="sng" dirty="0">
                  <a:latin typeface="+mn-lt"/>
                </a:rPr>
                <a:t>2 SWOTs </a:t>
              </a:r>
              <a:r>
                <a:rPr lang="en-US" sz="2400" dirty="0">
                  <a:latin typeface="+mn-lt"/>
                </a:rPr>
                <a:t>based on Lou’s file:</a:t>
              </a:r>
            </a:p>
            <a:p>
              <a:pPr marL="285750" indent="-285750">
                <a:buFont typeface="Arial" panose="020B0604020202020204" pitchFamily="34" charset="0"/>
                <a:buChar char="•"/>
              </a:pPr>
              <a:r>
                <a:rPr lang="en-US" sz="1800" dirty="0" err="1">
                  <a:effectLst/>
                  <a:latin typeface="+mn-lt"/>
                  <a:ea typeface="Aptos" panose="020B0004020202020204" pitchFamily="34" charset="0"/>
                  <a:cs typeface="Arial" panose="020B0604020202020204" pitchFamily="34" charset="0"/>
                </a:rPr>
                <a:t>CapU</a:t>
              </a:r>
              <a:r>
                <a:rPr lang="en-US" sz="1800" dirty="0">
                  <a:effectLst/>
                  <a:latin typeface="+mn-lt"/>
                  <a:ea typeface="Aptos" panose="020B0004020202020204" pitchFamily="34" charset="0"/>
                  <a:cs typeface="Arial" panose="020B0604020202020204" pitchFamily="34" charset="0"/>
                </a:rPr>
                <a:t> SWOT</a:t>
              </a:r>
            </a:p>
            <a:p>
              <a:pPr marL="285750" indent="-285750">
                <a:buFont typeface="Arial" panose="020B0604020202020204" pitchFamily="34" charset="0"/>
                <a:buChar char="•"/>
              </a:pPr>
              <a:r>
                <a:rPr lang="en-US" sz="1800" dirty="0">
                  <a:effectLst/>
                  <a:latin typeface="+mn-lt"/>
                  <a:ea typeface="Aptos" panose="020B0004020202020204" pitchFamily="34" charset="0"/>
                  <a:cs typeface="Arial" panose="020B0604020202020204" pitchFamily="34" charset="0"/>
                </a:rPr>
                <a:t>Previous MCRAE </a:t>
              </a:r>
              <a:r>
                <a:rPr lang="en-US" sz="1800" dirty="0">
                  <a:latin typeface="+mn-lt"/>
                </a:rPr>
                <a:t>Institute of International Management</a:t>
              </a:r>
              <a:r>
                <a:rPr lang="en-US" sz="1800" b="1" dirty="0">
                  <a:latin typeface="+mn-lt"/>
                </a:rPr>
                <a:t> </a:t>
              </a:r>
              <a:r>
                <a:rPr lang="en-US" sz="1800" dirty="0">
                  <a:latin typeface="+mn-lt"/>
                  <a:cs typeface="Arial" panose="020B0604020202020204" pitchFamily="34" charset="0"/>
                </a:rPr>
                <a:t>SWOT</a:t>
              </a:r>
              <a:endParaRPr lang="en-CA" sz="1800" dirty="0">
                <a:latin typeface="+mn-lt"/>
                <a:cs typeface="Arial" panose="020B0604020202020204" pitchFamily="34" charset="0"/>
              </a:endParaRPr>
            </a:p>
          </p:txBody>
        </p:sp>
        <p:sp>
          <p:nvSpPr>
            <p:cNvPr id="13" name="Rectangle 12">
              <a:extLst>
                <a:ext uri="{FF2B5EF4-FFF2-40B4-BE49-F238E27FC236}">
                  <a16:creationId xmlns:a16="http://schemas.microsoft.com/office/drawing/2014/main" id="{4DEBE817-68DF-6964-39A1-29AD6E99C86D}"/>
                </a:ext>
              </a:extLst>
            </p:cNvPr>
            <p:cNvSpPr/>
            <p:nvPr/>
          </p:nvSpPr>
          <p:spPr>
            <a:xfrm>
              <a:off x="775411" y="2617622"/>
              <a:ext cx="10753344" cy="1836115"/>
            </a:xfrm>
            <a:prstGeom prst="rect">
              <a:avLst/>
            </a:prstGeom>
            <a:noFill/>
            <a:ln w="57150"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CA"/>
            </a:p>
          </p:txBody>
        </p:sp>
      </p:grpSp>
      <p:sp>
        <p:nvSpPr>
          <p:cNvPr id="15" name="Rectangle 14">
            <a:extLst>
              <a:ext uri="{FF2B5EF4-FFF2-40B4-BE49-F238E27FC236}">
                <a16:creationId xmlns:a16="http://schemas.microsoft.com/office/drawing/2014/main" id="{3B21A4D0-6CC3-38E1-100C-FDFB3341CABD}"/>
              </a:ext>
            </a:extLst>
          </p:cNvPr>
          <p:cNvSpPr/>
          <p:nvPr/>
        </p:nvSpPr>
        <p:spPr>
          <a:xfrm>
            <a:off x="636422" y="4898039"/>
            <a:ext cx="10753344" cy="1290620"/>
          </a:xfrm>
          <a:prstGeom prst="rect">
            <a:avLst/>
          </a:prstGeom>
          <a:noFill/>
          <a:ln w="57150"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CA" dirty="0"/>
          </a:p>
        </p:txBody>
      </p:sp>
      <p:sp>
        <p:nvSpPr>
          <p:cNvPr id="16" name="Title 1">
            <a:extLst>
              <a:ext uri="{FF2B5EF4-FFF2-40B4-BE49-F238E27FC236}">
                <a16:creationId xmlns:a16="http://schemas.microsoft.com/office/drawing/2014/main" id="{201F25A0-F2C9-6226-B74F-8E18E1BDEAEB}"/>
              </a:ext>
            </a:extLst>
          </p:cNvPr>
          <p:cNvSpPr txBox="1">
            <a:spLocks/>
          </p:cNvSpPr>
          <p:nvPr/>
        </p:nvSpPr>
        <p:spPr>
          <a:xfrm>
            <a:off x="699211" y="4761831"/>
            <a:ext cx="10515600" cy="13513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latin typeface="+mn-lt"/>
              </a:rPr>
              <a:t>3- A comprehensive view of the </a:t>
            </a:r>
            <a:r>
              <a:rPr lang="en-US" sz="2400" b="1" u="sng" dirty="0">
                <a:latin typeface="+mn-lt"/>
              </a:rPr>
              <a:t>McRae Institute of International Management </a:t>
            </a:r>
            <a:r>
              <a:rPr lang="en-US" sz="2400" dirty="0">
                <a:latin typeface="+mn-lt"/>
              </a:rPr>
              <a:t>at Capilano College.</a:t>
            </a:r>
            <a:endParaRPr lang="en-CA" sz="2400" b="1" dirty="0">
              <a:latin typeface="+mn-lt"/>
              <a:cs typeface="Arial" panose="020B0604020202020204" pitchFamily="34" charset="0"/>
            </a:endParaRPr>
          </a:p>
        </p:txBody>
      </p:sp>
      <p:sp>
        <p:nvSpPr>
          <p:cNvPr id="17" name="TextBox 16">
            <a:extLst>
              <a:ext uri="{FF2B5EF4-FFF2-40B4-BE49-F238E27FC236}">
                <a16:creationId xmlns:a16="http://schemas.microsoft.com/office/drawing/2014/main" id="{181974AB-CC4E-3840-2480-354A40F0FC2F}"/>
              </a:ext>
            </a:extLst>
          </p:cNvPr>
          <p:cNvSpPr txBox="1"/>
          <p:nvPr/>
        </p:nvSpPr>
        <p:spPr>
          <a:xfrm>
            <a:off x="524256" y="329911"/>
            <a:ext cx="5735117" cy="646331"/>
          </a:xfrm>
          <a:prstGeom prst="rect">
            <a:avLst/>
          </a:prstGeom>
          <a:noFill/>
        </p:spPr>
        <p:txBody>
          <a:bodyPr wrap="square" rtlCol="0">
            <a:spAutoFit/>
          </a:bodyPr>
          <a:lstStyle/>
          <a:p>
            <a:r>
              <a:rPr lang="en-US" sz="3600" b="1" dirty="0"/>
              <a:t>Master design Next Steps:</a:t>
            </a:r>
            <a:endParaRPr lang="en-CA" sz="3600" b="1" dirty="0"/>
          </a:p>
        </p:txBody>
      </p:sp>
      <p:sp>
        <p:nvSpPr>
          <p:cNvPr id="18" name="TextBox 17">
            <a:extLst>
              <a:ext uri="{FF2B5EF4-FFF2-40B4-BE49-F238E27FC236}">
                <a16:creationId xmlns:a16="http://schemas.microsoft.com/office/drawing/2014/main" id="{A1DCE1DF-A9B7-3734-76DB-81D4B73A856C}"/>
              </a:ext>
            </a:extLst>
          </p:cNvPr>
          <p:cNvSpPr txBox="1"/>
          <p:nvPr/>
        </p:nvSpPr>
        <p:spPr>
          <a:xfrm>
            <a:off x="9076943" y="534335"/>
            <a:ext cx="2312823" cy="369332"/>
          </a:xfrm>
          <a:prstGeom prst="rect">
            <a:avLst/>
          </a:prstGeom>
          <a:noFill/>
        </p:spPr>
        <p:txBody>
          <a:bodyPr wrap="square" rtlCol="0">
            <a:spAutoFit/>
          </a:bodyPr>
          <a:lstStyle/>
          <a:p>
            <a:r>
              <a:rPr lang="en-US" b="1" dirty="0">
                <a:highlight>
                  <a:srgbClr val="B7DEE8"/>
                </a:highlight>
              </a:rPr>
              <a:t>Deadline: February 11</a:t>
            </a:r>
            <a:endParaRPr lang="en-CA" b="1" dirty="0">
              <a:highlight>
                <a:srgbClr val="B7DEE8"/>
              </a:highlight>
            </a:endParaRPr>
          </a:p>
        </p:txBody>
      </p:sp>
    </p:spTree>
    <p:extLst>
      <p:ext uri="{BB962C8B-B14F-4D97-AF65-F5344CB8AC3E}">
        <p14:creationId xmlns:p14="http://schemas.microsoft.com/office/powerpoint/2010/main" val="1575584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F4860E-AED9-BE4B-3D08-EA073AF35A64}"/>
              </a:ext>
            </a:extLst>
          </p:cNvPr>
          <p:cNvSpPr txBox="1"/>
          <p:nvPr/>
        </p:nvSpPr>
        <p:spPr>
          <a:xfrm>
            <a:off x="423473" y="1120676"/>
            <a:ext cx="9335123" cy="2585323"/>
          </a:xfrm>
          <a:prstGeom prst="rect">
            <a:avLst/>
          </a:prstGeom>
          <a:noFill/>
        </p:spPr>
        <p:txBody>
          <a:bodyPr wrap="square">
            <a:spAutoFit/>
          </a:bodyPr>
          <a:lstStyle/>
          <a:p>
            <a:r>
              <a:rPr lang="en-US" dirty="0">
                <a:highlight>
                  <a:srgbClr val="FFFF00"/>
                </a:highlight>
                <a:latin typeface="Aptos" panose="020B0004020202020204" pitchFamily="34" charset="0"/>
                <a:ea typeface="Aptos" panose="020B0004020202020204" pitchFamily="34" charset="0"/>
                <a:cs typeface="Arial" panose="020B0604020202020204" pitchFamily="34" charset="0"/>
              </a:rPr>
              <a:t>Criteria:</a:t>
            </a:r>
            <a:endParaRPr lang="en-US" sz="1800" dirty="0">
              <a:effectLst/>
              <a:highlight>
                <a:srgbClr val="FFFF00"/>
              </a:highlight>
              <a:latin typeface="Aptos" panose="020B0004020202020204" pitchFamily="34" charset="0"/>
              <a:ea typeface="Aptos" panose="020B0004020202020204" pitchFamily="34" charset="0"/>
              <a:cs typeface="Arial" panose="020B0604020202020204" pitchFamily="34" charset="0"/>
            </a:endParaRP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ALIGNMENT WITH CAPILANO STRATEGIC GOALS</a:t>
            </a: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CRITERIA ON RESOURCE AVAILABILITY</a:t>
            </a: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DIFFERENTIATION</a:t>
            </a:r>
            <a:endParaRPr lang="en-US" dirty="0">
              <a:latin typeface="Aptos" panose="020B0004020202020204" pitchFamily="34" charset="0"/>
              <a:ea typeface="Aptos" panose="020B0004020202020204" pitchFamily="34" charset="0"/>
              <a:cs typeface="Arial" panose="020B0604020202020204" pitchFamily="34" charset="0"/>
            </a:endParaRP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POSSIBLE DOMESTIC OR INTERNATIONAL PARTNERSHIPS</a:t>
            </a: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POSSIBLE STRONG PROGRAM NETWORK</a:t>
            </a: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POSSIBLE MARKET DEMAND DOMESTIC</a:t>
            </a: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Arial" panose="020B0604020202020204" pitchFamily="34" charset="0"/>
              </a:rPr>
              <a:t>POSSIBLE MARKET DEMAND INTERNATIONAL</a:t>
            </a:r>
            <a:endParaRPr lang="en-US" dirty="0">
              <a:latin typeface="Aptos" panose="020B0004020202020204" pitchFamily="34" charset="0"/>
              <a:ea typeface="Aptos" panose="020B0004020202020204" pitchFamily="34" charset="0"/>
              <a:cs typeface="Arial" panose="020B0604020202020204" pitchFamily="34" charset="0"/>
            </a:endParaRPr>
          </a:p>
          <a:p>
            <a:pPr marL="285750" indent="-285750">
              <a:buFont typeface="Arial" panose="020B0604020202020204" pitchFamily="34" charset="0"/>
              <a:buChar char="•"/>
            </a:pPr>
            <a:endParaRPr lang="en-CA" dirty="0"/>
          </a:p>
        </p:txBody>
      </p:sp>
      <p:sp>
        <p:nvSpPr>
          <p:cNvPr id="9" name="TextBox 8">
            <a:extLst>
              <a:ext uri="{FF2B5EF4-FFF2-40B4-BE49-F238E27FC236}">
                <a16:creationId xmlns:a16="http://schemas.microsoft.com/office/drawing/2014/main" id="{95238977-05B0-116D-80D2-0C4115E71C7A}"/>
              </a:ext>
            </a:extLst>
          </p:cNvPr>
          <p:cNvSpPr txBox="1"/>
          <p:nvPr/>
        </p:nvSpPr>
        <p:spPr>
          <a:xfrm>
            <a:off x="423473" y="432086"/>
            <a:ext cx="10114612" cy="646331"/>
          </a:xfrm>
          <a:prstGeom prst="rect">
            <a:avLst/>
          </a:prstGeom>
          <a:noFill/>
        </p:spPr>
        <p:txBody>
          <a:bodyPr wrap="square">
            <a:spAutoFit/>
          </a:bodyPr>
          <a:lstStyle/>
          <a:p>
            <a:pPr marL="342900" indent="-342900">
              <a:buFont typeface="+mj-lt"/>
              <a:buAutoNum type="arabicPeriod"/>
            </a:pPr>
            <a:r>
              <a:rPr lang="en-US" sz="1800" dirty="0">
                <a:effectLst/>
                <a:highlight>
                  <a:srgbClr val="00FFFF"/>
                </a:highlight>
                <a:latin typeface="Aptos" panose="020B0004020202020204" pitchFamily="34" charset="0"/>
                <a:ea typeface="Aptos" panose="020B0004020202020204" pitchFamily="34" charset="0"/>
                <a:cs typeface="Arial" panose="020B0604020202020204" pitchFamily="34" charset="0"/>
              </a:rPr>
              <a:t>Master’s</a:t>
            </a:r>
            <a:r>
              <a:rPr lang="en-US" dirty="0">
                <a:highlight>
                  <a:srgbClr val="00FFFF"/>
                </a:highlight>
                <a:latin typeface="Aptos" panose="020B0004020202020204" pitchFamily="34" charset="0"/>
                <a:ea typeface="Aptos" panose="020B0004020202020204" pitchFamily="34" charset="0"/>
                <a:cs typeface="Arial" panose="020B0604020202020204" pitchFamily="34" charset="0"/>
              </a:rPr>
              <a:t> in </a:t>
            </a:r>
            <a:r>
              <a:rPr lang="en-US" sz="1800" dirty="0">
                <a:effectLst/>
                <a:highlight>
                  <a:srgbClr val="00FFFF"/>
                </a:highlight>
                <a:latin typeface="Aptos" panose="020B0004020202020204" pitchFamily="34" charset="0"/>
                <a:ea typeface="Aptos" panose="020B0004020202020204" pitchFamily="34" charset="0"/>
                <a:cs typeface="Arial" panose="020B0604020202020204" pitchFamily="34" charset="0"/>
              </a:rPr>
              <a:t>America</a:t>
            </a:r>
            <a:r>
              <a:rPr lang="en-US" dirty="0">
                <a:highlight>
                  <a:srgbClr val="00FFFF"/>
                </a:highlight>
                <a:latin typeface="Aptos" panose="020B0004020202020204" pitchFamily="34" charset="0"/>
                <a:ea typeface="Aptos" panose="020B0004020202020204" pitchFamily="34" charset="0"/>
                <a:cs typeface="Arial" panose="020B0604020202020204" pitchFamily="34" charset="0"/>
              </a:rPr>
              <a:t>s’</a:t>
            </a:r>
            <a:r>
              <a:rPr lang="en-US" sz="1800" dirty="0">
                <a:effectLst/>
                <a:highlight>
                  <a:srgbClr val="00FFFF"/>
                </a:highlight>
                <a:latin typeface="Aptos" panose="020B0004020202020204" pitchFamily="34" charset="0"/>
                <a:ea typeface="Aptos" panose="020B0004020202020204" pitchFamily="34" charset="0"/>
                <a:cs typeface="Arial" panose="020B0604020202020204" pitchFamily="34" charset="0"/>
              </a:rPr>
              <a:t> Indo-Pacific Management</a:t>
            </a:r>
          </a:p>
          <a:p>
            <a:pPr marL="342900" indent="-342900">
              <a:buFont typeface="+mj-lt"/>
              <a:buAutoNum type="arabicPeriod"/>
            </a:pPr>
            <a:r>
              <a:rPr lang="en-US" sz="1800" dirty="0">
                <a:effectLst/>
                <a:highlight>
                  <a:srgbClr val="00FFFF"/>
                </a:highlight>
                <a:latin typeface="Aptos" panose="020B0004020202020204" pitchFamily="34" charset="0"/>
                <a:ea typeface="Aptos" panose="020B0004020202020204" pitchFamily="34" charset="0"/>
                <a:cs typeface="Arial" panose="020B0604020202020204" pitchFamily="34" charset="0"/>
              </a:rPr>
              <a:t>Master’s in International Business Management</a:t>
            </a:r>
            <a:endParaRPr lang="en-CA" dirty="0">
              <a:highlight>
                <a:srgbClr val="00FFFF"/>
              </a:highlight>
            </a:endParaRPr>
          </a:p>
        </p:txBody>
      </p:sp>
    </p:spTree>
    <p:extLst>
      <p:ext uri="{BB962C8B-B14F-4D97-AF65-F5344CB8AC3E}">
        <p14:creationId xmlns:p14="http://schemas.microsoft.com/office/powerpoint/2010/main" val="2223011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CD8ECF3A-C101-6866-2AEF-1C50C935C343}"/>
              </a:ext>
            </a:extLst>
          </p:cNvPr>
          <p:cNvGraphicFramePr/>
          <p:nvPr>
            <p:extLst>
              <p:ext uri="{D42A27DB-BD31-4B8C-83A1-F6EECF244321}">
                <p14:modId xmlns:p14="http://schemas.microsoft.com/office/powerpoint/2010/main" val="807117420"/>
              </p:ext>
            </p:extLst>
          </p:nvPr>
        </p:nvGraphicFramePr>
        <p:xfrm>
          <a:off x="544452" y="153564"/>
          <a:ext cx="11328788" cy="1354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4" name="Table 33">
            <a:extLst>
              <a:ext uri="{FF2B5EF4-FFF2-40B4-BE49-F238E27FC236}">
                <a16:creationId xmlns:a16="http://schemas.microsoft.com/office/drawing/2014/main" id="{644D5402-4ACA-6CA8-CC22-8BAE0D06E192}"/>
              </a:ext>
            </a:extLst>
          </p:cNvPr>
          <p:cNvGraphicFramePr>
            <a:graphicFrameLocks noGrp="1"/>
          </p:cNvGraphicFramePr>
          <p:nvPr>
            <p:extLst>
              <p:ext uri="{D42A27DB-BD31-4B8C-83A1-F6EECF244321}">
                <p14:modId xmlns:p14="http://schemas.microsoft.com/office/powerpoint/2010/main" val="3414906846"/>
              </p:ext>
            </p:extLst>
          </p:nvPr>
        </p:nvGraphicFramePr>
        <p:xfrm>
          <a:off x="544452" y="2395870"/>
          <a:ext cx="10047958" cy="4136604"/>
        </p:xfrm>
        <a:graphic>
          <a:graphicData uri="http://schemas.openxmlformats.org/drawingml/2006/table">
            <a:tbl>
              <a:tblPr>
                <a:tableStyleId>{5C22544A-7EE6-4342-B048-85BDC9FD1C3A}</a:tableStyleId>
              </a:tblPr>
              <a:tblGrid>
                <a:gridCol w="1635810">
                  <a:extLst>
                    <a:ext uri="{9D8B030D-6E8A-4147-A177-3AD203B41FA5}">
                      <a16:colId xmlns:a16="http://schemas.microsoft.com/office/drawing/2014/main" val="297150502"/>
                    </a:ext>
                  </a:extLst>
                </a:gridCol>
                <a:gridCol w="2961160">
                  <a:extLst>
                    <a:ext uri="{9D8B030D-6E8A-4147-A177-3AD203B41FA5}">
                      <a16:colId xmlns:a16="http://schemas.microsoft.com/office/drawing/2014/main" val="178704004"/>
                    </a:ext>
                  </a:extLst>
                </a:gridCol>
                <a:gridCol w="5450988">
                  <a:extLst>
                    <a:ext uri="{9D8B030D-6E8A-4147-A177-3AD203B41FA5}">
                      <a16:colId xmlns:a16="http://schemas.microsoft.com/office/drawing/2014/main" val="1865360917"/>
                    </a:ext>
                  </a:extLst>
                </a:gridCol>
              </a:tblGrid>
              <a:tr h="355952">
                <a:tc>
                  <a:txBody>
                    <a:bodyPr/>
                    <a:lstStyle/>
                    <a:p>
                      <a:pPr algn="ctr" fontAlgn="ctr"/>
                      <a:r>
                        <a:rPr lang="en-CA" sz="1400" b="1" u="none" strike="noStrike" dirty="0">
                          <a:effectLst/>
                        </a:rPr>
                        <a:t>Category</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tc>
                  <a:txBody>
                    <a:bodyPr/>
                    <a:lstStyle/>
                    <a:p>
                      <a:pPr algn="ctr" fontAlgn="ctr"/>
                      <a:r>
                        <a:rPr lang="en-CA" sz="1400" b="1" u="none" strike="noStrike" dirty="0">
                          <a:effectLst/>
                        </a:rPr>
                        <a:t>Criteria</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tc>
                  <a:txBody>
                    <a:bodyPr/>
                    <a:lstStyle/>
                    <a:p>
                      <a:pPr algn="ctr" fontAlgn="ctr"/>
                      <a:r>
                        <a:rPr lang="en-CA" sz="1400" b="1" u="none" strike="noStrike" dirty="0">
                          <a:effectLst/>
                        </a:rPr>
                        <a:t>Details to Analyze</a:t>
                      </a:r>
                      <a:endParaRPr lang="en-CA" sz="1400" b="1" i="0" u="none" strike="noStrike" dirty="0">
                        <a:solidFill>
                          <a:srgbClr val="000000"/>
                        </a:solidFill>
                        <a:effectLst/>
                        <a:latin typeface="Calibri" panose="020F0502020204030204" pitchFamily="34" charset="0"/>
                      </a:endParaRPr>
                    </a:p>
                  </a:txBody>
                  <a:tcPr marL="3455" marR="3455" marT="3455" marB="0" anchor="ctr">
                    <a:solidFill>
                      <a:schemeClr val="accent4">
                        <a:lumMod val="40000"/>
                        <a:lumOff val="60000"/>
                      </a:schemeClr>
                    </a:solidFill>
                  </a:tcPr>
                </a:tc>
                <a:extLst>
                  <a:ext uri="{0D108BD9-81ED-4DB2-BD59-A6C34878D82A}">
                    <a16:rowId xmlns:a16="http://schemas.microsoft.com/office/drawing/2014/main" val="3589188561"/>
                  </a:ext>
                </a:extLst>
              </a:tr>
              <a:tr h="355952">
                <a:tc rowSpan="4">
                  <a:txBody>
                    <a:bodyPr/>
                    <a:lstStyle/>
                    <a:p>
                      <a:pPr algn="ctr" fontAlgn="ctr"/>
                      <a:r>
                        <a:rPr lang="en-CA" sz="1400" u="none" strike="noStrike" dirty="0">
                          <a:effectLst/>
                        </a:rPr>
                        <a:t>Career &amp; Employment Outcomes</a:t>
                      </a:r>
                      <a:endParaRPr lang="en-CA" sz="1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CA" sz="1400" u="none" strike="noStrike" dirty="0">
                          <a:effectLst/>
                        </a:rPr>
                        <a:t>Employment Rate</a:t>
                      </a:r>
                      <a:endParaRPr lang="en-CA" sz="1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400" u="none" strike="noStrike">
                          <a:effectLst/>
                        </a:rPr>
                        <a:t>Percentage of graduates employed within 3-6 months.</a:t>
                      </a:r>
                      <a:endParaRPr lang="en-US"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0200954"/>
                  </a:ext>
                </a:extLst>
              </a:tr>
              <a:tr h="355952">
                <a:tc vMerge="1">
                  <a:txBody>
                    <a:bodyPr/>
                    <a:lstStyle/>
                    <a:p>
                      <a:endParaRPr lang="en-CA"/>
                    </a:p>
                  </a:txBody>
                  <a:tcPr/>
                </a:tc>
                <a:tc>
                  <a:txBody>
                    <a:bodyPr/>
                    <a:lstStyle/>
                    <a:p>
                      <a:pPr algn="l" fontAlgn="ctr"/>
                      <a:r>
                        <a:rPr lang="en-CA" sz="1400" u="none" strike="noStrike">
                          <a:effectLst/>
                        </a:rPr>
                        <a:t>Salary &amp; Career Progression</a:t>
                      </a:r>
                      <a:endParaRPr lang="en-CA" sz="1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400" u="none" strike="noStrike" dirty="0">
                          <a:effectLst/>
                        </a:rPr>
                        <a:t>Average starting salary, alumni career growth.</a:t>
                      </a:r>
                      <a:endParaRPr lang="en-US"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980374174"/>
                  </a:ext>
                </a:extLst>
              </a:tr>
              <a:tr h="443582">
                <a:tc vMerge="1">
                  <a:txBody>
                    <a:bodyPr/>
                    <a:lstStyle/>
                    <a:p>
                      <a:endParaRPr lang="en-CA"/>
                    </a:p>
                  </a:txBody>
                  <a:tcPr/>
                </a:tc>
                <a:tc>
                  <a:txBody>
                    <a:bodyPr/>
                    <a:lstStyle/>
                    <a:p>
                      <a:pPr algn="l" fontAlgn="ctr"/>
                      <a:r>
                        <a:rPr lang="en-CA" sz="1400" u="none" strike="noStrike">
                          <a:effectLst/>
                        </a:rPr>
                        <a:t>Alumni Network</a:t>
                      </a:r>
                      <a:endParaRPr lang="en-CA" sz="1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CA" sz="1400" u="none" strike="noStrike" dirty="0">
                          <a:effectLst/>
                        </a:rPr>
                        <a:t>Alumni support, mentoring, active alumni events.</a:t>
                      </a:r>
                      <a:endParaRPr lang="en-CA"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106708637"/>
                  </a:ext>
                </a:extLst>
              </a:tr>
              <a:tr h="443582">
                <a:tc vMerge="1">
                  <a:txBody>
                    <a:bodyPr/>
                    <a:lstStyle/>
                    <a:p>
                      <a:endParaRPr lang="en-CA"/>
                    </a:p>
                  </a:txBody>
                  <a:tcPr/>
                </a:tc>
                <a:tc>
                  <a:txBody>
                    <a:bodyPr/>
                    <a:lstStyle/>
                    <a:p>
                      <a:pPr algn="l" fontAlgn="ctr"/>
                      <a:r>
                        <a:rPr lang="en-CA" sz="1400" u="none" strike="noStrike" dirty="0">
                          <a:effectLst/>
                        </a:rPr>
                        <a:t>Employer Reputation</a:t>
                      </a:r>
                      <a:endParaRPr lang="en-CA" sz="1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400" u="none" strike="noStrike">
                          <a:effectLst/>
                        </a:rPr>
                        <a:t>Companies that recruit from the program, partnerships with hiring firms.</a:t>
                      </a:r>
                      <a:endParaRPr lang="en-US"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594179525"/>
                  </a:ext>
                </a:extLst>
              </a:tr>
              <a:tr h="443582">
                <a:tc rowSpan="3">
                  <a:txBody>
                    <a:bodyPr/>
                    <a:lstStyle/>
                    <a:p>
                      <a:pPr algn="ctr" fontAlgn="ctr"/>
                      <a:r>
                        <a:rPr lang="en-CA" sz="1400" u="none" strike="noStrike" dirty="0">
                          <a:effectLst/>
                        </a:rPr>
                        <a:t>Student Experience &amp; Diversity</a:t>
                      </a:r>
                      <a:endParaRPr lang="en-CA" sz="1400" b="1" i="0" u="none" strike="noStrike" dirty="0">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tc>
                  <a:txBody>
                    <a:bodyPr/>
                    <a:lstStyle/>
                    <a:p>
                      <a:pPr algn="l" fontAlgn="ctr"/>
                      <a:r>
                        <a:rPr lang="en-CA" sz="1400" u="none" strike="noStrike">
                          <a:effectLst/>
                        </a:rPr>
                        <a:t>Class Profile &amp; Diversity</a:t>
                      </a:r>
                      <a:endParaRPr lang="en-CA" sz="1400" b="1" i="0" u="none" strike="noStrike">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tc>
                  <a:txBody>
                    <a:bodyPr/>
                    <a:lstStyle/>
                    <a:p>
                      <a:pPr algn="l" fontAlgn="ctr"/>
                      <a:r>
                        <a:rPr lang="en-CA" sz="1400" u="none" strike="noStrike" dirty="0">
                          <a:effectLst/>
                        </a:rPr>
                        <a:t>Geographic, professional, gender diversity, international student ratio.</a:t>
                      </a:r>
                      <a:endParaRPr lang="en-CA" sz="1400" b="0" i="0" u="none" strike="noStrike" dirty="0">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extLst>
                  <a:ext uri="{0D108BD9-81ED-4DB2-BD59-A6C34878D82A}">
                    <a16:rowId xmlns:a16="http://schemas.microsoft.com/office/drawing/2014/main" val="2816757345"/>
                  </a:ext>
                </a:extLst>
              </a:tr>
              <a:tr h="355952">
                <a:tc vMerge="1">
                  <a:txBody>
                    <a:bodyPr/>
                    <a:lstStyle/>
                    <a:p>
                      <a:endParaRPr lang="en-CA"/>
                    </a:p>
                  </a:txBody>
                  <a:tcPr/>
                </a:tc>
                <a:tc>
                  <a:txBody>
                    <a:bodyPr/>
                    <a:lstStyle/>
                    <a:p>
                      <a:pPr algn="l" fontAlgn="ctr"/>
                      <a:r>
                        <a:rPr lang="en-CA" sz="1400" u="none" strike="noStrike" dirty="0">
                          <a:effectLst/>
                        </a:rPr>
                        <a:t>Student Support Services</a:t>
                      </a:r>
                      <a:endParaRPr lang="en-CA" sz="1400" b="1" i="0" u="none" strike="noStrike" dirty="0">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tc>
                  <a:txBody>
                    <a:bodyPr/>
                    <a:lstStyle/>
                    <a:p>
                      <a:pPr algn="l" fontAlgn="ctr"/>
                      <a:r>
                        <a:rPr lang="en-US" sz="1400" u="none" strike="noStrike">
                          <a:effectLst/>
                        </a:rPr>
                        <a:t>Career services, mentorship, tutoring, mental health support.</a:t>
                      </a:r>
                      <a:endParaRPr lang="en-US" sz="1400" b="0" i="0" u="none" strike="noStrike">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extLst>
                  <a:ext uri="{0D108BD9-81ED-4DB2-BD59-A6C34878D82A}">
                    <a16:rowId xmlns:a16="http://schemas.microsoft.com/office/drawing/2014/main" val="3752928039"/>
                  </a:ext>
                </a:extLst>
              </a:tr>
              <a:tr h="443582">
                <a:tc vMerge="1">
                  <a:txBody>
                    <a:bodyPr/>
                    <a:lstStyle/>
                    <a:p>
                      <a:endParaRPr lang="en-CA"/>
                    </a:p>
                  </a:txBody>
                  <a:tcPr/>
                </a:tc>
                <a:tc>
                  <a:txBody>
                    <a:bodyPr/>
                    <a:lstStyle/>
                    <a:p>
                      <a:pPr algn="l" fontAlgn="ctr"/>
                      <a:r>
                        <a:rPr lang="en-CA" sz="1400" u="none" strike="noStrike">
                          <a:effectLst/>
                        </a:rPr>
                        <a:t>Extracurricular Activities</a:t>
                      </a:r>
                      <a:endParaRPr lang="en-CA" sz="1400" b="1" i="0" u="none" strike="noStrike">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tc>
                  <a:txBody>
                    <a:bodyPr/>
                    <a:lstStyle/>
                    <a:p>
                      <a:pPr algn="l" fontAlgn="ctr"/>
                      <a:r>
                        <a:rPr lang="en-US" sz="1400" u="none" strike="noStrike" dirty="0">
                          <a:effectLst/>
                        </a:rPr>
                        <a:t>Student clubs, case competitions, conferences/webinars. </a:t>
                      </a:r>
                      <a:endParaRPr lang="en-US" sz="1400" b="0" i="0" u="none" strike="noStrike" dirty="0">
                        <a:solidFill>
                          <a:srgbClr val="000000"/>
                        </a:solidFill>
                        <a:effectLst/>
                        <a:latin typeface="Calibri" panose="020F0502020204030204" pitchFamily="34" charset="0"/>
                      </a:endParaRPr>
                    </a:p>
                  </a:txBody>
                  <a:tcPr marL="6350" marR="6350" marT="6350" marB="0" anchor="ctr">
                    <a:solidFill>
                      <a:schemeClr val="accent2">
                        <a:lumMod val="40000"/>
                        <a:lumOff val="60000"/>
                      </a:schemeClr>
                    </a:solidFill>
                  </a:tcPr>
                </a:tc>
                <a:extLst>
                  <a:ext uri="{0D108BD9-81ED-4DB2-BD59-A6C34878D82A}">
                    <a16:rowId xmlns:a16="http://schemas.microsoft.com/office/drawing/2014/main" val="2416200151"/>
                  </a:ext>
                </a:extLst>
              </a:tr>
              <a:tr h="469234">
                <a:tc>
                  <a:txBody>
                    <a:bodyPr/>
                    <a:lstStyle/>
                    <a:p>
                      <a:pPr algn="ctr" fontAlgn="ctr"/>
                      <a:r>
                        <a:rPr lang="en-CA" sz="1400" u="none" strike="noStrike" dirty="0">
                          <a:effectLst/>
                        </a:rPr>
                        <a:t>Technology &amp; Digital Integration</a:t>
                      </a:r>
                      <a:endParaRPr lang="en-CA" sz="1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CA" sz="1400" u="none" strike="noStrike">
                          <a:effectLst/>
                        </a:rPr>
                        <a:t>Online Learning Resources</a:t>
                      </a:r>
                      <a:endParaRPr lang="en-CA" sz="1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400" u="none" strike="noStrike" dirty="0">
                          <a:effectLst/>
                        </a:rPr>
                        <a:t>Learning management system (LMS), e-learning platforms, using digital tools in coursework.</a:t>
                      </a:r>
                      <a:endParaRPr lang="en-US"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594622153"/>
                  </a:ext>
                </a:extLst>
              </a:tr>
              <a:tr h="469234">
                <a:tc>
                  <a:txBody>
                    <a:bodyPr/>
                    <a:lstStyle/>
                    <a:p>
                      <a:pPr algn="ctr" fontAlgn="ctr"/>
                      <a:r>
                        <a:rPr lang="en-CA" sz="1400" u="none" strike="noStrike" dirty="0">
                          <a:effectLst/>
                        </a:rPr>
                        <a:t>International &amp; Market Positioning</a:t>
                      </a:r>
                      <a:endParaRPr lang="en-CA" sz="1400" b="1" i="0" u="none" strike="noStrike" dirty="0">
                        <a:solidFill>
                          <a:srgbClr val="000000"/>
                        </a:solidFill>
                        <a:effectLst/>
                        <a:latin typeface="Calibri" panose="020F0502020204030204" pitchFamily="34" charset="0"/>
                      </a:endParaRPr>
                    </a:p>
                  </a:txBody>
                  <a:tcPr marL="6350" marR="6350" marT="6350" marB="0" anchor="ctr">
                    <a:solidFill>
                      <a:schemeClr val="accent6">
                        <a:lumMod val="40000"/>
                        <a:lumOff val="60000"/>
                      </a:schemeClr>
                    </a:solidFill>
                  </a:tcPr>
                </a:tc>
                <a:tc>
                  <a:txBody>
                    <a:bodyPr/>
                    <a:lstStyle/>
                    <a:p>
                      <a:pPr algn="l" fontAlgn="ctr"/>
                      <a:r>
                        <a:rPr lang="en-CA" sz="1400" u="none" strike="noStrike" dirty="0">
                          <a:effectLst/>
                        </a:rPr>
                        <a:t>Global Recognition &amp; Accreditations</a:t>
                      </a:r>
                      <a:endParaRPr lang="en-CA" sz="1400" b="1" i="0" u="none" strike="noStrike" dirty="0">
                        <a:solidFill>
                          <a:srgbClr val="000000"/>
                        </a:solidFill>
                        <a:effectLst/>
                        <a:latin typeface="Calibri" panose="020F0502020204030204" pitchFamily="34" charset="0"/>
                      </a:endParaRPr>
                    </a:p>
                  </a:txBody>
                  <a:tcPr marL="6350" marR="6350" marT="6350" marB="0" anchor="ctr">
                    <a:solidFill>
                      <a:schemeClr val="accent6">
                        <a:lumMod val="40000"/>
                        <a:lumOff val="6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rPr>
                        <a:t>AACSB, ACBSP, EQUIS, AMBA accreditations, dual degrees with, </a:t>
                      </a:r>
                      <a:r>
                        <a:rPr lang="en-CA" sz="1400" u="none" strike="noStrike" dirty="0">
                          <a:effectLst/>
                        </a:rPr>
                        <a:t>f</a:t>
                      </a:r>
                      <a:r>
                        <a:rPr lang="en-CA" sz="1400" dirty="0"/>
                        <a:t>irst-second tier institutions</a:t>
                      </a:r>
                      <a:r>
                        <a:rPr lang="en-US" sz="1400" u="none" strike="noStrike" dirty="0">
                          <a:effectLst/>
                        </a:rPr>
                        <a:t> </a:t>
                      </a:r>
                      <a:endParaRPr lang="en-US" sz="1400" b="0" i="0" u="none" strike="noStrike" dirty="0">
                        <a:solidFill>
                          <a:srgbClr val="000000"/>
                        </a:solidFill>
                        <a:effectLst/>
                        <a:latin typeface="Calibri" panose="020F0502020204030204" pitchFamily="34" charset="0"/>
                      </a:endParaRPr>
                    </a:p>
                  </a:txBody>
                  <a:tcPr marL="6350" marR="6350" marT="6350" marB="0" anchor="ctr">
                    <a:solidFill>
                      <a:schemeClr val="accent6">
                        <a:lumMod val="40000"/>
                        <a:lumOff val="60000"/>
                      </a:schemeClr>
                    </a:solidFill>
                  </a:tcPr>
                </a:tc>
                <a:extLst>
                  <a:ext uri="{0D108BD9-81ED-4DB2-BD59-A6C34878D82A}">
                    <a16:rowId xmlns:a16="http://schemas.microsoft.com/office/drawing/2014/main" val="1625809193"/>
                  </a:ext>
                </a:extLst>
              </a:tr>
            </a:tbl>
          </a:graphicData>
        </a:graphic>
      </p:graphicFrame>
      <p:sp>
        <p:nvSpPr>
          <p:cNvPr id="2" name="TextBox 1">
            <a:extLst>
              <a:ext uri="{FF2B5EF4-FFF2-40B4-BE49-F238E27FC236}">
                <a16:creationId xmlns:a16="http://schemas.microsoft.com/office/drawing/2014/main" id="{E696CE6E-FD83-C115-46F8-35D9FDE9E4C9}"/>
              </a:ext>
            </a:extLst>
          </p:cNvPr>
          <p:cNvSpPr txBox="1"/>
          <p:nvPr/>
        </p:nvSpPr>
        <p:spPr>
          <a:xfrm>
            <a:off x="544450" y="1750459"/>
            <a:ext cx="6096000" cy="369332"/>
          </a:xfrm>
          <a:prstGeom prst="rect">
            <a:avLst/>
          </a:prstGeom>
          <a:noFill/>
        </p:spPr>
        <p:txBody>
          <a:bodyPr wrap="square">
            <a:spAutoFit/>
          </a:bodyPr>
          <a:lstStyle/>
          <a:p>
            <a:r>
              <a:rPr lang="en-CA" sz="1800" b="1" u="none" strike="noStrike" dirty="0">
                <a:effectLst/>
              </a:rPr>
              <a:t>Criteria and Competitor Analysis:</a:t>
            </a:r>
            <a:endParaRPr lang="en-CA" dirty="0"/>
          </a:p>
        </p:txBody>
      </p:sp>
      <p:pic>
        <p:nvPicPr>
          <p:cNvPr id="3" name="Picture 2" descr="Capilano University - Tourism Industry Association of BC">
            <a:extLst>
              <a:ext uri="{FF2B5EF4-FFF2-40B4-BE49-F238E27FC236}">
                <a16:creationId xmlns:a16="http://schemas.microsoft.com/office/drawing/2014/main" id="{5FC5E387-0E7F-9DC1-8DDC-C8909F4C11E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45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CD8ECF3A-C101-6866-2AEF-1C50C935C343}"/>
              </a:ext>
            </a:extLst>
          </p:cNvPr>
          <p:cNvGraphicFramePr/>
          <p:nvPr>
            <p:extLst>
              <p:ext uri="{D42A27DB-BD31-4B8C-83A1-F6EECF244321}">
                <p14:modId xmlns:p14="http://schemas.microsoft.com/office/powerpoint/2010/main" val="3722251958"/>
              </p:ext>
            </p:extLst>
          </p:nvPr>
        </p:nvGraphicFramePr>
        <p:xfrm>
          <a:off x="544452" y="153564"/>
          <a:ext cx="11328788" cy="1354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Table 4">
            <a:extLst>
              <a:ext uri="{FF2B5EF4-FFF2-40B4-BE49-F238E27FC236}">
                <a16:creationId xmlns:a16="http://schemas.microsoft.com/office/drawing/2014/main" id="{EA6D1BF0-869F-F1BC-B7BF-31CAA808C033}"/>
              </a:ext>
            </a:extLst>
          </p:cNvPr>
          <p:cNvGraphicFramePr>
            <a:graphicFrameLocks noGrp="1"/>
          </p:cNvGraphicFramePr>
          <p:nvPr>
            <p:extLst>
              <p:ext uri="{D42A27DB-BD31-4B8C-83A1-F6EECF244321}">
                <p14:modId xmlns:p14="http://schemas.microsoft.com/office/powerpoint/2010/main" val="2449251493"/>
              </p:ext>
            </p:extLst>
          </p:nvPr>
        </p:nvGraphicFramePr>
        <p:xfrm>
          <a:off x="544452" y="2541704"/>
          <a:ext cx="10106479" cy="4316294"/>
        </p:xfrm>
        <a:graphic>
          <a:graphicData uri="http://schemas.openxmlformats.org/drawingml/2006/table">
            <a:tbl>
              <a:tblPr/>
              <a:tblGrid>
                <a:gridCol w="2576788">
                  <a:extLst>
                    <a:ext uri="{9D8B030D-6E8A-4147-A177-3AD203B41FA5}">
                      <a16:colId xmlns:a16="http://schemas.microsoft.com/office/drawing/2014/main" val="3848028972"/>
                    </a:ext>
                  </a:extLst>
                </a:gridCol>
                <a:gridCol w="1367246">
                  <a:extLst>
                    <a:ext uri="{9D8B030D-6E8A-4147-A177-3AD203B41FA5}">
                      <a16:colId xmlns:a16="http://schemas.microsoft.com/office/drawing/2014/main" val="477871441"/>
                    </a:ext>
                  </a:extLst>
                </a:gridCol>
                <a:gridCol w="5305495">
                  <a:extLst>
                    <a:ext uri="{9D8B030D-6E8A-4147-A177-3AD203B41FA5}">
                      <a16:colId xmlns:a16="http://schemas.microsoft.com/office/drawing/2014/main" val="454266553"/>
                    </a:ext>
                  </a:extLst>
                </a:gridCol>
                <a:gridCol w="856950">
                  <a:extLst>
                    <a:ext uri="{9D8B030D-6E8A-4147-A177-3AD203B41FA5}">
                      <a16:colId xmlns:a16="http://schemas.microsoft.com/office/drawing/2014/main" val="3324939621"/>
                    </a:ext>
                  </a:extLst>
                </a:gridCol>
              </a:tblGrid>
              <a:tr h="470382">
                <a:tc>
                  <a:txBody>
                    <a:bodyPr/>
                    <a:lstStyle/>
                    <a:p>
                      <a:pPr algn="ctr" fontAlgn="ctr"/>
                      <a:r>
                        <a:rPr lang="en-CA" sz="1400" b="1" i="0" u="none" strike="noStrike" dirty="0">
                          <a:solidFill>
                            <a:srgbClr val="000000"/>
                          </a:solidFill>
                          <a:effectLst/>
                          <a:latin typeface="Calibri" panose="020F0502020204030204" pitchFamily="34" charset="0"/>
                        </a:rPr>
                        <a:t>Program Name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a:solidFill>
                            <a:srgbClr val="000000"/>
                          </a:solidFill>
                          <a:effectLst/>
                          <a:latin typeface="Calibri" panose="020F0502020204030204" pitchFamily="34" charset="0"/>
                        </a:rPr>
                        <a:t>Field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400" b="1" i="0" u="none" strike="noStrike" dirty="0">
                          <a:solidFill>
                            <a:srgbClr val="000000"/>
                          </a:solidFill>
                          <a:effectLst/>
                          <a:latin typeface="Calibri" panose="020F0502020204030204" pitchFamily="34" charset="0"/>
                        </a:rPr>
                        <a:t>Proposed Reason (Based on Illuminating and Envisioning Reports)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Launch 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921317"/>
                  </a:ext>
                </a:extLst>
              </a:tr>
              <a:tr h="480739">
                <a:tc>
                  <a:txBody>
                    <a:bodyPr/>
                    <a:lstStyle/>
                    <a:p>
                      <a:pPr algn="ctr" fontAlgn="ctr"/>
                      <a:r>
                        <a:rPr lang="en-US" sz="1400" b="0" i="0" u="none" strike="noStrike" dirty="0">
                          <a:solidFill>
                            <a:srgbClr val="000000"/>
                          </a:solidFill>
                          <a:effectLst/>
                          <a:highlight>
                            <a:srgbClr val="FFFF00"/>
                          </a:highlight>
                          <a:latin typeface="Calibri" panose="020F0502020204030204" pitchFamily="34" charset="0"/>
                        </a:rPr>
                        <a:t>Master of Business in Marketing and Creativity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dirty="0">
                          <a:solidFill>
                            <a:srgbClr val="000000"/>
                          </a:solidFill>
                          <a:effectLst/>
                          <a:latin typeface="Calibri" panose="020F0502020204030204" pitchFamily="34" charset="0"/>
                        </a:rPr>
                        <a:t>Marketing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US" sz="1400" b="0" i="0" u="none" strike="noStrike" dirty="0">
                          <a:solidFill>
                            <a:srgbClr val="000000"/>
                          </a:solidFill>
                          <a:effectLst/>
                          <a:latin typeface="Calibri" panose="020F0502020204030204" pitchFamily="34" charset="0"/>
                        </a:rPr>
                        <a:t>Leverages Capilano's focus on imagination and creative thinking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a:solidFill>
                            <a:srgbClr val="000000"/>
                          </a:solidFill>
                          <a:effectLst/>
                          <a:latin typeface="Calibri" panose="020F0502020204030204" pitchFamily="34" charset="0"/>
                        </a:rPr>
                        <a:t>Year 1–3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extLst>
                  <a:ext uri="{0D108BD9-81ED-4DB2-BD59-A6C34878D82A}">
                    <a16:rowId xmlns:a16="http://schemas.microsoft.com/office/drawing/2014/main" val="2357428469"/>
                  </a:ext>
                </a:extLst>
              </a:tr>
              <a:tr h="480739">
                <a:tc>
                  <a:txBody>
                    <a:bodyPr/>
                    <a:lstStyle/>
                    <a:p>
                      <a:pPr algn="ctr" fontAlgn="ctr"/>
                      <a:r>
                        <a:rPr lang="en-US" sz="1400" b="0" i="0" u="none" strike="noStrike" dirty="0">
                          <a:solidFill>
                            <a:srgbClr val="000000"/>
                          </a:solidFill>
                          <a:effectLst/>
                          <a:highlight>
                            <a:srgbClr val="FFFF00"/>
                          </a:highlight>
                          <a:latin typeface="Calibri" panose="020F0502020204030204" pitchFamily="34" charset="0"/>
                        </a:rPr>
                        <a:t>Master of Business in Digital Transformation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a:solidFill>
                            <a:srgbClr val="000000"/>
                          </a:solidFill>
                          <a:effectLst/>
                          <a:latin typeface="Calibri" panose="020F0502020204030204" pitchFamily="34" charset="0"/>
                        </a:rPr>
                        <a:t>Technology &amp; Innovation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US" sz="1400" b="0" i="0" u="none" strike="noStrike" dirty="0">
                          <a:solidFill>
                            <a:srgbClr val="000000"/>
                          </a:solidFill>
                          <a:effectLst/>
                          <a:latin typeface="Calibri" panose="020F0502020204030204" pitchFamily="34" charset="0"/>
                        </a:rPr>
                        <a:t>Supports the Vision 2030 goal to drive digital transformation and utilize technological resources.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a:solidFill>
                            <a:srgbClr val="000000"/>
                          </a:solidFill>
                          <a:effectLst/>
                          <a:latin typeface="Calibri" panose="020F0502020204030204" pitchFamily="34" charset="0"/>
                        </a:rPr>
                        <a:t>Year 1–3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extLst>
                  <a:ext uri="{0D108BD9-81ED-4DB2-BD59-A6C34878D82A}">
                    <a16:rowId xmlns:a16="http://schemas.microsoft.com/office/drawing/2014/main" val="269131076"/>
                  </a:ext>
                </a:extLst>
              </a:tr>
              <a:tr h="480739">
                <a:tc>
                  <a:txBody>
                    <a:bodyPr/>
                    <a:lstStyle/>
                    <a:p>
                      <a:pPr algn="ctr" fontAlgn="ctr"/>
                      <a:r>
                        <a:rPr lang="en-US" sz="1400" b="0" i="0" u="none" strike="noStrike" dirty="0">
                          <a:solidFill>
                            <a:srgbClr val="000000"/>
                          </a:solidFill>
                          <a:effectLst/>
                          <a:highlight>
                            <a:srgbClr val="FFFF00"/>
                          </a:highlight>
                          <a:latin typeface="Calibri" panose="020F0502020204030204" pitchFamily="34" charset="0"/>
                        </a:rPr>
                        <a:t>Master of Business in Sustainability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Sustainability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dirty="0">
                          <a:solidFill>
                            <a:srgbClr val="000000"/>
                          </a:solidFill>
                          <a:effectLst/>
                          <a:latin typeface="Calibri" panose="020F0502020204030204" pitchFamily="34" charset="0"/>
                        </a:rPr>
                        <a:t>Aligns with Capilano's commitment to sustainability, addressing global and local ecological issues.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1661455460"/>
                  </a:ext>
                </a:extLst>
              </a:tr>
              <a:tr h="480739">
                <a:tc>
                  <a:txBody>
                    <a:bodyPr/>
                    <a:lstStyle/>
                    <a:p>
                      <a:pPr algn="ctr" fontAlgn="ctr"/>
                      <a:r>
                        <a:rPr lang="en-CA" sz="1400" b="0" i="0" u="none" strike="noStrike" dirty="0">
                          <a:solidFill>
                            <a:srgbClr val="000000"/>
                          </a:solidFill>
                          <a:effectLst/>
                          <a:latin typeface="Calibri" panose="020F0502020204030204" pitchFamily="34" charset="0"/>
                        </a:rPr>
                        <a:t>MBA (or EMBA) in Leadership</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Leadership Development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dirty="0">
                          <a:solidFill>
                            <a:srgbClr val="000000"/>
                          </a:solidFill>
                          <a:effectLst/>
                          <a:latin typeface="Calibri" panose="020F0502020204030204" pitchFamily="34" charset="0"/>
                        </a:rPr>
                        <a:t>Supports transformative learning and faculty leadership development strategies.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dirty="0">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103610183"/>
                  </a:ext>
                </a:extLst>
              </a:tr>
              <a:tr h="480739">
                <a:tc>
                  <a:txBody>
                    <a:bodyPr/>
                    <a:lstStyle/>
                    <a:p>
                      <a:pPr algn="ctr" fontAlgn="ctr"/>
                      <a:r>
                        <a:rPr lang="en-US" sz="1400" b="0" i="0" u="none" strike="noStrike" dirty="0">
                          <a:solidFill>
                            <a:srgbClr val="000000"/>
                          </a:solidFill>
                          <a:effectLst/>
                          <a:latin typeface="Calibri" panose="020F0502020204030204" pitchFamily="34" charset="0"/>
                        </a:rPr>
                        <a:t>Master of Business in Indigenization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Indigenous Business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a:solidFill>
                            <a:srgbClr val="000000"/>
                          </a:solidFill>
                          <a:effectLst/>
                          <a:latin typeface="Calibri" panose="020F0502020204030204" pitchFamily="34" charset="0"/>
                        </a:rPr>
                        <a:t>Advances the Indigenization and reconciliation goals, integrating Indigenous worldviews into business.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dirty="0">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3324992283"/>
                  </a:ext>
                </a:extLst>
              </a:tr>
              <a:tr h="480739">
                <a:tc>
                  <a:txBody>
                    <a:bodyPr/>
                    <a:lstStyle/>
                    <a:p>
                      <a:pPr algn="ctr" fontAlgn="ctr"/>
                      <a:r>
                        <a:rPr lang="en-US" sz="1400" b="0" i="0" u="none" strike="noStrike" dirty="0">
                          <a:solidFill>
                            <a:srgbClr val="000000"/>
                          </a:solidFill>
                          <a:effectLst/>
                          <a:highlight>
                            <a:srgbClr val="FFFF00"/>
                          </a:highlight>
                          <a:latin typeface="Calibri" panose="020F0502020204030204" pitchFamily="34" charset="0"/>
                        </a:rPr>
                        <a:t>Master of Business in Health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Health &amp; Wellness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a:solidFill>
                            <a:srgbClr val="000000"/>
                          </a:solidFill>
                          <a:effectLst/>
                          <a:latin typeface="Calibri" panose="020F0502020204030204" pitchFamily="34" charset="0"/>
                        </a:rPr>
                        <a:t>Aligns with Capilano's wellness-focused culture and the Okanagan Charter commitments.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2012958156"/>
                  </a:ext>
                </a:extLst>
              </a:tr>
              <a:tr h="480739">
                <a:tc>
                  <a:txBody>
                    <a:bodyPr/>
                    <a:lstStyle/>
                    <a:p>
                      <a:pPr algn="ctr" fontAlgn="ctr"/>
                      <a:r>
                        <a:rPr lang="en-US" sz="1400" b="0" i="0" u="none" strike="noStrike" dirty="0">
                          <a:solidFill>
                            <a:srgbClr val="000000"/>
                          </a:solidFill>
                          <a:effectLst/>
                          <a:latin typeface="Calibri" panose="020F0502020204030204" pitchFamily="34" charset="0"/>
                        </a:rPr>
                        <a:t>Master of Business in Global Business and Trade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CA" sz="1400" b="0" i="0" u="none" strike="noStrike">
                          <a:solidFill>
                            <a:srgbClr val="000000"/>
                          </a:solidFill>
                          <a:effectLst/>
                          <a:latin typeface="Calibri" panose="020F0502020204030204" pitchFamily="34" charset="0"/>
                        </a:rPr>
                        <a:t>International Business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US" sz="1400" b="0" i="0" u="none" strike="noStrike">
                          <a:solidFill>
                            <a:srgbClr val="000000"/>
                          </a:solidFill>
                          <a:effectLst/>
                          <a:latin typeface="Calibri" panose="020F0502020204030204" pitchFamily="34" charset="0"/>
                        </a:rPr>
                        <a:t>Reflects the university's emphasis on global community engagement and knowledge sharing.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CA" sz="1400" b="0" i="0" u="none" strike="noStrike">
                          <a:solidFill>
                            <a:srgbClr val="000000"/>
                          </a:solidFill>
                          <a:effectLst/>
                          <a:latin typeface="Calibri" panose="020F0502020204030204" pitchFamily="34" charset="0"/>
                        </a:rPr>
                        <a:t>Year 7–10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795270551"/>
                  </a:ext>
                </a:extLst>
              </a:tr>
              <a:tr h="480739">
                <a:tc>
                  <a:txBody>
                    <a:bodyPr/>
                    <a:lstStyle/>
                    <a:p>
                      <a:pPr algn="ctr" fontAlgn="ctr"/>
                      <a:r>
                        <a:rPr lang="en-US" sz="1400" b="0" i="0" u="none" strike="noStrike" dirty="0">
                          <a:solidFill>
                            <a:srgbClr val="000000"/>
                          </a:solidFill>
                          <a:effectLst/>
                          <a:latin typeface="Calibri" panose="020F0502020204030204" pitchFamily="34" charset="0"/>
                        </a:rPr>
                        <a:t>Master of Business in Finance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CA" sz="1400" b="0" i="0" u="none" strike="noStrike">
                          <a:solidFill>
                            <a:srgbClr val="000000"/>
                          </a:solidFill>
                          <a:effectLst/>
                          <a:latin typeface="Calibri" panose="020F0502020204030204" pitchFamily="34" charset="0"/>
                        </a:rPr>
                        <a:t>Finance &amp; Data Analytics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US" sz="1400" b="0" i="0" u="none" strike="noStrike" dirty="0">
                          <a:solidFill>
                            <a:srgbClr val="000000"/>
                          </a:solidFill>
                          <a:effectLst/>
                          <a:latin typeface="Calibri" panose="020F0502020204030204" pitchFamily="34" charset="0"/>
                        </a:rPr>
                        <a:t>Reflects Capilano's focus on using technology and data for innovative solutions and decision-making.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en-CA" sz="1400" b="0" i="0" u="none" strike="noStrike" dirty="0">
                          <a:solidFill>
                            <a:srgbClr val="000000"/>
                          </a:solidFill>
                          <a:effectLst/>
                          <a:latin typeface="Calibri" panose="020F0502020204030204" pitchFamily="34" charset="0"/>
                        </a:rPr>
                        <a:t>Year 7–10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extLst>
                  <a:ext uri="{0D108BD9-81ED-4DB2-BD59-A6C34878D82A}">
                    <a16:rowId xmlns:a16="http://schemas.microsoft.com/office/drawing/2014/main" val="1471443530"/>
                  </a:ext>
                </a:extLst>
              </a:tr>
            </a:tbl>
          </a:graphicData>
        </a:graphic>
      </p:graphicFrame>
      <p:graphicFrame>
        <p:nvGraphicFramePr>
          <p:cNvPr id="7" name="Diagram 6">
            <a:extLst>
              <a:ext uri="{FF2B5EF4-FFF2-40B4-BE49-F238E27FC236}">
                <a16:creationId xmlns:a16="http://schemas.microsoft.com/office/drawing/2014/main" id="{2D216586-CFD4-8E6E-A641-E99FBE369F0C}"/>
              </a:ext>
            </a:extLst>
          </p:cNvPr>
          <p:cNvGraphicFramePr/>
          <p:nvPr>
            <p:extLst>
              <p:ext uri="{D42A27DB-BD31-4B8C-83A1-F6EECF244321}">
                <p14:modId xmlns:p14="http://schemas.microsoft.com/office/powerpoint/2010/main" val="370867188"/>
              </p:ext>
            </p:extLst>
          </p:nvPr>
        </p:nvGraphicFramePr>
        <p:xfrm>
          <a:off x="765188" y="1807245"/>
          <a:ext cx="9665005" cy="55197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2" name="Picture 2" descr="Capilano University - Tourism Industry Association of BC">
            <a:extLst>
              <a:ext uri="{FF2B5EF4-FFF2-40B4-BE49-F238E27FC236}">
                <a16:creationId xmlns:a16="http://schemas.microsoft.com/office/drawing/2014/main" id="{27E2F97E-7705-84AF-791D-3AF9066B446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7609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4194B7-EDBB-8883-D0C9-461F5217DF1C}"/>
              </a:ext>
            </a:extLst>
          </p:cNvPr>
          <p:cNvSpPr>
            <a:spLocks noGrp="1"/>
          </p:cNvSpPr>
          <p:nvPr>
            <p:ph type="title"/>
          </p:nvPr>
        </p:nvSpPr>
        <p:spPr/>
        <p:txBody>
          <a:bodyPr>
            <a:normAutofit/>
          </a:bodyPr>
          <a:lstStyle/>
          <a:p>
            <a:r>
              <a:rPr lang="en-US" sz="7200" b="1" dirty="0"/>
              <a:t>Thank You</a:t>
            </a:r>
            <a:endParaRPr lang="en-CA" sz="7200" b="1" dirty="0"/>
          </a:p>
        </p:txBody>
      </p:sp>
      <p:pic>
        <p:nvPicPr>
          <p:cNvPr id="2" name="Picture 2" descr="Capilano University - Tourism Industry Association of BC">
            <a:extLst>
              <a:ext uri="{FF2B5EF4-FFF2-40B4-BE49-F238E27FC236}">
                <a16:creationId xmlns:a16="http://schemas.microsoft.com/office/drawing/2014/main" id="{3EF67B32-72AA-31BB-FBD2-95EB50016B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82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928CB3-C521-CC3A-9850-993AA9105C23}"/>
              </a:ext>
            </a:extLst>
          </p:cNvPr>
          <p:cNvSpPr txBox="1"/>
          <p:nvPr/>
        </p:nvSpPr>
        <p:spPr>
          <a:xfrm>
            <a:off x="1460603" y="254247"/>
            <a:ext cx="8487461" cy="646331"/>
          </a:xfrm>
          <a:prstGeom prst="rect">
            <a:avLst/>
          </a:prstGeom>
          <a:noFill/>
        </p:spPr>
        <p:txBody>
          <a:bodyPr wrap="square">
            <a:spAutoFit/>
          </a:bodyPr>
          <a:lstStyle/>
          <a:p>
            <a:pPr algn="ctr"/>
            <a:r>
              <a:rPr lang="en-CA" b="1" dirty="0"/>
              <a:t>Master of Business in American Indo-Pacific management</a:t>
            </a:r>
          </a:p>
          <a:p>
            <a:pPr algn="ctr"/>
            <a:r>
              <a:rPr lang="en-US" dirty="0">
                <a:latin typeface="Aptos" panose="020B0004020202020204" pitchFamily="34" charset="0"/>
                <a:ea typeface="Aptos" panose="020B0004020202020204" pitchFamily="34" charset="0"/>
                <a:cs typeface="Arial" panose="020B0604020202020204" pitchFamily="34" charset="0"/>
              </a:rPr>
              <a:t>or </a:t>
            </a:r>
            <a:r>
              <a:rPr lang="en-US" sz="1800" b="1" dirty="0">
                <a:effectLst/>
                <a:latin typeface="Aptos" panose="020B0004020202020204" pitchFamily="34" charset="0"/>
                <a:ea typeface="Aptos" panose="020B0004020202020204" pitchFamily="34" charset="0"/>
                <a:cs typeface="Arial" panose="020B0604020202020204" pitchFamily="34" charset="0"/>
              </a:rPr>
              <a:t>Latin American Management </a:t>
            </a:r>
            <a:r>
              <a:rPr lang="en-US" sz="1800" b="1" dirty="0" err="1">
                <a:effectLst/>
                <a:latin typeface="Aptos" panose="020B0004020202020204" pitchFamily="34" charset="0"/>
                <a:ea typeface="Aptos" panose="020B0004020202020204" pitchFamily="34" charset="0"/>
                <a:cs typeface="Arial" panose="020B0604020202020204" pitchFamily="34" charset="0"/>
              </a:rPr>
              <a:t>Programe</a:t>
            </a:r>
            <a:r>
              <a:rPr lang="en-US" sz="1800" b="1" dirty="0">
                <a:effectLst/>
                <a:latin typeface="Aptos" panose="020B0004020202020204" pitchFamily="34" charset="0"/>
                <a:ea typeface="Aptos" panose="020B0004020202020204" pitchFamily="34" charset="0"/>
                <a:cs typeface="Arial" panose="020B0604020202020204" pitchFamily="34" charset="0"/>
              </a:rPr>
              <a:t> and Asia Pacific Coop Program </a:t>
            </a:r>
            <a:endParaRPr lang="en-CA" b="1" dirty="0"/>
          </a:p>
        </p:txBody>
      </p:sp>
      <p:graphicFrame>
        <p:nvGraphicFramePr>
          <p:cNvPr id="9" name="Table 8">
            <a:extLst>
              <a:ext uri="{FF2B5EF4-FFF2-40B4-BE49-F238E27FC236}">
                <a16:creationId xmlns:a16="http://schemas.microsoft.com/office/drawing/2014/main" id="{A974C069-D8F8-3AC2-4F54-961FEBB45858}"/>
              </a:ext>
            </a:extLst>
          </p:cNvPr>
          <p:cNvGraphicFramePr>
            <a:graphicFrameLocks noGrp="1"/>
          </p:cNvGraphicFramePr>
          <p:nvPr>
            <p:extLst>
              <p:ext uri="{D42A27DB-BD31-4B8C-83A1-F6EECF244321}">
                <p14:modId xmlns:p14="http://schemas.microsoft.com/office/powerpoint/2010/main" val="3459694377"/>
              </p:ext>
            </p:extLst>
          </p:nvPr>
        </p:nvGraphicFramePr>
        <p:xfrm>
          <a:off x="1619250" y="3886216"/>
          <a:ext cx="8953500" cy="2762250"/>
        </p:xfrm>
        <a:graphic>
          <a:graphicData uri="http://schemas.openxmlformats.org/drawingml/2006/table">
            <a:tbl>
              <a:tblPr/>
              <a:tblGrid>
                <a:gridCol w="609600">
                  <a:extLst>
                    <a:ext uri="{9D8B030D-6E8A-4147-A177-3AD203B41FA5}">
                      <a16:colId xmlns:a16="http://schemas.microsoft.com/office/drawing/2014/main" val="1552471649"/>
                    </a:ext>
                  </a:extLst>
                </a:gridCol>
                <a:gridCol w="368300">
                  <a:extLst>
                    <a:ext uri="{9D8B030D-6E8A-4147-A177-3AD203B41FA5}">
                      <a16:colId xmlns:a16="http://schemas.microsoft.com/office/drawing/2014/main" val="703265550"/>
                    </a:ext>
                  </a:extLst>
                </a:gridCol>
                <a:gridCol w="5524500">
                  <a:extLst>
                    <a:ext uri="{9D8B030D-6E8A-4147-A177-3AD203B41FA5}">
                      <a16:colId xmlns:a16="http://schemas.microsoft.com/office/drawing/2014/main" val="1873247303"/>
                    </a:ext>
                  </a:extLst>
                </a:gridCol>
                <a:gridCol w="1117600">
                  <a:extLst>
                    <a:ext uri="{9D8B030D-6E8A-4147-A177-3AD203B41FA5}">
                      <a16:colId xmlns:a16="http://schemas.microsoft.com/office/drawing/2014/main" val="2094099018"/>
                    </a:ext>
                  </a:extLst>
                </a:gridCol>
                <a:gridCol w="1333500">
                  <a:extLst>
                    <a:ext uri="{9D8B030D-6E8A-4147-A177-3AD203B41FA5}">
                      <a16:colId xmlns:a16="http://schemas.microsoft.com/office/drawing/2014/main" val="1415005077"/>
                    </a:ext>
                  </a:extLst>
                </a:gridCol>
              </a:tblGrid>
              <a:tr h="368300">
                <a:tc>
                  <a:txBody>
                    <a:bodyPr/>
                    <a:lstStyle/>
                    <a:p>
                      <a:pPr algn="ctr" fontAlgn="ctr"/>
                      <a:r>
                        <a:rPr lang="en-CA" sz="1100" b="1" i="0" u="none" strike="noStrike" dirty="0">
                          <a:solidFill>
                            <a:srgbClr val="000000"/>
                          </a:solidFill>
                          <a:effectLst/>
                          <a:latin typeface="Calibri" panose="020F0502020204030204" pitchFamily="34" charset="0"/>
                        </a:rPr>
                        <a:t>NOC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TEER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Description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a:t>
                      </a:r>
                      <a:br>
                        <a:rPr lang="en-CA" sz="1100" b="1" i="0" u="none" strike="noStrike">
                          <a:solidFill>
                            <a:srgbClr val="000000"/>
                          </a:solidFill>
                          <a:effectLst/>
                          <a:latin typeface="Calibri" panose="020F0502020204030204" pitchFamily="34" charset="0"/>
                        </a:rPr>
                      </a:br>
                      <a:r>
                        <a:rPr lang="en-CA" sz="1100" b="1" i="0" u="none" strike="noStrike">
                          <a:solidFill>
                            <a:srgbClr val="000000"/>
                          </a:solidFill>
                          <a:effectLst/>
                          <a:latin typeface="Calibri" panose="020F0502020204030204" pitchFamily="34" charset="0"/>
                        </a:rPr>
                        <a:t>2023-2033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100" b="1" i="0" u="none" strike="noStrike" dirty="0">
                          <a:solidFill>
                            <a:srgbClr val="000000"/>
                          </a:solidFill>
                          <a:effectLst/>
                          <a:latin typeface="Calibri" panose="020F0502020204030204" pitchFamily="34" charset="0"/>
                        </a:rPr>
                        <a:t>Job Opening Annual Growth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325942430"/>
                  </a:ext>
                </a:extLst>
              </a:tr>
              <a:tr h="184150">
                <a:tc>
                  <a:txBody>
                    <a:bodyPr/>
                    <a:lstStyle/>
                    <a:p>
                      <a:pPr algn="ctr" fontAlgn="ctr"/>
                      <a:r>
                        <a:rPr lang="en-CA" sz="1100" b="0" i="0" u="none" strike="noStrike">
                          <a:solidFill>
                            <a:srgbClr val="000000"/>
                          </a:solidFill>
                          <a:effectLst/>
                          <a:latin typeface="Calibri" panose="020F0502020204030204" pitchFamily="34" charset="0"/>
                        </a:rPr>
                        <a:t>#13100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Administrative officers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453,757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0872427"/>
                  </a:ext>
                </a:extLst>
              </a:tr>
              <a:tr h="184150">
                <a:tc>
                  <a:txBody>
                    <a:bodyPr/>
                    <a:lstStyle/>
                    <a:p>
                      <a:pPr algn="ctr" fontAlgn="ctr"/>
                      <a:r>
                        <a:rPr lang="en-CA" sz="1100" b="0" i="0" u="none" strike="noStrike">
                          <a:solidFill>
                            <a:srgbClr val="000000"/>
                          </a:solidFill>
                          <a:effectLst/>
                          <a:latin typeface="Calibri" panose="020F0502020204030204" pitchFamily="34" charset="0"/>
                        </a:rPr>
                        <a:t>#11202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Professional occupations in advertising, marketing and public relations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275,997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4817228"/>
                  </a:ext>
                </a:extLst>
              </a:tr>
              <a:tr h="184150">
                <a:tc>
                  <a:txBody>
                    <a:bodyPr/>
                    <a:lstStyle/>
                    <a:p>
                      <a:pPr algn="ctr" fontAlgn="ctr"/>
                      <a:r>
                        <a:rPr lang="en-CA" sz="1100" b="0" i="0" u="none" strike="noStrike">
                          <a:solidFill>
                            <a:srgbClr val="000000"/>
                          </a:solidFill>
                          <a:effectLst/>
                          <a:latin typeface="Calibri" panose="020F0502020204030204" pitchFamily="34" charset="0"/>
                        </a:rPr>
                        <a:t>#10022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Advertising, marketing and public relations managers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185,202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5018185"/>
                  </a:ext>
                </a:extLst>
              </a:tr>
              <a:tr h="184150">
                <a:tc>
                  <a:txBody>
                    <a:bodyPr/>
                    <a:lstStyle/>
                    <a:p>
                      <a:pPr algn="ctr" fontAlgn="ctr"/>
                      <a:r>
                        <a:rPr lang="en-CA" sz="1100" b="0" i="0" u="none" strike="noStrike">
                          <a:solidFill>
                            <a:srgbClr val="000000"/>
                          </a:solidFill>
                          <a:effectLst/>
                          <a:latin typeface="Calibri" panose="020F0502020204030204" pitchFamily="34" charset="0"/>
                        </a:rPr>
                        <a:t>#11200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Human resources professionals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119,327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2076152"/>
                  </a:ext>
                </a:extLst>
              </a:tr>
              <a:tr h="184150">
                <a:tc>
                  <a:txBody>
                    <a:bodyPr/>
                    <a:lstStyle/>
                    <a:p>
                      <a:pPr algn="ctr" fontAlgn="ctr"/>
                      <a:r>
                        <a:rPr lang="en-CA" sz="1100" b="0" i="0" u="none" strike="noStrike">
                          <a:solidFill>
                            <a:srgbClr val="000000"/>
                          </a:solidFill>
                          <a:effectLst/>
                          <a:latin typeface="Calibri" panose="020F0502020204030204" pitchFamily="34" charset="0"/>
                        </a:rPr>
                        <a:t>#40030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Managers in social, community and correctional services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72,282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003763"/>
                  </a:ext>
                </a:extLst>
              </a:tr>
              <a:tr h="184150">
                <a:tc>
                  <a:txBody>
                    <a:bodyPr/>
                    <a:lstStyle/>
                    <a:p>
                      <a:pPr algn="ctr" fontAlgn="ctr"/>
                      <a:r>
                        <a:rPr lang="en-CA" sz="1100" b="0" i="0" u="none" strike="noStrike" dirty="0">
                          <a:solidFill>
                            <a:srgbClr val="000000"/>
                          </a:solidFill>
                          <a:effectLst/>
                          <a:latin typeface="Calibri" panose="020F0502020204030204" pitchFamily="34" charset="0"/>
                        </a:rPr>
                        <a:t>#41402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Business development officers and market researchers and analysts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71,783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6204671"/>
                  </a:ext>
                </a:extLst>
              </a:tr>
              <a:tr h="184150">
                <a:tc>
                  <a:txBody>
                    <a:bodyPr/>
                    <a:lstStyle/>
                    <a:p>
                      <a:pPr algn="ctr" fontAlgn="ctr"/>
                      <a:r>
                        <a:rPr lang="en-CA" sz="1100" b="0" i="0" u="none" strike="noStrike">
                          <a:solidFill>
                            <a:srgbClr val="000000"/>
                          </a:solidFill>
                          <a:effectLst/>
                          <a:latin typeface="Calibri" panose="020F0502020204030204" pitchFamily="34" charset="0"/>
                        </a:rPr>
                        <a:t>#41403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Social policy researchers, consultants and program officers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61,456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00891"/>
                  </a:ext>
                </a:extLst>
              </a:tr>
              <a:tr h="184150">
                <a:tc>
                  <a:txBody>
                    <a:bodyPr/>
                    <a:lstStyle/>
                    <a:p>
                      <a:pPr algn="ctr" fontAlgn="ctr"/>
                      <a:r>
                        <a:rPr lang="en-CA" sz="1100" b="0" i="0" u="none" strike="noStrike">
                          <a:solidFill>
                            <a:srgbClr val="000000"/>
                          </a:solidFill>
                          <a:effectLst/>
                          <a:latin typeface="Calibri" panose="020F0502020204030204" pitchFamily="34" charset="0"/>
                        </a:rPr>
                        <a:t>#40020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Administrators - post-secondary education and vocational training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39,440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83270679"/>
                  </a:ext>
                </a:extLst>
              </a:tr>
              <a:tr h="184150">
                <a:tc>
                  <a:txBody>
                    <a:bodyPr/>
                    <a:lstStyle/>
                    <a:p>
                      <a:pPr algn="ctr" fontAlgn="ctr"/>
                      <a:r>
                        <a:rPr lang="en-CA" sz="1100" b="0" i="0" u="none" strike="noStrike">
                          <a:solidFill>
                            <a:srgbClr val="000000"/>
                          </a:solidFill>
                          <a:effectLst/>
                          <a:latin typeface="Calibri" panose="020F0502020204030204" pitchFamily="34" charset="0"/>
                        </a:rPr>
                        <a:t>#41401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Economists and economic policy researchers and analysts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22,754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95167453"/>
                  </a:ext>
                </a:extLst>
              </a:tr>
              <a:tr h="184150">
                <a:tc>
                  <a:txBody>
                    <a:bodyPr/>
                    <a:lstStyle/>
                    <a:p>
                      <a:pPr algn="ctr" fontAlgn="ctr"/>
                      <a:r>
                        <a:rPr lang="en-CA" sz="1100" b="0" i="0" u="none" strike="noStrike">
                          <a:solidFill>
                            <a:srgbClr val="000000"/>
                          </a:solidFill>
                          <a:effectLst/>
                          <a:latin typeface="Calibri" panose="020F0502020204030204" pitchFamily="34" charset="0"/>
                        </a:rPr>
                        <a:t>#41321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Career development practitioners and career counsellors (except education)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20,338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2877277"/>
                  </a:ext>
                </a:extLst>
              </a:tr>
              <a:tr h="184150">
                <a:tc>
                  <a:txBody>
                    <a:bodyPr/>
                    <a:lstStyle/>
                    <a:p>
                      <a:pPr algn="ctr" fontAlgn="ctr"/>
                      <a:r>
                        <a:rPr lang="en-CA" sz="1100" b="0" i="0" u="none" strike="noStrike">
                          <a:solidFill>
                            <a:srgbClr val="000000"/>
                          </a:solidFill>
                          <a:effectLst/>
                          <a:latin typeface="Calibri" panose="020F0502020204030204" pitchFamily="34" charset="0"/>
                        </a:rPr>
                        <a:t>#40011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Government managers - economic analysis, policy development and program administration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17,786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43063769"/>
                  </a:ext>
                </a:extLst>
              </a:tr>
              <a:tr h="184150">
                <a:tc>
                  <a:txBody>
                    <a:bodyPr/>
                    <a:lstStyle/>
                    <a:p>
                      <a:pPr algn="ctr" fontAlgn="ctr"/>
                      <a:r>
                        <a:rPr lang="en-CA" sz="1100" b="0" i="0" u="none" strike="noStrike">
                          <a:solidFill>
                            <a:srgbClr val="000000"/>
                          </a:solidFill>
                          <a:effectLst/>
                          <a:latin typeface="Calibri" panose="020F0502020204030204" pitchFamily="34" charset="0"/>
                        </a:rPr>
                        <a:t>#41407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Program officers unique to government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10,914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949304"/>
                  </a:ext>
                </a:extLst>
              </a:tr>
              <a:tr h="184150">
                <a:tc>
                  <a:txBody>
                    <a:bodyPr/>
                    <a:lstStyle/>
                    <a:p>
                      <a:pPr algn="ctr" fontAlgn="ctr"/>
                      <a:r>
                        <a:rPr lang="en-CA" sz="1100" b="0" i="0" u="none" strike="noStrike" dirty="0">
                          <a:solidFill>
                            <a:srgbClr val="000000"/>
                          </a:solidFill>
                          <a:effectLst/>
                          <a:latin typeface="Calibri" panose="020F0502020204030204" pitchFamily="34" charset="0"/>
                        </a:rPr>
                        <a:t>#40019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100" b="0" i="0" u="none" strike="noStrike">
                          <a:solidFill>
                            <a:srgbClr val="000000"/>
                          </a:solidFill>
                          <a:effectLst/>
                          <a:latin typeface="Calibri" panose="020F0502020204030204" pitchFamily="34" charset="0"/>
                        </a:rPr>
                        <a:t>Other managers in public administration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a:solidFill>
                            <a:srgbClr val="000000"/>
                          </a:solidFill>
                          <a:effectLst/>
                          <a:latin typeface="Calibri" panose="020F0502020204030204" pitchFamily="34" charset="0"/>
                        </a:rPr>
                        <a:t>6,395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CA" sz="1100" b="0" i="0" u="none" strike="noStrike" dirty="0">
                          <a:solidFill>
                            <a:srgbClr val="000000"/>
                          </a:solidFill>
                          <a:effectLst/>
                          <a:latin typeface="Calibri" panose="020F0502020204030204" pitchFamily="34" charset="0"/>
                        </a:rPr>
                        <a:t>1.10%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78478354"/>
                  </a:ext>
                </a:extLst>
              </a:tr>
            </a:tbl>
          </a:graphicData>
        </a:graphic>
      </p:graphicFrame>
      <p:sp>
        <p:nvSpPr>
          <p:cNvPr id="11" name="TextBox 10">
            <a:extLst>
              <a:ext uri="{FF2B5EF4-FFF2-40B4-BE49-F238E27FC236}">
                <a16:creationId xmlns:a16="http://schemas.microsoft.com/office/drawing/2014/main" id="{F7433527-D58D-67C3-95D2-5569EE15CD24}"/>
              </a:ext>
            </a:extLst>
          </p:cNvPr>
          <p:cNvSpPr txBox="1"/>
          <p:nvPr/>
        </p:nvSpPr>
        <p:spPr>
          <a:xfrm>
            <a:off x="2784044" y="3385825"/>
            <a:ext cx="6097218" cy="369332"/>
          </a:xfrm>
          <a:prstGeom prst="rect">
            <a:avLst/>
          </a:prstGeom>
          <a:noFill/>
        </p:spPr>
        <p:txBody>
          <a:bodyPr wrap="square">
            <a:spAutoFit/>
          </a:bodyPr>
          <a:lstStyle/>
          <a:p>
            <a:pPr algn="ctr"/>
            <a:r>
              <a:rPr lang="en-CA" b="1" i="0" dirty="0">
                <a:solidFill>
                  <a:srgbClr val="001D35"/>
                </a:solidFill>
                <a:effectLst/>
                <a:latin typeface="Google Sans"/>
              </a:rPr>
              <a:t>National Occupational Classification; NOC</a:t>
            </a:r>
            <a:endParaRPr lang="en-CA" b="1" dirty="0"/>
          </a:p>
        </p:txBody>
      </p:sp>
      <p:graphicFrame>
        <p:nvGraphicFramePr>
          <p:cNvPr id="13" name="Table 12">
            <a:extLst>
              <a:ext uri="{FF2B5EF4-FFF2-40B4-BE49-F238E27FC236}">
                <a16:creationId xmlns:a16="http://schemas.microsoft.com/office/drawing/2014/main" id="{6BDFAD5B-1C8D-30A9-3CA8-60F78285EF90}"/>
              </a:ext>
            </a:extLst>
          </p:cNvPr>
          <p:cNvGraphicFramePr>
            <a:graphicFrameLocks noGrp="1"/>
          </p:cNvGraphicFramePr>
          <p:nvPr>
            <p:extLst>
              <p:ext uri="{D42A27DB-BD31-4B8C-83A1-F6EECF244321}">
                <p14:modId xmlns:p14="http://schemas.microsoft.com/office/powerpoint/2010/main" val="3497392619"/>
              </p:ext>
            </p:extLst>
          </p:nvPr>
        </p:nvGraphicFramePr>
        <p:xfrm>
          <a:off x="685650" y="1031637"/>
          <a:ext cx="10515598" cy="2223129"/>
        </p:xfrm>
        <a:graphic>
          <a:graphicData uri="http://schemas.openxmlformats.org/drawingml/2006/table">
            <a:tbl>
              <a:tblPr/>
              <a:tblGrid>
                <a:gridCol w="1492255">
                  <a:extLst>
                    <a:ext uri="{9D8B030D-6E8A-4147-A177-3AD203B41FA5}">
                      <a16:colId xmlns:a16="http://schemas.microsoft.com/office/drawing/2014/main" val="462241836"/>
                    </a:ext>
                  </a:extLst>
                </a:gridCol>
                <a:gridCol w="1492255">
                  <a:extLst>
                    <a:ext uri="{9D8B030D-6E8A-4147-A177-3AD203B41FA5}">
                      <a16:colId xmlns:a16="http://schemas.microsoft.com/office/drawing/2014/main" val="2945331934"/>
                    </a:ext>
                  </a:extLst>
                </a:gridCol>
                <a:gridCol w="951203">
                  <a:extLst>
                    <a:ext uri="{9D8B030D-6E8A-4147-A177-3AD203B41FA5}">
                      <a16:colId xmlns:a16="http://schemas.microsoft.com/office/drawing/2014/main" val="509201616"/>
                    </a:ext>
                  </a:extLst>
                </a:gridCol>
                <a:gridCol w="855210">
                  <a:extLst>
                    <a:ext uri="{9D8B030D-6E8A-4147-A177-3AD203B41FA5}">
                      <a16:colId xmlns:a16="http://schemas.microsoft.com/office/drawing/2014/main" val="2095152630"/>
                    </a:ext>
                  </a:extLst>
                </a:gridCol>
                <a:gridCol w="1954767">
                  <a:extLst>
                    <a:ext uri="{9D8B030D-6E8A-4147-A177-3AD203B41FA5}">
                      <a16:colId xmlns:a16="http://schemas.microsoft.com/office/drawing/2014/main" val="2778879976"/>
                    </a:ext>
                  </a:extLst>
                </a:gridCol>
                <a:gridCol w="1251802">
                  <a:extLst>
                    <a:ext uri="{9D8B030D-6E8A-4147-A177-3AD203B41FA5}">
                      <a16:colId xmlns:a16="http://schemas.microsoft.com/office/drawing/2014/main" val="616319449"/>
                    </a:ext>
                  </a:extLst>
                </a:gridCol>
                <a:gridCol w="1689075">
                  <a:extLst>
                    <a:ext uri="{9D8B030D-6E8A-4147-A177-3AD203B41FA5}">
                      <a16:colId xmlns:a16="http://schemas.microsoft.com/office/drawing/2014/main" val="3307233007"/>
                    </a:ext>
                  </a:extLst>
                </a:gridCol>
                <a:gridCol w="829031">
                  <a:extLst>
                    <a:ext uri="{9D8B030D-6E8A-4147-A177-3AD203B41FA5}">
                      <a16:colId xmlns:a16="http://schemas.microsoft.com/office/drawing/2014/main" val="4286264689"/>
                    </a:ext>
                  </a:extLst>
                </a:gridCol>
              </a:tblGrid>
              <a:tr h="283843">
                <a:tc>
                  <a:txBody>
                    <a:bodyPr/>
                    <a:lstStyle/>
                    <a:p>
                      <a:pPr algn="ctr" fontAlgn="ctr"/>
                      <a:endParaRPr lang="en-CA" sz="900" b="1" i="0" u="none" strike="noStrike" dirty="0">
                        <a:solidFill>
                          <a:srgbClr val="000000"/>
                        </a:solidFill>
                        <a:effectLst/>
                        <a:latin typeface="Calibri" panose="020F0502020204030204" pitchFamily="34" charset="0"/>
                      </a:endParaRPr>
                    </a:p>
                  </a:txBody>
                  <a:tcPr marL="0" marR="0" marT="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CA" sz="900" b="1" i="0" u="none" strike="noStrike" dirty="0">
                          <a:solidFill>
                            <a:srgbClr val="000000"/>
                          </a:solidFill>
                          <a:effectLst/>
                          <a:latin typeface="Calibri" panose="020F0502020204030204" pitchFamily="34" charset="0"/>
                        </a:rPr>
                        <a:t>Program Name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a:solidFill>
                            <a:srgbClr val="000000"/>
                          </a:solidFill>
                          <a:effectLst/>
                          <a:latin typeface="Calibri" panose="020F0502020204030204" pitchFamily="34" charset="0"/>
                        </a:rPr>
                        <a:t>Institution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dirty="0">
                          <a:solidFill>
                            <a:srgbClr val="000000"/>
                          </a:solidFill>
                          <a:effectLst/>
                          <a:latin typeface="Calibri" panose="020F0502020204030204" pitchFamily="34" charset="0"/>
                        </a:rPr>
                        <a:t>Type of Degree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dirty="0">
                          <a:solidFill>
                            <a:srgbClr val="000000"/>
                          </a:solidFill>
                          <a:effectLst/>
                          <a:latin typeface="Calibri" panose="020F0502020204030204" pitchFamily="34" charset="0"/>
                        </a:rPr>
                        <a:t>Program Duration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dirty="0">
                          <a:solidFill>
                            <a:srgbClr val="000000"/>
                          </a:solidFill>
                          <a:effectLst/>
                          <a:latin typeface="Calibri" panose="020F0502020204030204" pitchFamily="34" charset="0"/>
                        </a:rPr>
                        <a:t>Cost (Tuition Fee)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dirty="0">
                          <a:solidFill>
                            <a:srgbClr val="000000"/>
                          </a:solidFill>
                          <a:effectLst/>
                          <a:latin typeface="Calibri" panose="020F0502020204030204" pitchFamily="34" charset="0"/>
                        </a:rPr>
                        <a:t>Location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900" b="1" i="0" u="none" strike="noStrike" dirty="0">
                          <a:solidFill>
                            <a:srgbClr val="000000"/>
                          </a:solidFill>
                          <a:effectLst/>
                          <a:latin typeface="Calibri" panose="020F0502020204030204" pitchFamily="34" charset="0"/>
                        </a:rPr>
                        <a:t>Program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51096394"/>
                  </a:ext>
                </a:extLst>
              </a:tr>
              <a:tr h="856210">
                <a:tc rowSpan="3">
                  <a:txBody>
                    <a:bodyPr/>
                    <a:lstStyle/>
                    <a:p>
                      <a:pPr algn="ctr"/>
                      <a:r>
                        <a:rPr lang="en-CA" sz="1200" b="1" dirty="0"/>
                        <a:t>Master of Business in American Indo-Pacific management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Master of Arts in Asia Pacific Policy Studies (MAAPPS)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CA" sz="1000" b="0" i="0" u="none" strike="noStrike">
                          <a:solidFill>
                            <a:srgbClr val="000000"/>
                          </a:solidFill>
                          <a:effectLst/>
                          <a:latin typeface="Calibri" panose="020F0502020204030204" pitchFamily="34" charset="0"/>
                        </a:rPr>
                        <a:t>UBC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2 Years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FF0000"/>
                          </a:solidFill>
                          <a:effectLst/>
                          <a:latin typeface="Calibri" panose="020F0502020204030204" pitchFamily="34" charset="0"/>
                        </a:rPr>
                        <a:t>Program at the University of British Columbia (UBC) is currently not accepting applications until further notice.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rowSpan="2">
                  <a:txBody>
                    <a:bodyPr/>
                    <a:lstStyle/>
                    <a:p>
                      <a:pPr algn="ctr" fontAlgn="ctr"/>
                      <a:r>
                        <a:rPr lang="en-CA" sz="1000" b="0" i="0" u="none" strike="noStrike" dirty="0">
                          <a:solidFill>
                            <a:srgbClr val="000000"/>
                          </a:solidFill>
                          <a:effectLst/>
                          <a:latin typeface="Calibri" panose="020F0502020204030204" pitchFamily="34" charset="0"/>
                        </a:rPr>
                        <a:t>Vancouver Campus,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CA" sz="1000" b="0" i="0" u="none" strike="noStrike">
                          <a:solidFill>
                            <a:srgbClr val="000000"/>
                          </a:solidFill>
                          <a:effectLst/>
                          <a:latin typeface="Calibri" panose="020F0502020204030204" pitchFamily="34" charset="0"/>
                        </a:rPr>
                        <a:t>In-person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2607971"/>
                  </a:ext>
                </a:extLst>
              </a:tr>
              <a:tr h="428105">
                <a:tc vMerge="1">
                  <a:txBody>
                    <a:bodyPr/>
                    <a:lstStyle/>
                    <a:p>
                      <a:endParaRPr lang="en-CA" dirty="0"/>
                    </a:p>
                  </a:txBody>
                  <a:tcPr>
                    <a:lnT w="6350" cap="flat" cmpd="sng" algn="ctr">
                      <a:solidFill>
                        <a:srgbClr val="000000"/>
                      </a:solidFill>
                      <a:prstDash val="solid"/>
                      <a:round/>
                      <a:headEnd type="none" w="med" len="med"/>
                      <a:tailEnd type="none" w="med" len="med"/>
                    </a:lnT>
                  </a:tcPr>
                </a:tc>
                <a:tc>
                  <a:txBody>
                    <a:bodyPr/>
                    <a:lstStyle/>
                    <a:p>
                      <a:pPr algn="ctr" fontAlgn="ctr"/>
                      <a:r>
                        <a:rPr lang="en-US" sz="1000" b="0" i="0" u="none" strike="noStrike">
                          <a:solidFill>
                            <a:srgbClr val="000000"/>
                          </a:solidFill>
                          <a:effectLst/>
                          <a:latin typeface="Calibri" panose="020F0502020204030204" pitchFamily="34" charset="0"/>
                        </a:rPr>
                        <a:t>Master of Public Policy and Global Affairs (MPPGA)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CA"/>
                    </a:p>
                  </a:txBody>
                  <a:tcPr/>
                </a:tc>
                <a:tc>
                  <a:txBody>
                    <a:bodyPr/>
                    <a:lstStyle/>
                    <a:p>
                      <a:pPr algn="ctr" fontAlgn="ctr"/>
                      <a:r>
                        <a:rPr lang="en-CA" sz="1000" b="0" i="0" u="none" strike="noStrike" dirty="0">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20 Months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51,388; International: CAD 94,427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CA"/>
                    </a:p>
                  </a:txBody>
                  <a:tcPr/>
                </a:tc>
                <a:tc vMerge="1">
                  <a:txBody>
                    <a:bodyPr/>
                    <a:lstStyle/>
                    <a:p>
                      <a:endParaRPr lang="en-CA"/>
                    </a:p>
                  </a:txBody>
                  <a:tcPr/>
                </a:tc>
                <a:extLst>
                  <a:ext uri="{0D108BD9-81ED-4DB2-BD59-A6C34878D82A}">
                    <a16:rowId xmlns:a16="http://schemas.microsoft.com/office/drawing/2014/main" val="1673961335"/>
                  </a:ext>
                </a:extLst>
              </a:tr>
              <a:tr h="567686">
                <a:tc vMerge="1">
                  <a:txBody>
                    <a:bodyPr/>
                    <a:lstStyle/>
                    <a:p>
                      <a:endParaRPr lang="en-CA" dirty="0"/>
                    </a:p>
                  </a:txBody>
                  <a:tcPr/>
                </a:tc>
                <a:tc>
                  <a:txBody>
                    <a:bodyPr/>
                    <a:lstStyle/>
                    <a:p>
                      <a:pPr algn="ctr" fontAlgn="ctr"/>
                      <a:r>
                        <a:rPr lang="en-US" sz="1000" b="0" i="0" u="none" strike="noStrike" dirty="0">
                          <a:solidFill>
                            <a:srgbClr val="000000"/>
                          </a:solidFill>
                          <a:effectLst/>
                          <a:latin typeface="Calibri" panose="020F0502020204030204" pitchFamily="34" charset="0"/>
                        </a:rPr>
                        <a:t>Master of Arts in Pacific and Asian Studies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University of Victoria</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2 Years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12,200; International: CAD 20,170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Victoria,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In-person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9116988"/>
                  </a:ext>
                </a:extLst>
              </a:tr>
            </a:tbl>
          </a:graphicData>
        </a:graphic>
      </p:graphicFrame>
      <p:pic>
        <p:nvPicPr>
          <p:cNvPr id="2" name="Picture 2" descr="Capilano University - Tourism Industry Association of BC">
            <a:extLst>
              <a:ext uri="{FF2B5EF4-FFF2-40B4-BE49-F238E27FC236}">
                <a16:creationId xmlns:a16="http://schemas.microsoft.com/office/drawing/2014/main" id="{48AF0A2C-9240-DD5A-12BD-0E5935139A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900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3CD430-939B-79CB-140D-55967537B523}"/>
              </a:ext>
            </a:extLst>
          </p:cNvPr>
          <p:cNvGraphicFramePr>
            <a:graphicFrameLocks noGrp="1"/>
          </p:cNvGraphicFramePr>
          <p:nvPr>
            <p:extLst>
              <p:ext uri="{D42A27DB-BD31-4B8C-83A1-F6EECF244321}">
                <p14:modId xmlns:p14="http://schemas.microsoft.com/office/powerpoint/2010/main" val="2007455316"/>
              </p:ext>
            </p:extLst>
          </p:nvPr>
        </p:nvGraphicFramePr>
        <p:xfrm>
          <a:off x="412779" y="522709"/>
          <a:ext cx="11089161" cy="734601"/>
        </p:xfrm>
        <a:graphic>
          <a:graphicData uri="http://schemas.openxmlformats.org/drawingml/2006/table">
            <a:tbl>
              <a:tblPr/>
              <a:tblGrid>
                <a:gridCol w="2827337">
                  <a:extLst>
                    <a:ext uri="{9D8B030D-6E8A-4147-A177-3AD203B41FA5}">
                      <a16:colId xmlns:a16="http://schemas.microsoft.com/office/drawing/2014/main" val="3848028972"/>
                    </a:ext>
                  </a:extLst>
                </a:gridCol>
                <a:gridCol w="1500187">
                  <a:extLst>
                    <a:ext uri="{9D8B030D-6E8A-4147-A177-3AD203B41FA5}">
                      <a16:colId xmlns:a16="http://schemas.microsoft.com/office/drawing/2014/main" val="477871441"/>
                    </a:ext>
                  </a:extLst>
                </a:gridCol>
                <a:gridCol w="5821363">
                  <a:extLst>
                    <a:ext uri="{9D8B030D-6E8A-4147-A177-3AD203B41FA5}">
                      <a16:colId xmlns:a16="http://schemas.microsoft.com/office/drawing/2014/main" val="454266553"/>
                    </a:ext>
                  </a:extLst>
                </a:gridCol>
                <a:gridCol w="940274">
                  <a:extLst>
                    <a:ext uri="{9D8B030D-6E8A-4147-A177-3AD203B41FA5}">
                      <a16:colId xmlns:a16="http://schemas.microsoft.com/office/drawing/2014/main" val="3324939621"/>
                    </a:ext>
                  </a:extLst>
                </a:gridCol>
              </a:tblGrid>
              <a:tr h="244868">
                <a:tc>
                  <a:txBody>
                    <a:bodyPr/>
                    <a:lstStyle/>
                    <a:p>
                      <a:pPr algn="ctr" fontAlgn="ctr"/>
                      <a:r>
                        <a:rPr lang="en-CA" sz="1400" b="1" i="0" u="none" strike="noStrike" dirty="0">
                          <a:solidFill>
                            <a:srgbClr val="000000"/>
                          </a:solidFill>
                          <a:effectLst/>
                          <a:latin typeface="Calibri" panose="020F0502020204030204" pitchFamily="34" charset="0"/>
                        </a:rPr>
                        <a:t>Program Name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a:solidFill>
                            <a:srgbClr val="000000"/>
                          </a:solidFill>
                          <a:effectLst/>
                          <a:latin typeface="Calibri" panose="020F0502020204030204" pitchFamily="34" charset="0"/>
                        </a:rPr>
                        <a:t>Field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Proposed Reason (Based on Illuminating and Envisioning Reports)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Launch 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921317"/>
                  </a:ext>
                </a:extLst>
              </a:tr>
              <a:tr h="489733">
                <a:tc>
                  <a:txBody>
                    <a:bodyPr/>
                    <a:lstStyle/>
                    <a:p>
                      <a:pPr algn="ctr" fontAlgn="ctr"/>
                      <a:r>
                        <a:rPr lang="en-US" sz="1400" b="0" i="0" u="none" strike="noStrike" dirty="0">
                          <a:solidFill>
                            <a:srgbClr val="000000"/>
                          </a:solidFill>
                          <a:effectLst/>
                          <a:latin typeface="Calibri" panose="020F0502020204030204" pitchFamily="34" charset="0"/>
                        </a:rPr>
                        <a:t>Master of Business in Marketing and Creativity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dirty="0">
                          <a:solidFill>
                            <a:srgbClr val="000000"/>
                          </a:solidFill>
                          <a:effectLst/>
                          <a:latin typeface="Calibri" panose="020F0502020204030204" pitchFamily="34" charset="0"/>
                        </a:rPr>
                        <a:t>Marketing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US" sz="1400" b="0" i="0" u="none" strike="noStrike" dirty="0">
                          <a:solidFill>
                            <a:srgbClr val="000000"/>
                          </a:solidFill>
                          <a:effectLst/>
                          <a:latin typeface="Calibri" panose="020F0502020204030204" pitchFamily="34" charset="0"/>
                        </a:rPr>
                        <a:t>Leverages Capilano's focus on imagination and creative thinking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dirty="0">
                          <a:solidFill>
                            <a:srgbClr val="000000"/>
                          </a:solidFill>
                          <a:effectLst/>
                          <a:latin typeface="Calibri" panose="020F0502020204030204" pitchFamily="34" charset="0"/>
                        </a:rPr>
                        <a:t>Year 1–3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extLst>
                  <a:ext uri="{0D108BD9-81ED-4DB2-BD59-A6C34878D82A}">
                    <a16:rowId xmlns:a16="http://schemas.microsoft.com/office/drawing/2014/main" val="2357428469"/>
                  </a:ext>
                </a:extLst>
              </a:tr>
            </a:tbl>
          </a:graphicData>
        </a:graphic>
      </p:graphicFrame>
      <p:graphicFrame>
        <p:nvGraphicFramePr>
          <p:cNvPr id="9" name="Table 8">
            <a:extLst>
              <a:ext uri="{FF2B5EF4-FFF2-40B4-BE49-F238E27FC236}">
                <a16:creationId xmlns:a16="http://schemas.microsoft.com/office/drawing/2014/main" id="{B8269350-3C62-77D2-8E2D-029F6E4B6C0B}"/>
              </a:ext>
            </a:extLst>
          </p:cNvPr>
          <p:cNvGraphicFramePr>
            <a:graphicFrameLocks noGrp="1"/>
          </p:cNvGraphicFramePr>
          <p:nvPr>
            <p:extLst>
              <p:ext uri="{D42A27DB-BD31-4B8C-83A1-F6EECF244321}">
                <p14:modId xmlns:p14="http://schemas.microsoft.com/office/powerpoint/2010/main" val="4209006162"/>
              </p:ext>
            </p:extLst>
          </p:nvPr>
        </p:nvGraphicFramePr>
        <p:xfrm>
          <a:off x="838200" y="1654161"/>
          <a:ext cx="10515599" cy="1475577"/>
        </p:xfrm>
        <a:graphic>
          <a:graphicData uri="http://schemas.openxmlformats.org/drawingml/2006/table">
            <a:tbl>
              <a:tblPr/>
              <a:tblGrid>
                <a:gridCol w="1707662">
                  <a:extLst>
                    <a:ext uri="{9D8B030D-6E8A-4147-A177-3AD203B41FA5}">
                      <a16:colId xmlns:a16="http://schemas.microsoft.com/office/drawing/2014/main" val="2289073142"/>
                    </a:ext>
                  </a:extLst>
                </a:gridCol>
                <a:gridCol w="1707662">
                  <a:extLst>
                    <a:ext uri="{9D8B030D-6E8A-4147-A177-3AD203B41FA5}">
                      <a16:colId xmlns:a16="http://schemas.microsoft.com/office/drawing/2014/main" val="661815275"/>
                    </a:ext>
                  </a:extLst>
                </a:gridCol>
                <a:gridCol w="1088509">
                  <a:extLst>
                    <a:ext uri="{9D8B030D-6E8A-4147-A177-3AD203B41FA5}">
                      <a16:colId xmlns:a16="http://schemas.microsoft.com/office/drawing/2014/main" val="172052231"/>
                    </a:ext>
                  </a:extLst>
                </a:gridCol>
                <a:gridCol w="978659">
                  <a:extLst>
                    <a:ext uri="{9D8B030D-6E8A-4147-A177-3AD203B41FA5}">
                      <a16:colId xmlns:a16="http://schemas.microsoft.com/office/drawing/2014/main" val="260056978"/>
                    </a:ext>
                  </a:extLst>
                </a:gridCol>
                <a:gridCol w="1477976">
                  <a:extLst>
                    <a:ext uri="{9D8B030D-6E8A-4147-A177-3AD203B41FA5}">
                      <a16:colId xmlns:a16="http://schemas.microsoft.com/office/drawing/2014/main" val="3963069285"/>
                    </a:ext>
                  </a:extLst>
                </a:gridCol>
                <a:gridCol w="1477976">
                  <a:extLst>
                    <a:ext uri="{9D8B030D-6E8A-4147-A177-3AD203B41FA5}">
                      <a16:colId xmlns:a16="http://schemas.microsoft.com/office/drawing/2014/main" val="2217931023"/>
                    </a:ext>
                  </a:extLst>
                </a:gridCol>
                <a:gridCol w="1128454">
                  <a:extLst>
                    <a:ext uri="{9D8B030D-6E8A-4147-A177-3AD203B41FA5}">
                      <a16:colId xmlns:a16="http://schemas.microsoft.com/office/drawing/2014/main" val="1165206982"/>
                    </a:ext>
                  </a:extLst>
                </a:gridCol>
                <a:gridCol w="948701">
                  <a:extLst>
                    <a:ext uri="{9D8B030D-6E8A-4147-A177-3AD203B41FA5}">
                      <a16:colId xmlns:a16="http://schemas.microsoft.com/office/drawing/2014/main" val="1257135238"/>
                    </a:ext>
                  </a:extLst>
                </a:gridCol>
              </a:tblGrid>
              <a:tr h="327906">
                <a:tc>
                  <a:txBody>
                    <a:bodyPr/>
                    <a:lstStyle/>
                    <a:p>
                      <a:pPr algn="ctr" fontAlgn="ctr"/>
                      <a:r>
                        <a:rPr lang="en-CA" sz="1000" b="1"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n-CA" sz="1000" b="1" i="0" u="none" strike="noStrike" dirty="0">
                          <a:solidFill>
                            <a:srgbClr val="000000"/>
                          </a:solidFill>
                          <a:effectLst/>
                          <a:latin typeface="Calibri" panose="020F0502020204030204" pitchFamily="34" charset="0"/>
                        </a:rPr>
                        <a:t>Program Name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a:solidFill>
                            <a:srgbClr val="000000"/>
                          </a:solidFill>
                          <a:effectLst/>
                          <a:latin typeface="Calibri" panose="020F0502020204030204" pitchFamily="34" charset="0"/>
                        </a:rPr>
                        <a:t>Institution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Type of Degree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Program Duration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Cost (Tuition Fee)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Location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Program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07489925"/>
                  </a:ext>
                </a:extLst>
              </a:tr>
              <a:tr h="491859">
                <a:tc rowSpan="2">
                  <a:txBody>
                    <a:bodyPr/>
                    <a:lstStyle/>
                    <a:p>
                      <a:pPr algn="ctr" fontAlgn="ctr"/>
                      <a:r>
                        <a:rPr lang="en-US" sz="1200" b="1" i="0" u="none" strike="noStrike" dirty="0">
                          <a:solidFill>
                            <a:srgbClr val="000000"/>
                          </a:solidFill>
                          <a:effectLst/>
                          <a:latin typeface="Calibri" panose="020F0502020204030204" pitchFamily="34" charset="0"/>
                        </a:rPr>
                        <a:t>Master of Business in Marketing and Creativity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Master of Business Administration with Marketing Specialization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UBC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16 months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Domestic: CAD 49,419; International: CAD 83,263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Vancouver Campus,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In-person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888035"/>
                  </a:ext>
                </a:extLst>
              </a:tr>
              <a:tr h="655812">
                <a:tc vMerge="1">
                  <a:txBody>
                    <a:bodyPr/>
                    <a:lstStyle/>
                    <a:p>
                      <a:endParaRPr lang="en-CA"/>
                    </a:p>
                  </a:txBody>
                  <a:tcPr/>
                </a:tc>
                <a:tc>
                  <a:txBody>
                    <a:bodyPr/>
                    <a:lstStyle/>
                    <a:p>
                      <a:pPr algn="ctr" fontAlgn="ctr"/>
                      <a:r>
                        <a:rPr lang="en-CA" sz="1000" b="0" i="0" u="none" strike="noStrike">
                          <a:solidFill>
                            <a:srgbClr val="000000"/>
                          </a:solidFill>
                          <a:effectLst/>
                          <a:latin typeface="Calibri" panose="020F0502020204030204" pitchFamily="34" charset="0"/>
                        </a:rPr>
                        <a:t>Master of Professional Studies in Digital Media</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Northeastern University;</a:t>
                      </a:r>
                      <a:br>
                        <a:rPr lang="en-CA" sz="1000" b="0" i="0" u="none" strike="noStrike">
                          <a:solidFill>
                            <a:srgbClr val="000000"/>
                          </a:solidFill>
                          <a:effectLst/>
                          <a:latin typeface="Calibri" panose="020F0502020204030204" pitchFamily="34" charset="0"/>
                        </a:rPr>
                      </a:br>
                      <a:endParaRPr lang="en-CA" sz="1000" b="0" i="0" u="none" strike="noStrike">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15–24 months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51,900</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60,368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Vancouver Campus,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In-person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4334951"/>
                  </a:ext>
                </a:extLst>
              </a:tr>
            </a:tbl>
          </a:graphicData>
        </a:graphic>
      </p:graphicFrame>
      <p:graphicFrame>
        <p:nvGraphicFramePr>
          <p:cNvPr id="11" name="Table 10">
            <a:extLst>
              <a:ext uri="{FF2B5EF4-FFF2-40B4-BE49-F238E27FC236}">
                <a16:creationId xmlns:a16="http://schemas.microsoft.com/office/drawing/2014/main" id="{1F5440C5-BBC6-2641-8BD8-F8CF5D66CF53}"/>
              </a:ext>
            </a:extLst>
          </p:cNvPr>
          <p:cNvGraphicFramePr>
            <a:graphicFrameLocks noGrp="1"/>
          </p:cNvGraphicFramePr>
          <p:nvPr>
            <p:extLst>
              <p:ext uri="{D42A27DB-BD31-4B8C-83A1-F6EECF244321}">
                <p14:modId xmlns:p14="http://schemas.microsoft.com/office/powerpoint/2010/main" val="3843106534"/>
              </p:ext>
            </p:extLst>
          </p:nvPr>
        </p:nvGraphicFramePr>
        <p:xfrm>
          <a:off x="1619249" y="4271169"/>
          <a:ext cx="8953500" cy="1289050"/>
        </p:xfrm>
        <a:graphic>
          <a:graphicData uri="http://schemas.openxmlformats.org/drawingml/2006/table">
            <a:tbl>
              <a:tblPr/>
              <a:tblGrid>
                <a:gridCol w="609600">
                  <a:extLst>
                    <a:ext uri="{9D8B030D-6E8A-4147-A177-3AD203B41FA5}">
                      <a16:colId xmlns:a16="http://schemas.microsoft.com/office/drawing/2014/main" val="4265828340"/>
                    </a:ext>
                  </a:extLst>
                </a:gridCol>
                <a:gridCol w="368300">
                  <a:extLst>
                    <a:ext uri="{9D8B030D-6E8A-4147-A177-3AD203B41FA5}">
                      <a16:colId xmlns:a16="http://schemas.microsoft.com/office/drawing/2014/main" val="1091050756"/>
                    </a:ext>
                  </a:extLst>
                </a:gridCol>
                <a:gridCol w="5524500">
                  <a:extLst>
                    <a:ext uri="{9D8B030D-6E8A-4147-A177-3AD203B41FA5}">
                      <a16:colId xmlns:a16="http://schemas.microsoft.com/office/drawing/2014/main" val="552013886"/>
                    </a:ext>
                  </a:extLst>
                </a:gridCol>
                <a:gridCol w="1117600">
                  <a:extLst>
                    <a:ext uri="{9D8B030D-6E8A-4147-A177-3AD203B41FA5}">
                      <a16:colId xmlns:a16="http://schemas.microsoft.com/office/drawing/2014/main" val="3816894687"/>
                    </a:ext>
                  </a:extLst>
                </a:gridCol>
                <a:gridCol w="1333500">
                  <a:extLst>
                    <a:ext uri="{9D8B030D-6E8A-4147-A177-3AD203B41FA5}">
                      <a16:colId xmlns:a16="http://schemas.microsoft.com/office/drawing/2014/main" val="2329610151"/>
                    </a:ext>
                  </a:extLst>
                </a:gridCol>
              </a:tblGrid>
              <a:tr h="368300">
                <a:tc>
                  <a:txBody>
                    <a:bodyPr/>
                    <a:lstStyle/>
                    <a:p>
                      <a:pPr algn="ctr" fontAlgn="ctr"/>
                      <a:r>
                        <a:rPr lang="en-CA" sz="1100" b="1" i="0" u="none" strike="noStrike">
                          <a:solidFill>
                            <a:srgbClr val="000000"/>
                          </a:solidFill>
                          <a:effectLst/>
                          <a:latin typeface="Calibri" panose="020F0502020204030204" pitchFamily="34" charset="0"/>
                        </a:rPr>
                        <a:t>NOC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TEER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a:t>
                      </a:r>
                      <a:br>
                        <a:rPr lang="en-CA" sz="1100" b="1" i="0" u="none" strike="noStrike">
                          <a:solidFill>
                            <a:srgbClr val="000000"/>
                          </a:solidFill>
                          <a:effectLst/>
                          <a:latin typeface="Calibri" panose="020F0502020204030204" pitchFamily="34" charset="0"/>
                        </a:rPr>
                      </a:br>
                      <a:r>
                        <a:rPr lang="en-CA" sz="1100" b="1" i="0" u="none" strike="noStrike">
                          <a:solidFill>
                            <a:srgbClr val="000000"/>
                          </a:solidFill>
                          <a:effectLst/>
                          <a:latin typeface="Calibri" panose="020F0502020204030204" pitchFamily="34" charset="0"/>
                        </a:rPr>
                        <a:t>2023-2033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 Annual Growth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348654880"/>
                  </a:ext>
                </a:extLst>
              </a:tr>
              <a:tr h="184150">
                <a:tc>
                  <a:txBody>
                    <a:bodyPr/>
                    <a:lstStyle/>
                    <a:p>
                      <a:pPr algn="ctr" fontAlgn="b"/>
                      <a:r>
                        <a:rPr lang="en-CA" sz="1100" b="0" i="0" u="none" strike="noStrike">
                          <a:solidFill>
                            <a:srgbClr val="000000"/>
                          </a:solidFill>
                          <a:effectLst/>
                          <a:latin typeface="Calibri" panose="020F0502020204030204" pitchFamily="34" charset="0"/>
                        </a:rPr>
                        <a:t>#11202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Professional occupations in advertising, marketing and public relations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275,997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5007669"/>
                  </a:ext>
                </a:extLst>
              </a:tr>
              <a:tr h="184150">
                <a:tc>
                  <a:txBody>
                    <a:bodyPr/>
                    <a:lstStyle/>
                    <a:p>
                      <a:pPr algn="ctr" fontAlgn="b"/>
                      <a:r>
                        <a:rPr lang="en-CA" sz="1100" b="0" i="0" u="none" strike="noStrike" dirty="0">
                          <a:solidFill>
                            <a:srgbClr val="000000"/>
                          </a:solidFill>
                          <a:effectLst/>
                          <a:latin typeface="Calibri" panose="020F0502020204030204" pitchFamily="34" charset="0"/>
                        </a:rPr>
                        <a:t>#52120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Graphic designers and illustrators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206,935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517322"/>
                  </a:ext>
                </a:extLst>
              </a:tr>
              <a:tr h="184150">
                <a:tc>
                  <a:txBody>
                    <a:bodyPr/>
                    <a:lstStyle/>
                    <a:p>
                      <a:pPr algn="ctr" fontAlgn="b"/>
                      <a:r>
                        <a:rPr lang="en-CA" sz="1100" b="0" i="0" u="none" strike="noStrike" dirty="0">
                          <a:solidFill>
                            <a:srgbClr val="000000"/>
                          </a:solidFill>
                          <a:effectLst/>
                          <a:latin typeface="Calibri" panose="020F0502020204030204" pitchFamily="34" charset="0"/>
                        </a:rPr>
                        <a:t>#51100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Librarians (Broadcasting, data processing and information)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8,443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4577504"/>
                  </a:ext>
                </a:extLst>
              </a:tr>
              <a:tr h="184150">
                <a:tc>
                  <a:txBody>
                    <a:bodyPr/>
                    <a:lstStyle/>
                    <a:p>
                      <a:pPr algn="ctr" fontAlgn="b"/>
                      <a:r>
                        <a:rPr lang="en-CA" sz="1100" b="0" i="0" u="none" strike="noStrike">
                          <a:solidFill>
                            <a:srgbClr val="000000"/>
                          </a:solidFill>
                          <a:effectLst/>
                          <a:latin typeface="Calibri" panose="020F0502020204030204" pitchFamily="34" charset="0"/>
                        </a:rPr>
                        <a:t>#21233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Web designers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39,812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3.70%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7947436"/>
                  </a:ext>
                </a:extLst>
              </a:tr>
              <a:tr h="184150">
                <a:tc>
                  <a:txBody>
                    <a:bodyPr/>
                    <a:lstStyle/>
                    <a:p>
                      <a:pPr algn="ctr" fontAlgn="b"/>
                      <a:r>
                        <a:rPr lang="en-CA" sz="1100" b="0" i="0" u="none" strike="noStrike" dirty="0">
                          <a:solidFill>
                            <a:srgbClr val="000000"/>
                          </a:solidFill>
                          <a:effectLst/>
                          <a:latin typeface="Calibri" panose="020F0502020204030204" pitchFamily="34" charset="0"/>
                        </a:rPr>
                        <a:t>#51120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Producers, directors, choreographers and related occupations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78,517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4678995"/>
                  </a:ext>
                </a:extLst>
              </a:tr>
            </a:tbl>
          </a:graphicData>
        </a:graphic>
      </p:graphicFrame>
      <p:sp>
        <p:nvSpPr>
          <p:cNvPr id="13" name="TextBox 12">
            <a:extLst>
              <a:ext uri="{FF2B5EF4-FFF2-40B4-BE49-F238E27FC236}">
                <a16:creationId xmlns:a16="http://schemas.microsoft.com/office/drawing/2014/main" id="{33B77300-A1BE-A809-D864-2F7FA61E83F9}"/>
              </a:ext>
            </a:extLst>
          </p:cNvPr>
          <p:cNvSpPr txBox="1"/>
          <p:nvPr/>
        </p:nvSpPr>
        <p:spPr>
          <a:xfrm>
            <a:off x="3047390" y="3476045"/>
            <a:ext cx="6097218" cy="369332"/>
          </a:xfrm>
          <a:prstGeom prst="rect">
            <a:avLst/>
          </a:prstGeom>
          <a:noFill/>
        </p:spPr>
        <p:txBody>
          <a:bodyPr wrap="square">
            <a:spAutoFit/>
          </a:bodyPr>
          <a:lstStyle/>
          <a:p>
            <a:pPr algn="ctr"/>
            <a:r>
              <a:rPr lang="en-CA" b="1" i="0" dirty="0">
                <a:solidFill>
                  <a:srgbClr val="001D35"/>
                </a:solidFill>
                <a:effectLst/>
                <a:latin typeface="Google Sans"/>
              </a:rPr>
              <a:t>National Occupational Classification; NOC</a:t>
            </a:r>
            <a:endParaRPr lang="en-CA" b="1" dirty="0"/>
          </a:p>
        </p:txBody>
      </p:sp>
      <p:pic>
        <p:nvPicPr>
          <p:cNvPr id="2" name="Picture 2" descr="Capilano University - Tourism Industry Association of BC">
            <a:extLst>
              <a:ext uri="{FF2B5EF4-FFF2-40B4-BE49-F238E27FC236}">
                <a16:creationId xmlns:a16="http://schemas.microsoft.com/office/drawing/2014/main" id="{30B3B917-C98D-A418-3B72-E096B4D866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116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3CD430-939B-79CB-140D-55967537B523}"/>
              </a:ext>
            </a:extLst>
          </p:cNvPr>
          <p:cNvGraphicFramePr>
            <a:graphicFrameLocks noGrp="1"/>
          </p:cNvGraphicFramePr>
          <p:nvPr>
            <p:extLst>
              <p:ext uri="{D42A27DB-BD31-4B8C-83A1-F6EECF244321}">
                <p14:modId xmlns:p14="http://schemas.microsoft.com/office/powerpoint/2010/main" val="2144922532"/>
              </p:ext>
            </p:extLst>
          </p:nvPr>
        </p:nvGraphicFramePr>
        <p:xfrm>
          <a:off x="412779" y="522709"/>
          <a:ext cx="11089161" cy="734601"/>
        </p:xfrm>
        <a:graphic>
          <a:graphicData uri="http://schemas.openxmlformats.org/drawingml/2006/table">
            <a:tbl>
              <a:tblPr/>
              <a:tblGrid>
                <a:gridCol w="2827337">
                  <a:extLst>
                    <a:ext uri="{9D8B030D-6E8A-4147-A177-3AD203B41FA5}">
                      <a16:colId xmlns:a16="http://schemas.microsoft.com/office/drawing/2014/main" val="3848028972"/>
                    </a:ext>
                  </a:extLst>
                </a:gridCol>
                <a:gridCol w="1500187">
                  <a:extLst>
                    <a:ext uri="{9D8B030D-6E8A-4147-A177-3AD203B41FA5}">
                      <a16:colId xmlns:a16="http://schemas.microsoft.com/office/drawing/2014/main" val="477871441"/>
                    </a:ext>
                  </a:extLst>
                </a:gridCol>
                <a:gridCol w="5821363">
                  <a:extLst>
                    <a:ext uri="{9D8B030D-6E8A-4147-A177-3AD203B41FA5}">
                      <a16:colId xmlns:a16="http://schemas.microsoft.com/office/drawing/2014/main" val="454266553"/>
                    </a:ext>
                  </a:extLst>
                </a:gridCol>
                <a:gridCol w="940274">
                  <a:extLst>
                    <a:ext uri="{9D8B030D-6E8A-4147-A177-3AD203B41FA5}">
                      <a16:colId xmlns:a16="http://schemas.microsoft.com/office/drawing/2014/main" val="3324939621"/>
                    </a:ext>
                  </a:extLst>
                </a:gridCol>
              </a:tblGrid>
              <a:tr h="244868">
                <a:tc>
                  <a:txBody>
                    <a:bodyPr/>
                    <a:lstStyle/>
                    <a:p>
                      <a:pPr algn="ctr" fontAlgn="ctr"/>
                      <a:r>
                        <a:rPr lang="en-CA" sz="1400" b="1" i="0" u="none" strike="noStrike" dirty="0">
                          <a:solidFill>
                            <a:srgbClr val="000000"/>
                          </a:solidFill>
                          <a:effectLst/>
                          <a:latin typeface="Calibri" panose="020F0502020204030204" pitchFamily="34" charset="0"/>
                        </a:rPr>
                        <a:t>Program Name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a:solidFill>
                            <a:srgbClr val="000000"/>
                          </a:solidFill>
                          <a:effectLst/>
                          <a:latin typeface="Calibri" panose="020F0502020204030204" pitchFamily="34" charset="0"/>
                        </a:rPr>
                        <a:t>Field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Proposed Reason (Based on Illuminating and Envisioning Reports)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Launch 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921317"/>
                  </a:ext>
                </a:extLst>
              </a:tr>
              <a:tr h="489733">
                <a:tc>
                  <a:txBody>
                    <a:bodyPr/>
                    <a:lstStyle/>
                    <a:p>
                      <a:pPr algn="ctr" fontAlgn="ctr"/>
                      <a:r>
                        <a:rPr lang="en-US" sz="1400" b="0" i="0" u="none" strike="noStrike" dirty="0">
                          <a:solidFill>
                            <a:srgbClr val="000000"/>
                          </a:solidFill>
                          <a:effectLst/>
                          <a:latin typeface="Calibri" panose="020F0502020204030204" pitchFamily="34" charset="0"/>
                        </a:rPr>
                        <a:t>Master of Business in Digital Transformation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dirty="0">
                          <a:solidFill>
                            <a:srgbClr val="000000"/>
                          </a:solidFill>
                          <a:effectLst/>
                          <a:latin typeface="Calibri" panose="020F0502020204030204" pitchFamily="34" charset="0"/>
                        </a:rPr>
                        <a:t>Technology &amp; Innovation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US" sz="1400" b="0" i="0" u="none" strike="noStrike" dirty="0">
                          <a:solidFill>
                            <a:srgbClr val="000000"/>
                          </a:solidFill>
                          <a:effectLst/>
                          <a:latin typeface="Calibri" panose="020F0502020204030204" pitchFamily="34" charset="0"/>
                        </a:rPr>
                        <a:t>Supports the Vision 2030 goal to drive digital transformation and utilize technological resources.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ctr" fontAlgn="ctr"/>
                      <a:r>
                        <a:rPr lang="en-CA" sz="1400" b="0" i="0" u="none" strike="noStrike" dirty="0">
                          <a:solidFill>
                            <a:srgbClr val="000000"/>
                          </a:solidFill>
                          <a:effectLst/>
                          <a:latin typeface="Calibri" panose="020F0502020204030204" pitchFamily="34" charset="0"/>
                        </a:rPr>
                        <a:t>Year 1–3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extLst>
                  <a:ext uri="{0D108BD9-81ED-4DB2-BD59-A6C34878D82A}">
                    <a16:rowId xmlns:a16="http://schemas.microsoft.com/office/drawing/2014/main" val="269131076"/>
                  </a:ext>
                </a:extLst>
              </a:tr>
            </a:tbl>
          </a:graphicData>
        </a:graphic>
      </p:graphicFrame>
      <p:graphicFrame>
        <p:nvGraphicFramePr>
          <p:cNvPr id="2" name="Table 1">
            <a:extLst>
              <a:ext uri="{FF2B5EF4-FFF2-40B4-BE49-F238E27FC236}">
                <a16:creationId xmlns:a16="http://schemas.microsoft.com/office/drawing/2014/main" id="{F7F478BF-0489-E3BD-A809-C541BD557080}"/>
              </a:ext>
            </a:extLst>
          </p:cNvPr>
          <p:cNvGraphicFramePr>
            <a:graphicFrameLocks noGrp="1"/>
          </p:cNvGraphicFramePr>
          <p:nvPr>
            <p:extLst>
              <p:ext uri="{D42A27DB-BD31-4B8C-83A1-F6EECF244321}">
                <p14:modId xmlns:p14="http://schemas.microsoft.com/office/powerpoint/2010/main" val="2000902210"/>
              </p:ext>
            </p:extLst>
          </p:nvPr>
        </p:nvGraphicFramePr>
        <p:xfrm>
          <a:off x="699559" y="1758177"/>
          <a:ext cx="10515599" cy="1789751"/>
        </p:xfrm>
        <a:graphic>
          <a:graphicData uri="http://schemas.openxmlformats.org/drawingml/2006/table">
            <a:tbl>
              <a:tblPr/>
              <a:tblGrid>
                <a:gridCol w="1707662">
                  <a:extLst>
                    <a:ext uri="{9D8B030D-6E8A-4147-A177-3AD203B41FA5}">
                      <a16:colId xmlns:a16="http://schemas.microsoft.com/office/drawing/2014/main" val="1751190167"/>
                    </a:ext>
                  </a:extLst>
                </a:gridCol>
                <a:gridCol w="1707662">
                  <a:extLst>
                    <a:ext uri="{9D8B030D-6E8A-4147-A177-3AD203B41FA5}">
                      <a16:colId xmlns:a16="http://schemas.microsoft.com/office/drawing/2014/main" val="4077455082"/>
                    </a:ext>
                  </a:extLst>
                </a:gridCol>
                <a:gridCol w="1088509">
                  <a:extLst>
                    <a:ext uri="{9D8B030D-6E8A-4147-A177-3AD203B41FA5}">
                      <a16:colId xmlns:a16="http://schemas.microsoft.com/office/drawing/2014/main" val="1035882496"/>
                    </a:ext>
                  </a:extLst>
                </a:gridCol>
                <a:gridCol w="978659">
                  <a:extLst>
                    <a:ext uri="{9D8B030D-6E8A-4147-A177-3AD203B41FA5}">
                      <a16:colId xmlns:a16="http://schemas.microsoft.com/office/drawing/2014/main" val="960864619"/>
                    </a:ext>
                  </a:extLst>
                </a:gridCol>
                <a:gridCol w="1477976">
                  <a:extLst>
                    <a:ext uri="{9D8B030D-6E8A-4147-A177-3AD203B41FA5}">
                      <a16:colId xmlns:a16="http://schemas.microsoft.com/office/drawing/2014/main" val="1991330672"/>
                    </a:ext>
                  </a:extLst>
                </a:gridCol>
                <a:gridCol w="1477976">
                  <a:extLst>
                    <a:ext uri="{9D8B030D-6E8A-4147-A177-3AD203B41FA5}">
                      <a16:colId xmlns:a16="http://schemas.microsoft.com/office/drawing/2014/main" val="214078095"/>
                    </a:ext>
                  </a:extLst>
                </a:gridCol>
                <a:gridCol w="1128454">
                  <a:extLst>
                    <a:ext uri="{9D8B030D-6E8A-4147-A177-3AD203B41FA5}">
                      <a16:colId xmlns:a16="http://schemas.microsoft.com/office/drawing/2014/main" val="3203926443"/>
                    </a:ext>
                  </a:extLst>
                </a:gridCol>
                <a:gridCol w="948701">
                  <a:extLst>
                    <a:ext uri="{9D8B030D-6E8A-4147-A177-3AD203B41FA5}">
                      <a16:colId xmlns:a16="http://schemas.microsoft.com/office/drawing/2014/main" val="2229964458"/>
                    </a:ext>
                  </a:extLst>
                </a:gridCol>
              </a:tblGrid>
              <a:tr h="245336">
                <a:tc>
                  <a:txBody>
                    <a:bodyPr/>
                    <a:lstStyle/>
                    <a:p>
                      <a:pPr algn="ctr" fontAlgn="ctr"/>
                      <a:r>
                        <a:rPr lang="en-CA" sz="1000" b="1"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n-CA" sz="1000" b="1" i="0" u="none" strike="noStrike" dirty="0">
                          <a:solidFill>
                            <a:srgbClr val="000000"/>
                          </a:solidFill>
                          <a:effectLst/>
                          <a:latin typeface="Calibri" panose="020F0502020204030204" pitchFamily="34" charset="0"/>
                        </a:rPr>
                        <a:t>Program Name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Institution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Type of Degree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Program Duration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Cost (Tuition Fee)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Location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Program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65061739"/>
                  </a:ext>
                </a:extLst>
              </a:tr>
              <a:tr h="934815">
                <a:tc rowSpan="2">
                  <a:txBody>
                    <a:bodyPr/>
                    <a:lstStyle/>
                    <a:p>
                      <a:pPr algn="ctr" fontAlgn="ctr"/>
                      <a:r>
                        <a:rPr lang="en-US" sz="1000" b="1" i="0" u="none" strike="noStrike" dirty="0">
                          <a:solidFill>
                            <a:srgbClr val="000000"/>
                          </a:solidFill>
                          <a:effectLst/>
                          <a:latin typeface="Calibri" panose="020F0502020204030204" pitchFamily="34" charset="0"/>
                        </a:rPr>
                        <a:t>Master of Business in Digital Transformation</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FF0000"/>
                          </a:solidFill>
                          <a:effectLst/>
                          <a:latin typeface="Calibri" panose="020F0502020204030204" pitchFamily="34" charset="0"/>
                        </a:rPr>
                        <a:t>(there isn't a program specifically titled Master of Business in Digital Transformation in Vancouver)</a:t>
                      </a:r>
                      <a:endParaRPr lang="en-US"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Graduate Certificate in Digital Transformation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Royal Roads University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Graduate Certificate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Approximately 6 months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8,281</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10,702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Victoria,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Online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6805661"/>
                  </a:ext>
                </a:extLst>
              </a:tr>
              <a:tr h="490672">
                <a:tc vMerge="1">
                  <a:txBody>
                    <a:bodyPr/>
                    <a:lstStyle/>
                    <a:p>
                      <a:endParaRPr lang="en-CA"/>
                    </a:p>
                  </a:txBody>
                  <a:tcPr/>
                </a:tc>
                <a:tc>
                  <a:txBody>
                    <a:bodyPr/>
                    <a:lstStyle/>
                    <a:p>
                      <a:pPr algn="ctr" fontAlgn="ctr"/>
                      <a:r>
                        <a:rPr lang="en-CA" sz="1000" b="0" i="0" u="none" strike="noStrike" dirty="0">
                          <a:solidFill>
                            <a:srgbClr val="000000"/>
                          </a:solidFill>
                          <a:effectLst/>
                          <a:latin typeface="Calibri" panose="020F0502020204030204" pitchFamily="34" charset="0"/>
                        </a:rPr>
                        <a:t>Executive MBA in Digital Transformation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McMaster University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14 months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CAD 95,300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 This fee applies to both domestic and international students.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Hamilton, 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Hybrid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6460455"/>
                  </a:ext>
                </a:extLst>
              </a:tr>
            </a:tbl>
          </a:graphicData>
        </a:graphic>
      </p:graphicFrame>
      <p:sp>
        <p:nvSpPr>
          <p:cNvPr id="3" name="TextBox 2">
            <a:extLst>
              <a:ext uri="{FF2B5EF4-FFF2-40B4-BE49-F238E27FC236}">
                <a16:creationId xmlns:a16="http://schemas.microsoft.com/office/drawing/2014/main" id="{C61216B4-1D9F-510F-1188-C3C74539FBDA}"/>
              </a:ext>
            </a:extLst>
          </p:cNvPr>
          <p:cNvSpPr txBox="1"/>
          <p:nvPr/>
        </p:nvSpPr>
        <p:spPr>
          <a:xfrm>
            <a:off x="3047391" y="3775968"/>
            <a:ext cx="6097218" cy="369332"/>
          </a:xfrm>
          <a:prstGeom prst="rect">
            <a:avLst/>
          </a:prstGeom>
          <a:noFill/>
        </p:spPr>
        <p:txBody>
          <a:bodyPr wrap="square">
            <a:spAutoFit/>
          </a:bodyPr>
          <a:lstStyle/>
          <a:p>
            <a:pPr algn="ctr"/>
            <a:r>
              <a:rPr lang="en-CA" b="1" i="0" dirty="0">
                <a:solidFill>
                  <a:srgbClr val="001D35"/>
                </a:solidFill>
                <a:effectLst/>
                <a:latin typeface="Google Sans"/>
              </a:rPr>
              <a:t>National Occupational Classification; NOC</a:t>
            </a:r>
            <a:endParaRPr lang="en-CA" b="1" dirty="0"/>
          </a:p>
        </p:txBody>
      </p:sp>
      <p:graphicFrame>
        <p:nvGraphicFramePr>
          <p:cNvPr id="5" name="Table 4">
            <a:extLst>
              <a:ext uri="{FF2B5EF4-FFF2-40B4-BE49-F238E27FC236}">
                <a16:creationId xmlns:a16="http://schemas.microsoft.com/office/drawing/2014/main" id="{7E03103C-338A-9029-35A3-D6E743687C75}"/>
              </a:ext>
            </a:extLst>
          </p:cNvPr>
          <p:cNvGraphicFramePr>
            <a:graphicFrameLocks noGrp="1"/>
          </p:cNvGraphicFramePr>
          <p:nvPr>
            <p:extLst>
              <p:ext uri="{D42A27DB-BD31-4B8C-83A1-F6EECF244321}">
                <p14:modId xmlns:p14="http://schemas.microsoft.com/office/powerpoint/2010/main" val="3949406949"/>
              </p:ext>
            </p:extLst>
          </p:nvPr>
        </p:nvGraphicFramePr>
        <p:xfrm>
          <a:off x="1787499" y="4373340"/>
          <a:ext cx="8953500" cy="1289050"/>
        </p:xfrm>
        <a:graphic>
          <a:graphicData uri="http://schemas.openxmlformats.org/drawingml/2006/table">
            <a:tbl>
              <a:tblPr/>
              <a:tblGrid>
                <a:gridCol w="609600">
                  <a:extLst>
                    <a:ext uri="{9D8B030D-6E8A-4147-A177-3AD203B41FA5}">
                      <a16:colId xmlns:a16="http://schemas.microsoft.com/office/drawing/2014/main" val="1772887016"/>
                    </a:ext>
                  </a:extLst>
                </a:gridCol>
                <a:gridCol w="368300">
                  <a:extLst>
                    <a:ext uri="{9D8B030D-6E8A-4147-A177-3AD203B41FA5}">
                      <a16:colId xmlns:a16="http://schemas.microsoft.com/office/drawing/2014/main" val="2090555172"/>
                    </a:ext>
                  </a:extLst>
                </a:gridCol>
                <a:gridCol w="5524500">
                  <a:extLst>
                    <a:ext uri="{9D8B030D-6E8A-4147-A177-3AD203B41FA5}">
                      <a16:colId xmlns:a16="http://schemas.microsoft.com/office/drawing/2014/main" val="3254133929"/>
                    </a:ext>
                  </a:extLst>
                </a:gridCol>
                <a:gridCol w="1117600">
                  <a:extLst>
                    <a:ext uri="{9D8B030D-6E8A-4147-A177-3AD203B41FA5}">
                      <a16:colId xmlns:a16="http://schemas.microsoft.com/office/drawing/2014/main" val="543531677"/>
                    </a:ext>
                  </a:extLst>
                </a:gridCol>
                <a:gridCol w="1333500">
                  <a:extLst>
                    <a:ext uri="{9D8B030D-6E8A-4147-A177-3AD203B41FA5}">
                      <a16:colId xmlns:a16="http://schemas.microsoft.com/office/drawing/2014/main" val="1838266049"/>
                    </a:ext>
                  </a:extLst>
                </a:gridCol>
              </a:tblGrid>
              <a:tr h="368300">
                <a:tc>
                  <a:txBody>
                    <a:bodyPr/>
                    <a:lstStyle/>
                    <a:p>
                      <a:pPr algn="ctr" fontAlgn="ctr"/>
                      <a:r>
                        <a:rPr lang="en-CA" sz="1100" b="1" i="0" u="none" strike="noStrike">
                          <a:solidFill>
                            <a:srgbClr val="000000"/>
                          </a:solidFill>
                          <a:effectLst/>
                          <a:latin typeface="Calibri" panose="020F0502020204030204" pitchFamily="34" charset="0"/>
                        </a:rPr>
                        <a:t>NOC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TEER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a:t>
                      </a:r>
                      <a:br>
                        <a:rPr lang="en-CA" sz="1100" b="1" i="0" u="none" strike="noStrike">
                          <a:solidFill>
                            <a:srgbClr val="000000"/>
                          </a:solidFill>
                          <a:effectLst/>
                          <a:latin typeface="Calibri" panose="020F0502020204030204" pitchFamily="34" charset="0"/>
                        </a:rPr>
                      </a:br>
                      <a:r>
                        <a:rPr lang="en-CA" sz="1100" b="1" i="0" u="none" strike="noStrike">
                          <a:solidFill>
                            <a:srgbClr val="000000"/>
                          </a:solidFill>
                          <a:effectLst/>
                          <a:latin typeface="Calibri" panose="020F0502020204030204" pitchFamily="34" charset="0"/>
                        </a:rPr>
                        <a:t>2023-2033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 Annual Growth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389355619"/>
                  </a:ext>
                </a:extLst>
              </a:tr>
              <a:tr h="184150">
                <a:tc>
                  <a:txBody>
                    <a:bodyPr/>
                    <a:lstStyle/>
                    <a:p>
                      <a:pPr algn="ctr" fontAlgn="b"/>
                      <a:r>
                        <a:rPr lang="en-CA" sz="1100" b="0" i="0" u="none" strike="noStrike">
                          <a:solidFill>
                            <a:srgbClr val="000000"/>
                          </a:solidFill>
                          <a:effectLst/>
                          <a:latin typeface="Calibri" panose="020F0502020204030204" pitchFamily="34" charset="0"/>
                        </a:rPr>
                        <a:t>#11202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Professional occupations in advertising, marketing and public relations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275,997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2116486"/>
                  </a:ext>
                </a:extLst>
              </a:tr>
              <a:tr h="184150">
                <a:tc>
                  <a:txBody>
                    <a:bodyPr/>
                    <a:lstStyle/>
                    <a:p>
                      <a:pPr algn="ctr" fontAlgn="b"/>
                      <a:r>
                        <a:rPr lang="en-CA" sz="1100" b="0" i="0" u="none" strike="noStrike" dirty="0">
                          <a:solidFill>
                            <a:srgbClr val="000000"/>
                          </a:solidFill>
                          <a:effectLst/>
                          <a:latin typeface="Calibri" panose="020F0502020204030204" pitchFamily="34" charset="0"/>
                        </a:rPr>
                        <a:t>#40030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Managers in social, community and correctional services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72,282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9511574"/>
                  </a:ext>
                </a:extLst>
              </a:tr>
              <a:tr h="184150">
                <a:tc>
                  <a:txBody>
                    <a:bodyPr/>
                    <a:lstStyle/>
                    <a:p>
                      <a:pPr algn="ctr" fontAlgn="b"/>
                      <a:r>
                        <a:rPr lang="en-CA" sz="1100" b="0" i="0" u="none" strike="noStrike">
                          <a:solidFill>
                            <a:srgbClr val="000000"/>
                          </a:solidFill>
                          <a:effectLst/>
                          <a:latin typeface="Calibri" panose="020F0502020204030204" pitchFamily="34" charset="0"/>
                        </a:rPr>
                        <a:t>#21221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Business systems specialists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53,994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0358552"/>
                  </a:ext>
                </a:extLst>
              </a:tr>
              <a:tr h="184150">
                <a:tc>
                  <a:txBody>
                    <a:bodyPr/>
                    <a:lstStyle/>
                    <a:p>
                      <a:pPr algn="ctr" fontAlgn="b"/>
                      <a:r>
                        <a:rPr lang="en-CA" sz="1100" b="0" i="0" u="none" strike="noStrike">
                          <a:solidFill>
                            <a:srgbClr val="000000"/>
                          </a:solidFill>
                          <a:effectLst/>
                          <a:latin typeface="Calibri" panose="020F0502020204030204" pitchFamily="34" charset="0"/>
                        </a:rPr>
                        <a:t>#21211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Data scientists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26,916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14900"/>
                  </a:ext>
                </a:extLst>
              </a:tr>
              <a:tr h="184150">
                <a:tc>
                  <a:txBody>
                    <a:bodyPr/>
                    <a:lstStyle/>
                    <a:p>
                      <a:pPr algn="ctr" fontAlgn="b"/>
                      <a:r>
                        <a:rPr lang="en-CA" sz="1100" b="0" i="0" u="none" strike="noStrike">
                          <a:solidFill>
                            <a:srgbClr val="000000"/>
                          </a:solidFill>
                          <a:effectLst/>
                          <a:latin typeface="Calibri" panose="020F0502020204030204" pitchFamily="34" charset="0"/>
                        </a:rPr>
                        <a:t>#22222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Information systems testing technicians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17,410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3.20%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878232"/>
                  </a:ext>
                </a:extLst>
              </a:tr>
            </a:tbl>
          </a:graphicData>
        </a:graphic>
      </p:graphicFrame>
      <p:pic>
        <p:nvPicPr>
          <p:cNvPr id="6" name="Picture 2" descr="Capilano University - Tourism Industry Association of BC">
            <a:extLst>
              <a:ext uri="{FF2B5EF4-FFF2-40B4-BE49-F238E27FC236}">
                <a16:creationId xmlns:a16="http://schemas.microsoft.com/office/drawing/2014/main" id="{6C24A076-1509-46F4-BA81-5F9A3A618F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21626"/>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078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apilano University - Tourism Industry Association of BC">
            <a:extLst>
              <a:ext uri="{FF2B5EF4-FFF2-40B4-BE49-F238E27FC236}">
                <a16:creationId xmlns:a16="http://schemas.microsoft.com/office/drawing/2014/main" id="{72E6F2E7-50C9-7B6E-F26C-00452A2CB2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1F731515-BCC3-BF9B-2237-8F00FEA4DD45}"/>
              </a:ext>
            </a:extLst>
          </p:cNvPr>
          <p:cNvSpPr>
            <a:spLocks noGrp="1"/>
          </p:cNvSpPr>
          <p:nvPr>
            <p:ph type="title"/>
          </p:nvPr>
        </p:nvSpPr>
        <p:spPr>
          <a:xfrm>
            <a:off x="838200" y="365125"/>
            <a:ext cx="10515600" cy="1325563"/>
          </a:xfrm>
        </p:spPr>
        <p:txBody>
          <a:bodyPr/>
          <a:lstStyle/>
          <a:p>
            <a:r>
              <a:rPr lang="en-CA" b="1" dirty="0">
                <a:latin typeface="+mn-lt"/>
              </a:rPr>
              <a:t>Core Responsibilities</a:t>
            </a:r>
          </a:p>
        </p:txBody>
      </p:sp>
      <p:graphicFrame>
        <p:nvGraphicFramePr>
          <p:cNvPr id="10" name="Diagram 9">
            <a:extLst>
              <a:ext uri="{FF2B5EF4-FFF2-40B4-BE49-F238E27FC236}">
                <a16:creationId xmlns:a16="http://schemas.microsoft.com/office/drawing/2014/main" id="{55A0E83F-A179-C57F-EF85-4A68BB0732BB}"/>
              </a:ext>
            </a:extLst>
          </p:cNvPr>
          <p:cNvGraphicFramePr/>
          <p:nvPr>
            <p:extLst>
              <p:ext uri="{D42A27DB-BD31-4B8C-83A1-F6EECF244321}">
                <p14:modId xmlns:p14="http://schemas.microsoft.com/office/powerpoint/2010/main" val="719996159"/>
              </p:ext>
            </p:extLst>
          </p:nvPr>
        </p:nvGraphicFramePr>
        <p:xfrm>
          <a:off x="277979" y="1762963"/>
          <a:ext cx="11579960" cy="3979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9688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3CD430-939B-79CB-140D-55967537B523}"/>
              </a:ext>
            </a:extLst>
          </p:cNvPr>
          <p:cNvGraphicFramePr>
            <a:graphicFrameLocks noGrp="1"/>
          </p:cNvGraphicFramePr>
          <p:nvPr>
            <p:extLst>
              <p:ext uri="{D42A27DB-BD31-4B8C-83A1-F6EECF244321}">
                <p14:modId xmlns:p14="http://schemas.microsoft.com/office/powerpoint/2010/main" val="2950048094"/>
              </p:ext>
            </p:extLst>
          </p:nvPr>
        </p:nvGraphicFramePr>
        <p:xfrm>
          <a:off x="412779" y="522709"/>
          <a:ext cx="11411041" cy="734601"/>
        </p:xfrm>
        <a:graphic>
          <a:graphicData uri="http://schemas.openxmlformats.org/drawingml/2006/table">
            <a:tbl>
              <a:tblPr/>
              <a:tblGrid>
                <a:gridCol w="2909405">
                  <a:extLst>
                    <a:ext uri="{9D8B030D-6E8A-4147-A177-3AD203B41FA5}">
                      <a16:colId xmlns:a16="http://schemas.microsoft.com/office/drawing/2014/main" val="3848028972"/>
                    </a:ext>
                  </a:extLst>
                </a:gridCol>
                <a:gridCol w="1543732">
                  <a:extLst>
                    <a:ext uri="{9D8B030D-6E8A-4147-A177-3AD203B41FA5}">
                      <a16:colId xmlns:a16="http://schemas.microsoft.com/office/drawing/2014/main" val="477871441"/>
                    </a:ext>
                  </a:extLst>
                </a:gridCol>
                <a:gridCol w="5990337">
                  <a:extLst>
                    <a:ext uri="{9D8B030D-6E8A-4147-A177-3AD203B41FA5}">
                      <a16:colId xmlns:a16="http://schemas.microsoft.com/office/drawing/2014/main" val="454266553"/>
                    </a:ext>
                  </a:extLst>
                </a:gridCol>
                <a:gridCol w="967567">
                  <a:extLst>
                    <a:ext uri="{9D8B030D-6E8A-4147-A177-3AD203B41FA5}">
                      <a16:colId xmlns:a16="http://schemas.microsoft.com/office/drawing/2014/main" val="3324939621"/>
                    </a:ext>
                  </a:extLst>
                </a:gridCol>
              </a:tblGrid>
              <a:tr h="244868">
                <a:tc>
                  <a:txBody>
                    <a:bodyPr/>
                    <a:lstStyle/>
                    <a:p>
                      <a:pPr algn="ctr" fontAlgn="ctr"/>
                      <a:r>
                        <a:rPr lang="en-CA" sz="1400" b="1" i="0" u="none" strike="noStrike" dirty="0">
                          <a:solidFill>
                            <a:srgbClr val="000000"/>
                          </a:solidFill>
                          <a:effectLst/>
                          <a:latin typeface="Calibri" panose="020F0502020204030204" pitchFamily="34" charset="0"/>
                        </a:rPr>
                        <a:t>Program Name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a:solidFill>
                            <a:srgbClr val="000000"/>
                          </a:solidFill>
                          <a:effectLst/>
                          <a:latin typeface="Calibri" panose="020F0502020204030204" pitchFamily="34" charset="0"/>
                        </a:rPr>
                        <a:t>Field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Proposed Reason (Based on Illuminating and Envisioning Reports)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Launch 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921317"/>
                  </a:ext>
                </a:extLst>
              </a:tr>
              <a:tr h="489733">
                <a:tc>
                  <a:txBody>
                    <a:bodyPr/>
                    <a:lstStyle/>
                    <a:p>
                      <a:pPr algn="ctr" fontAlgn="ctr"/>
                      <a:r>
                        <a:rPr lang="en-US" sz="1400" b="0" i="0" u="none" strike="noStrike" dirty="0">
                          <a:solidFill>
                            <a:srgbClr val="000000"/>
                          </a:solidFill>
                          <a:effectLst/>
                          <a:latin typeface="Calibri" panose="020F0502020204030204" pitchFamily="34" charset="0"/>
                        </a:rPr>
                        <a:t>Master of Business in Sustainability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Sustainability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dirty="0">
                          <a:solidFill>
                            <a:srgbClr val="000000"/>
                          </a:solidFill>
                          <a:effectLst/>
                          <a:latin typeface="Calibri" panose="020F0502020204030204" pitchFamily="34" charset="0"/>
                        </a:rPr>
                        <a:t>Aligns with Capilano's commitment to sustainability, addressing global and local ecological issues.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dirty="0">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1661455460"/>
                  </a:ext>
                </a:extLst>
              </a:tr>
            </a:tbl>
          </a:graphicData>
        </a:graphic>
      </p:graphicFrame>
      <p:graphicFrame>
        <p:nvGraphicFramePr>
          <p:cNvPr id="2" name="Table 1">
            <a:extLst>
              <a:ext uri="{FF2B5EF4-FFF2-40B4-BE49-F238E27FC236}">
                <a16:creationId xmlns:a16="http://schemas.microsoft.com/office/drawing/2014/main" id="{EB216217-3B02-7B51-C31F-EC77A671FF7A}"/>
              </a:ext>
            </a:extLst>
          </p:cNvPr>
          <p:cNvGraphicFramePr>
            <a:graphicFrameLocks noGrp="1"/>
          </p:cNvGraphicFramePr>
          <p:nvPr>
            <p:extLst>
              <p:ext uri="{D42A27DB-BD31-4B8C-83A1-F6EECF244321}">
                <p14:modId xmlns:p14="http://schemas.microsoft.com/office/powerpoint/2010/main" val="506106511"/>
              </p:ext>
            </p:extLst>
          </p:nvPr>
        </p:nvGraphicFramePr>
        <p:xfrm>
          <a:off x="410321" y="1431056"/>
          <a:ext cx="11411041" cy="3842907"/>
        </p:xfrm>
        <a:graphic>
          <a:graphicData uri="http://schemas.openxmlformats.org/drawingml/2006/table">
            <a:tbl>
              <a:tblPr/>
              <a:tblGrid>
                <a:gridCol w="1853076">
                  <a:extLst>
                    <a:ext uri="{9D8B030D-6E8A-4147-A177-3AD203B41FA5}">
                      <a16:colId xmlns:a16="http://schemas.microsoft.com/office/drawing/2014/main" val="1514951274"/>
                    </a:ext>
                  </a:extLst>
                </a:gridCol>
                <a:gridCol w="1853076">
                  <a:extLst>
                    <a:ext uri="{9D8B030D-6E8A-4147-A177-3AD203B41FA5}">
                      <a16:colId xmlns:a16="http://schemas.microsoft.com/office/drawing/2014/main" val="2123838367"/>
                    </a:ext>
                  </a:extLst>
                </a:gridCol>
                <a:gridCol w="1181201">
                  <a:extLst>
                    <a:ext uri="{9D8B030D-6E8A-4147-A177-3AD203B41FA5}">
                      <a16:colId xmlns:a16="http://schemas.microsoft.com/office/drawing/2014/main" val="4158882367"/>
                    </a:ext>
                  </a:extLst>
                </a:gridCol>
                <a:gridCol w="1061995">
                  <a:extLst>
                    <a:ext uri="{9D8B030D-6E8A-4147-A177-3AD203B41FA5}">
                      <a16:colId xmlns:a16="http://schemas.microsoft.com/office/drawing/2014/main" val="3242040194"/>
                    </a:ext>
                  </a:extLst>
                </a:gridCol>
                <a:gridCol w="1603831">
                  <a:extLst>
                    <a:ext uri="{9D8B030D-6E8A-4147-A177-3AD203B41FA5}">
                      <a16:colId xmlns:a16="http://schemas.microsoft.com/office/drawing/2014/main" val="2471807882"/>
                    </a:ext>
                  </a:extLst>
                </a:gridCol>
                <a:gridCol w="1603831">
                  <a:extLst>
                    <a:ext uri="{9D8B030D-6E8A-4147-A177-3AD203B41FA5}">
                      <a16:colId xmlns:a16="http://schemas.microsoft.com/office/drawing/2014/main" val="2558746297"/>
                    </a:ext>
                  </a:extLst>
                </a:gridCol>
                <a:gridCol w="1224545">
                  <a:extLst>
                    <a:ext uri="{9D8B030D-6E8A-4147-A177-3AD203B41FA5}">
                      <a16:colId xmlns:a16="http://schemas.microsoft.com/office/drawing/2014/main" val="937947033"/>
                    </a:ext>
                  </a:extLst>
                </a:gridCol>
                <a:gridCol w="1029486">
                  <a:extLst>
                    <a:ext uri="{9D8B030D-6E8A-4147-A177-3AD203B41FA5}">
                      <a16:colId xmlns:a16="http://schemas.microsoft.com/office/drawing/2014/main" val="1715495153"/>
                    </a:ext>
                  </a:extLst>
                </a:gridCol>
              </a:tblGrid>
              <a:tr h="391712">
                <a:tc>
                  <a:txBody>
                    <a:bodyPr/>
                    <a:lstStyle/>
                    <a:p>
                      <a:pPr algn="ctr" fontAlgn="ctr"/>
                      <a:r>
                        <a:rPr lang="en-CA" sz="1000" b="1"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n-CA" sz="1200" b="1" i="0" u="none" strike="noStrike" dirty="0">
                          <a:solidFill>
                            <a:srgbClr val="000000"/>
                          </a:solidFill>
                          <a:effectLst/>
                          <a:latin typeface="Calibri" panose="020F0502020204030204" pitchFamily="34" charset="0"/>
                        </a:rPr>
                        <a:t>Program Name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dirty="0">
                          <a:solidFill>
                            <a:srgbClr val="000000"/>
                          </a:solidFill>
                          <a:effectLst/>
                          <a:latin typeface="Calibri" panose="020F0502020204030204" pitchFamily="34" charset="0"/>
                        </a:rPr>
                        <a:t>Institution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a:solidFill>
                            <a:srgbClr val="000000"/>
                          </a:solidFill>
                          <a:effectLst/>
                          <a:latin typeface="Calibri" panose="020F0502020204030204" pitchFamily="34" charset="0"/>
                        </a:rPr>
                        <a:t>Type of Degree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dirty="0">
                          <a:solidFill>
                            <a:srgbClr val="000000"/>
                          </a:solidFill>
                          <a:effectLst/>
                          <a:latin typeface="Calibri" panose="020F0502020204030204" pitchFamily="34" charset="0"/>
                        </a:rPr>
                        <a:t>Program Duration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dirty="0">
                          <a:solidFill>
                            <a:srgbClr val="000000"/>
                          </a:solidFill>
                          <a:effectLst/>
                          <a:latin typeface="Calibri" panose="020F0502020204030204" pitchFamily="34" charset="0"/>
                        </a:rPr>
                        <a:t>Cost (Tuition Fee)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dirty="0">
                          <a:solidFill>
                            <a:srgbClr val="000000"/>
                          </a:solidFill>
                          <a:effectLst/>
                          <a:latin typeface="Calibri" panose="020F0502020204030204" pitchFamily="34" charset="0"/>
                        </a:rPr>
                        <a:t>Location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200" b="1" i="0" u="none" strike="noStrike" dirty="0">
                          <a:solidFill>
                            <a:srgbClr val="000000"/>
                          </a:solidFill>
                          <a:effectLst/>
                          <a:latin typeface="Calibri" panose="020F0502020204030204" pitchFamily="34" charset="0"/>
                        </a:rPr>
                        <a:t>Program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707940412"/>
                  </a:ext>
                </a:extLst>
              </a:tr>
              <a:tr h="585406">
                <a:tc rowSpan="6">
                  <a:txBody>
                    <a:bodyPr/>
                    <a:lstStyle/>
                    <a:p>
                      <a:pPr algn="ctr" fontAlgn="ctr"/>
                      <a:r>
                        <a:rPr lang="en-US" sz="1400" b="1" i="0" u="none" strike="noStrike" dirty="0">
                          <a:solidFill>
                            <a:srgbClr val="000000"/>
                          </a:solidFill>
                          <a:effectLst/>
                          <a:latin typeface="Calibri" panose="020F0502020204030204" pitchFamily="34" charset="0"/>
                        </a:rPr>
                        <a:t>Master of Business in Sustainability Management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Master of Business Administration in Sustainable Innovation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University of Victoria</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24 months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5,000</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27,000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Victoria,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In-person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7021286"/>
                  </a:ext>
                </a:extLst>
              </a:tr>
              <a:tr h="652853">
                <a:tc vMerge="1">
                  <a:txBody>
                    <a:bodyPr/>
                    <a:lstStyle/>
                    <a:p>
                      <a:endParaRPr lang="en-CA"/>
                    </a:p>
                  </a:txBody>
                  <a:tcPr/>
                </a:tc>
                <a:tc>
                  <a:txBody>
                    <a:bodyPr/>
                    <a:lstStyle/>
                    <a:p>
                      <a:pPr algn="ctr" fontAlgn="ctr"/>
                      <a:r>
                        <a:rPr lang="en-US" sz="1000" b="0" i="0" u="none" strike="noStrike" dirty="0">
                          <a:solidFill>
                            <a:srgbClr val="000000"/>
                          </a:solidFill>
                          <a:effectLst/>
                          <a:latin typeface="Calibri" panose="020F0502020204030204" pitchFamily="34" charset="0"/>
                        </a:rPr>
                        <a:t>Master of Environment and Business (MEB)</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University of Waterloo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Maseter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12 months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30,272</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40,277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Waterloo, 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Primarily online, with minimal on-campus requirements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2190938"/>
                  </a:ext>
                </a:extLst>
              </a:tr>
              <a:tr h="417590">
                <a:tc v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Green Business Management and Sustainability (GRMT)</a:t>
                      </a:r>
                      <a:endParaRPr lang="en-US"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KPU</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Graduate Diploma</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2 years</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Domestic: CAD 16,000</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29,000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Vancouver, BC</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In-person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7112666"/>
                  </a:ext>
                </a:extLst>
              </a:tr>
              <a:tr h="489640">
                <a:tc v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dirty="0"/>
                        <a:t>MAM or MBA in Sustainability Management</a:t>
                      </a:r>
                      <a:endParaRPr lang="en-US"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kern="1200" dirty="0">
                          <a:solidFill>
                            <a:srgbClr val="000000"/>
                          </a:solidFill>
                          <a:effectLst/>
                          <a:latin typeface="Calibri" panose="020F0502020204030204" pitchFamily="34" charset="0"/>
                          <a:ea typeface="+mn-ea"/>
                          <a:cs typeface="+mn-cs"/>
                        </a:rPr>
                        <a:t>SUMAS and KPU Partnership</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Master</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Depends on the choice of program; students have to take five more courses </a:t>
                      </a:r>
                      <a:endParaRPr lang="en-CA" sz="1000" b="0" i="0" u="none" strike="noStrike" kern="1200" dirty="0">
                        <a:solidFill>
                          <a:srgbClr val="000000"/>
                        </a:solidFill>
                        <a:effectLst/>
                        <a:latin typeface="Calibri" panose="020F0502020204030204" pitchFamily="34" charset="0"/>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CAD 12,500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000" b="0" i="0" u="none" strike="noStrike" kern="1200" dirty="0">
                          <a:solidFill>
                            <a:srgbClr val="000000"/>
                          </a:solidFill>
                          <a:effectLst/>
                          <a:latin typeface="Calibri" panose="020F0502020204030204" pitchFamily="34" charset="0"/>
                          <a:ea typeface="+mn-ea"/>
                          <a:cs typeface="+mn-cs"/>
                        </a:rPr>
                        <a:t>Geneva, </a:t>
                      </a:r>
                      <a:r>
                        <a:rPr lang="en-CA" sz="1000" b="0" i="0" u="none" strike="noStrike" kern="1200" dirty="0">
                          <a:solidFill>
                            <a:srgbClr val="000000"/>
                          </a:solidFill>
                          <a:effectLst/>
                          <a:latin typeface="Calibri" panose="020F0502020204030204" pitchFamily="34" charset="0"/>
                          <a:ea typeface="+mn-ea"/>
                          <a:cs typeface="+mn-cs"/>
                        </a:rPr>
                        <a:t>Switzerland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kern="1200" dirty="0">
                          <a:solidFill>
                            <a:srgbClr val="000000"/>
                          </a:solidFill>
                          <a:effectLst/>
                          <a:latin typeface="Calibri" panose="020F0502020204030204" pitchFamily="34" charset="0"/>
                          <a:ea typeface="+mn-ea"/>
                          <a:cs typeface="+mn-cs"/>
                        </a:rPr>
                        <a:t>online, In-person, blended</a:t>
                      </a:r>
                      <a:endParaRPr lang="en-US" sz="1000" b="0" i="0" u="none" strike="noStrike" kern="1200" dirty="0">
                        <a:solidFill>
                          <a:srgbClr val="000000"/>
                        </a:solidFill>
                        <a:effectLst/>
                        <a:latin typeface="Calibri" panose="020F0502020204030204" pitchFamily="34" charset="0"/>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5460127"/>
                  </a:ext>
                </a:extLst>
              </a:tr>
              <a:tr h="489640">
                <a:tc v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000" kern="1200" dirty="0">
                          <a:solidFill>
                            <a:schemeClr val="tx1"/>
                          </a:solidFill>
                          <a:latin typeface="+mn-lt"/>
                          <a:ea typeface="+mn-ea"/>
                          <a:cs typeface="+mn-cs"/>
                        </a:rPr>
                        <a:t>Master of Arts in Resources, Environment and Sustainability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UBC</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Master</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2 years</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Per year:</a:t>
                      </a:r>
                    </a:p>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Domestic: CAD 5,600</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9,900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Vancouver, BC</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In-person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1512685"/>
                  </a:ext>
                </a:extLst>
              </a:tr>
              <a:tr h="816066">
                <a:tc v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000" dirty="0"/>
                        <a:t>Education for Change: Environmental and Sustainability Education</a:t>
                      </a:r>
                      <a:endParaRPr lang="en-US" sz="1000" kern="1200" dirty="0">
                        <a:solidFill>
                          <a:schemeClr val="tx1"/>
                        </a:solidFill>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CA" sz="1000" b="0" i="0" u="none" strike="noStrike" kern="1200" dirty="0">
                          <a:solidFill>
                            <a:srgbClr val="000000"/>
                          </a:solidFill>
                          <a:effectLst/>
                          <a:latin typeface="Calibri" panose="020F0502020204030204" pitchFamily="34" charset="0"/>
                          <a:ea typeface="+mn-ea"/>
                          <a:cs typeface="+mn-cs"/>
                        </a:rPr>
                        <a:t>Lakehead University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CA" sz="1000" b="0" i="0" u="none" strike="noStrike" kern="1200" dirty="0">
                          <a:solidFill>
                            <a:srgbClr val="000000"/>
                          </a:solidFill>
                          <a:effectLst/>
                          <a:latin typeface="Calibri" panose="020F0502020204030204" pitchFamily="34" charset="0"/>
                          <a:ea typeface="+mn-ea"/>
                          <a:cs typeface="+mn-cs"/>
                        </a:rPr>
                        <a:t>Master of Education (MEd)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2 years</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Per year:</a:t>
                      </a:r>
                    </a:p>
                    <a:p>
                      <a:pPr marL="0" marR="0" lvl="0" indent="0" algn="ctr" defTabSz="914400" rtl="0" eaLnBrk="1" fontAlgn="ctr" latinLnBrk="0" hangingPunct="1">
                        <a:lnSpc>
                          <a:spcPct val="100000"/>
                        </a:lnSpc>
                        <a:spcBef>
                          <a:spcPts val="0"/>
                        </a:spcBef>
                        <a:spcAft>
                          <a:spcPts val="0"/>
                        </a:spcAft>
                        <a:buClrTx/>
                        <a:buSzTx/>
                        <a:buFontTx/>
                        <a:buNone/>
                        <a:tabLst/>
                        <a:defRPr/>
                      </a:pPr>
                      <a:r>
                        <a:rPr lang="en-CA" sz="1000" b="0" i="0" u="none" strike="noStrike" dirty="0">
                          <a:solidFill>
                            <a:srgbClr val="000000"/>
                          </a:solidFill>
                          <a:effectLst/>
                          <a:latin typeface="Calibri" panose="020F0502020204030204" pitchFamily="34" charset="0"/>
                        </a:rPr>
                        <a:t>Domestic: CAD 5,700</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23,500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CA" sz="1000" dirty="0"/>
                        <a:t>Thunder Bay and Orillia, ON</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000" dirty="0"/>
                        <a:t>Combination of on-campus and online courses; flexible delivery options available</a:t>
                      </a:r>
                      <a:endParaRPr lang="en-CA" sz="10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6255637"/>
                  </a:ext>
                </a:extLst>
              </a:tr>
            </a:tbl>
          </a:graphicData>
        </a:graphic>
      </p:graphicFrame>
      <p:sp>
        <p:nvSpPr>
          <p:cNvPr id="3" name="TextBox 2">
            <a:extLst>
              <a:ext uri="{FF2B5EF4-FFF2-40B4-BE49-F238E27FC236}">
                <a16:creationId xmlns:a16="http://schemas.microsoft.com/office/drawing/2014/main" id="{97BF5DBF-3C87-2B9D-FBB1-98BE71474D52}"/>
              </a:ext>
            </a:extLst>
          </p:cNvPr>
          <p:cNvSpPr txBox="1"/>
          <p:nvPr/>
        </p:nvSpPr>
        <p:spPr>
          <a:xfrm>
            <a:off x="33406" y="5369786"/>
            <a:ext cx="1487014" cy="1200329"/>
          </a:xfrm>
          <a:prstGeom prst="rect">
            <a:avLst/>
          </a:prstGeom>
          <a:noFill/>
        </p:spPr>
        <p:txBody>
          <a:bodyPr wrap="square">
            <a:spAutoFit/>
          </a:bodyPr>
          <a:lstStyle/>
          <a:p>
            <a:pPr algn="ctr"/>
            <a:r>
              <a:rPr lang="en-CA" b="1" i="0" dirty="0">
                <a:solidFill>
                  <a:srgbClr val="001D35"/>
                </a:solidFill>
                <a:effectLst/>
                <a:latin typeface="Google Sans"/>
              </a:rPr>
              <a:t>National Occupational Classification; NOC</a:t>
            </a:r>
            <a:endParaRPr lang="en-CA" b="1" dirty="0"/>
          </a:p>
        </p:txBody>
      </p:sp>
      <p:graphicFrame>
        <p:nvGraphicFramePr>
          <p:cNvPr id="5" name="Table 4">
            <a:extLst>
              <a:ext uri="{FF2B5EF4-FFF2-40B4-BE49-F238E27FC236}">
                <a16:creationId xmlns:a16="http://schemas.microsoft.com/office/drawing/2014/main" id="{15E72011-738D-27E9-8176-7F0CAECC083E}"/>
              </a:ext>
            </a:extLst>
          </p:cNvPr>
          <p:cNvGraphicFramePr>
            <a:graphicFrameLocks noGrp="1"/>
          </p:cNvGraphicFramePr>
          <p:nvPr>
            <p:extLst>
              <p:ext uri="{D42A27DB-BD31-4B8C-83A1-F6EECF244321}">
                <p14:modId xmlns:p14="http://schemas.microsoft.com/office/powerpoint/2010/main" val="1213768913"/>
              </p:ext>
            </p:extLst>
          </p:nvPr>
        </p:nvGraphicFramePr>
        <p:xfrm>
          <a:off x="1619250" y="5369786"/>
          <a:ext cx="8953500" cy="1289050"/>
        </p:xfrm>
        <a:graphic>
          <a:graphicData uri="http://schemas.openxmlformats.org/drawingml/2006/table">
            <a:tbl>
              <a:tblPr/>
              <a:tblGrid>
                <a:gridCol w="609600">
                  <a:extLst>
                    <a:ext uri="{9D8B030D-6E8A-4147-A177-3AD203B41FA5}">
                      <a16:colId xmlns:a16="http://schemas.microsoft.com/office/drawing/2014/main" val="644273433"/>
                    </a:ext>
                  </a:extLst>
                </a:gridCol>
                <a:gridCol w="368300">
                  <a:extLst>
                    <a:ext uri="{9D8B030D-6E8A-4147-A177-3AD203B41FA5}">
                      <a16:colId xmlns:a16="http://schemas.microsoft.com/office/drawing/2014/main" val="2246572808"/>
                    </a:ext>
                  </a:extLst>
                </a:gridCol>
                <a:gridCol w="5524500">
                  <a:extLst>
                    <a:ext uri="{9D8B030D-6E8A-4147-A177-3AD203B41FA5}">
                      <a16:colId xmlns:a16="http://schemas.microsoft.com/office/drawing/2014/main" val="3110002399"/>
                    </a:ext>
                  </a:extLst>
                </a:gridCol>
                <a:gridCol w="1117600">
                  <a:extLst>
                    <a:ext uri="{9D8B030D-6E8A-4147-A177-3AD203B41FA5}">
                      <a16:colId xmlns:a16="http://schemas.microsoft.com/office/drawing/2014/main" val="593480894"/>
                    </a:ext>
                  </a:extLst>
                </a:gridCol>
                <a:gridCol w="1333500">
                  <a:extLst>
                    <a:ext uri="{9D8B030D-6E8A-4147-A177-3AD203B41FA5}">
                      <a16:colId xmlns:a16="http://schemas.microsoft.com/office/drawing/2014/main" val="1748955234"/>
                    </a:ext>
                  </a:extLst>
                </a:gridCol>
              </a:tblGrid>
              <a:tr h="368300">
                <a:tc>
                  <a:txBody>
                    <a:bodyPr/>
                    <a:lstStyle/>
                    <a:p>
                      <a:pPr algn="ctr" fontAlgn="ctr"/>
                      <a:r>
                        <a:rPr lang="en-CA" sz="1100" b="1" i="0" u="none" strike="noStrike">
                          <a:solidFill>
                            <a:srgbClr val="000000"/>
                          </a:solidFill>
                          <a:effectLst/>
                          <a:latin typeface="Calibri" panose="020F0502020204030204" pitchFamily="34" charset="0"/>
                        </a:rPr>
                        <a:t>NOC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TEER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a:t>
                      </a:r>
                      <a:br>
                        <a:rPr lang="en-CA" sz="1100" b="1" i="0" u="none" strike="noStrike">
                          <a:solidFill>
                            <a:srgbClr val="000000"/>
                          </a:solidFill>
                          <a:effectLst/>
                          <a:latin typeface="Calibri" panose="020F0502020204030204" pitchFamily="34" charset="0"/>
                        </a:rPr>
                      </a:br>
                      <a:r>
                        <a:rPr lang="en-CA" sz="1100" b="1" i="0" u="none" strike="noStrike">
                          <a:solidFill>
                            <a:srgbClr val="000000"/>
                          </a:solidFill>
                          <a:effectLst/>
                          <a:latin typeface="Calibri" panose="020F0502020204030204" pitchFamily="34" charset="0"/>
                        </a:rPr>
                        <a:t>2023-2033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 Annual Growth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894459405"/>
                  </a:ext>
                </a:extLst>
              </a:tr>
              <a:tr h="184150">
                <a:tc>
                  <a:txBody>
                    <a:bodyPr/>
                    <a:lstStyle/>
                    <a:p>
                      <a:pPr algn="ctr" fontAlgn="b"/>
                      <a:r>
                        <a:rPr lang="en-CA" sz="1100" b="0" i="0" u="none" strike="noStrike" dirty="0">
                          <a:solidFill>
                            <a:srgbClr val="000000"/>
                          </a:solidFill>
                          <a:effectLst/>
                          <a:latin typeface="Calibri" panose="020F0502020204030204" pitchFamily="34" charset="0"/>
                        </a:rPr>
                        <a:t>#11201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Professional occupations in business management consulting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153,076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648020"/>
                  </a:ext>
                </a:extLst>
              </a:tr>
              <a:tr h="184150">
                <a:tc>
                  <a:txBody>
                    <a:bodyPr/>
                    <a:lstStyle/>
                    <a:p>
                      <a:pPr algn="ctr" fontAlgn="b"/>
                      <a:r>
                        <a:rPr lang="en-CA" sz="1100" b="0" i="0" u="none" strike="noStrike" dirty="0">
                          <a:solidFill>
                            <a:srgbClr val="000000"/>
                          </a:solidFill>
                          <a:effectLst/>
                          <a:latin typeface="Calibri" panose="020F0502020204030204" pitchFamily="34" charset="0"/>
                        </a:rPr>
                        <a:t>#41400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Natural and applied science policy researchers, consultants and program officers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60,421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3472224"/>
                  </a:ext>
                </a:extLst>
              </a:tr>
              <a:tr h="184150">
                <a:tc>
                  <a:txBody>
                    <a:bodyPr/>
                    <a:lstStyle/>
                    <a:p>
                      <a:pPr algn="ctr" fontAlgn="b"/>
                      <a:r>
                        <a:rPr lang="en-CA" sz="1100" b="0" i="0" u="none" strike="noStrike" dirty="0">
                          <a:solidFill>
                            <a:srgbClr val="000000"/>
                          </a:solidFill>
                          <a:effectLst/>
                          <a:latin typeface="Calibri" panose="020F0502020204030204" pitchFamily="34" charset="0"/>
                        </a:rPr>
                        <a:t>#20011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Architecture and science managers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23,882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272866"/>
                  </a:ext>
                </a:extLst>
              </a:tr>
              <a:tr h="184150">
                <a:tc>
                  <a:txBody>
                    <a:bodyPr/>
                    <a:lstStyle/>
                    <a:p>
                      <a:pPr algn="ctr" fontAlgn="b"/>
                      <a:r>
                        <a:rPr lang="en-CA" sz="1100" b="0" i="0" u="none" strike="noStrike">
                          <a:solidFill>
                            <a:srgbClr val="000000"/>
                          </a:solidFill>
                          <a:effectLst/>
                          <a:latin typeface="Calibri" panose="020F0502020204030204" pitchFamily="34" charset="0"/>
                        </a:rPr>
                        <a:t>#90011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Utilities managers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17,294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0.70%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2479888"/>
                  </a:ext>
                </a:extLst>
              </a:tr>
              <a:tr h="184150">
                <a:tc>
                  <a:txBody>
                    <a:bodyPr/>
                    <a:lstStyle/>
                    <a:p>
                      <a:pPr algn="ctr" fontAlgn="b"/>
                      <a:r>
                        <a:rPr lang="en-CA" sz="1100" b="0" i="0" u="none" strike="noStrike" dirty="0">
                          <a:solidFill>
                            <a:srgbClr val="000000"/>
                          </a:solidFill>
                          <a:effectLst/>
                          <a:latin typeface="Calibri" panose="020F0502020204030204" pitchFamily="34" charset="0"/>
                        </a:rPr>
                        <a:t>#21120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Public and environmental health and safety professionals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32,771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241892"/>
                  </a:ext>
                </a:extLst>
              </a:tr>
            </a:tbl>
          </a:graphicData>
        </a:graphic>
      </p:graphicFrame>
      <p:pic>
        <p:nvPicPr>
          <p:cNvPr id="6" name="Picture 2" descr="Capilano University - Tourism Industry Association of BC">
            <a:extLst>
              <a:ext uri="{FF2B5EF4-FFF2-40B4-BE49-F238E27FC236}">
                <a16:creationId xmlns:a16="http://schemas.microsoft.com/office/drawing/2014/main" id="{AA708BFF-BE02-7D7E-147F-F2ED928D3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285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3CD430-939B-79CB-140D-55967537B523}"/>
              </a:ext>
            </a:extLst>
          </p:cNvPr>
          <p:cNvGraphicFramePr>
            <a:graphicFrameLocks noGrp="1"/>
          </p:cNvGraphicFramePr>
          <p:nvPr>
            <p:extLst>
              <p:ext uri="{D42A27DB-BD31-4B8C-83A1-F6EECF244321}">
                <p14:modId xmlns:p14="http://schemas.microsoft.com/office/powerpoint/2010/main" val="1220992823"/>
              </p:ext>
            </p:extLst>
          </p:nvPr>
        </p:nvGraphicFramePr>
        <p:xfrm>
          <a:off x="412779" y="522709"/>
          <a:ext cx="11089161" cy="734601"/>
        </p:xfrm>
        <a:graphic>
          <a:graphicData uri="http://schemas.openxmlformats.org/drawingml/2006/table">
            <a:tbl>
              <a:tblPr/>
              <a:tblGrid>
                <a:gridCol w="2827337">
                  <a:extLst>
                    <a:ext uri="{9D8B030D-6E8A-4147-A177-3AD203B41FA5}">
                      <a16:colId xmlns:a16="http://schemas.microsoft.com/office/drawing/2014/main" val="3848028972"/>
                    </a:ext>
                  </a:extLst>
                </a:gridCol>
                <a:gridCol w="1500187">
                  <a:extLst>
                    <a:ext uri="{9D8B030D-6E8A-4147-A177-3AD203B41FA5}">
                      <a16:colId xmlns:a16="http://schemas.microsoft.com/office/drawing/2014/main" val="477871441"/>
                    </a:ext>
                  </a:extLst>
                </a:gridCol>
                <a:gridCol w="5821363">
                  <a:extLst>
                    <a:ext uri="{9D8B030D-6E8A-4147-A177-3AD203B41FA5}">
                      <a16:colId xmlns:a16="http://schemas.microsoft.com/office/drawing/2014/main" val="454266553"/>
                    </a:ext>
                  </a:extLst>
                </a:gridCol>
                <a:gridCol w="940274">
                  <a:extLst>
                    <a:ext uri="{9D8B030D-6E8A-4147-A177-3AD203B41FA5}">
                      <a16:colId xmlns:a16="http://schemas.microsoft.com/office/drawing/2014/main" val="3324939621"/>
                    </a:ext>
                  </a:extLst>
                </a:gridCol>
              </a:tblGrid>
              <a:tr h="244868">
                <a:tc>
                  <a:txBody>
                    <a:bodyPr/>
                    <a:lstStyle/>
                    <a:p>
                      <a:pPr algn="ctr" fontAlgn="ctr"/>
                      <a:r>
                        <a:rPr lang="en-CA" sz="1400" b="1" i="0" u="none" strike="noStrike" dirty="0">
                          <a:solidFill>
                            <a:srgbClr val="000000"/>
                          </a:solidFill>
                          <a:effectLst/>
                          <a:latin typeface="Calibri" panose="020F0502020204030204" pitchFamily="34" charset="0"/>
                        </a:rPr>
                        <a:t>Program Name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a:solidFill>
                            <a:srgbClr val="000000"/>
                          </a:solidFill>
                          <a:effectLst/>
                          <a:latin typeface="Calibri" panose="020F0502020204030204" pitchFamily="34" charset="0"/>
                        </a:rPr>
                        <a:t>Field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Proposed Reason (Based on Illuminating and Envisioning Reports)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400" b="1" i="0" u="none" strike="noStrike" dirty="0">
                          <a:solidFill>
                            <a:srgbClr val="000000"/>
                          </a:solidFill>
                          <a:effectLst/>
                          <a:latin typeface="Calibri" panose="020F0502020204030204" pitchFamily="34" charset="0"/>
                        </a:rPr>
                        <a:t>Launch 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921317"/>
                  </a:ext>
                </a:extLst>
              </a:tr>
              <a:tr h="489733">
                <a:tc>
                  <a:txBody>
                    <a:bodyPr/>
                    <a:lstStyle/>
                    <a:p>
                      <a:pPr algn="ctr" fontAlgn="ctr"/>
                      <a:r>
                        <a:rPr lang="en-US" sz="1400" b="0" i="0" u="none" strike="noStrike" dirty="0">
                          <a:solidFill>
                            <a:srgbClr val="000000"/>
                          </a:solidFill>
                          <a:effectLst/>
                          <a:latin typeface="Calibri" panose="020F0502020204030204" pitchFamily="34" charset="0"/>
                        </a:rPr>
                        <a:t>Master of Business in Health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a:solidFill>
                            <a:srgbClr val="000000"/>
                          </a:solidFill>
                          <a:effectLst/>
                          <a:latin typeface="Calibri" panose="020F0502020204030204" pitchFamily="34" charset="0"/>
                        </a:rPr>
                        <a:t>Health &amp; Wellness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400" b="0" i="0" u="none" strike="noStrike" dirty="0">
                          <a:solidFill>
                            <a:srgbClr val="000000"/>
                          </a:solidFill>
                          <a:effectLst/>
                          <a:latin typeface="Calibri" panose="020F0502020204030204" pitchFamily="34" charset="0"/>
                        </a:rPr>
                        <a:t>Aligns with Capilano's wellness-focused culture and the Okanagan Charter commitments.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CA" sz="1400" b="0" i="0" u="none" strike="noStrike" dirty="0">
                          <a:solidFill>
                            <a:srgbClr val="000000"/>
                          </a:solidFill>
                          <a:effectLst/>
                          <a:latin typeface="Calibri" panose="020F0502020204030204" pitchFamily="34" charset="0"/>
                        </a:rPr>
                        <a:t>Year 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2012958156"/>
                  </a:ext>
                </a:extLst>
              </a:tr>
            </a:tbl>
          </a:graphicData>
        </a:graphic>
      </p:graphicFrame>
      <p:graphicFrame>
        <p:nvGraphicFramePr>
          <p:cNvPr id="2" name="Table 1">
            <a:extLst>
              <a:ext uri="{FF2B5EF4-FFF2-40B4-BE49-F238E27FC236}">
                <a16:creationId xmlns:a16="http://schemas.microsoft.com/office/drawing/2014/main" id="{B1D21474-6176-9374-B894-1416702602A0}"/>
              </a:ext>
            </a:extLst>
          </p:cNvPr>
          <p:cNvGraphicFramePr>
            <a:graphicFrameLocks noGrp="1"/>
          </p:cNvGraphicFramePr>
          <p:nvPr>
            <p:extLst>
              <p:ext uri="{D42A27DB-BD31-4B8C-83A1-F6EECF244321}">
                <p14:modId xmlns:p14="http://schemas.microsoft.com/office/powerpoint/2010/main" val="2123210613"/>
              </p:ext>
            </p:extLst>
          </p:nvPr>
        </p:nvGraphicFramePr>
        <p:xfrm>
          <a:off x="1816911" y="4356961"/>
          <a:ext cx="8953500" cy="1657350"/>
        </p:xfrm>
        <a:graphic>
          <a:graphicData uri="http://schemas.openxmlformats.org/drawingml/2006/table">
            <a:tbl>
              <a:tblPr/>
              <a:tblGrid>
                <a:gridCol w="609600">
                  <a:extLst>
                    <a:ext uri="{9D8B030D-6E8A-4147-A177-3AD203B41FA5}">
                      <a16:colId xmlns:a16="http://schemas.microsoft.com/office/drawing/2014/main" val="1084712769"/>
                    </a:ext>
                  </a:extLst>
                </a:gridCol>
                <a:gridCol w="368300">
                  <a:extLst>
                    <a:ext uri="{9D8B030D-6E8A-4147-A177-3AD203B41FA5}">
                      <a16:colId xmlns:a16="http://schemas.microsoft.com/office/drawing/2014/main" val="2719371443"/>
                    </a:ext>
                  </a:extLst>
                </a:gridCol>
                <a:gridCol w="5524500">
                  <a:extLst>
                    <a:ext uri="{9D8B030D-6E8A-4147-A177-3AD203B41FA5}">
                      <a16:colId xmlns:a16="http://schemas.microsoft.com/office/drawing/2014/main" val="909590634"/>
                    </a:ext>
                  </a:extLst>
                </a:gridCol>
                <a:gridCol w="1117600">
                  <a:extLst>
                    <a:ext uri="{9D8B030D-6E8A-4147-A177-3AD203B41FA5}">
                      <a16:colId xmlns:a16="http://schemas.microsoft.com/office/drawing/2014/main" val="671570886"/>
                    </a:ext>
                  </a:extLst>
                </a:gridCol>
                <a:gridCol w="1333500">
                  <a:extLst>
                    <a:ext uri="{9D8B030D-6E8A-4147-A177-3AD203B41FA5}">
                      <a16:colId xmlns:a16="http://schemas.microsoft.com/office/drawing/2014/main" val="3435861045"/>
                    </a:ext>
                  </a:extLst>
                </a:gridCol>
              </a:tblGrid>
              <a:tr h="368300">
                <a:tc>
                  <a:txBody>
                    <a:bodyPr/>
                    <a:lstStyle/>
                    <a:p>
                      <a:pPr algn="ctr" fontAlgn="ctr"/>
                      <a:r>
                        <a:rPr lang="en-CA" sz="1100" b="1" i="0" u="none" strike="noStrike">
                          <a:solidFill>
                            <a:srgbClr val="000000"/>
                          </a:solidFill>
                          <a:effectLst/>
                          <a:latin typeface="Calibri" panose="020F0502020204030204" pitchFamily="34" charset="0"/>
                        </a:rPr>
                        <a:t>NOC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TEER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a:t>
                      </a:r>
                      <a:br>
                        <a:rPr lang="en-CA" sz="1100" b="1" i="0" u="none" strike="noStrike">
                          <a:solidFill>
                            <a:srgbClr val="000000"/>
                          </a:solidFill>
                          <a:effectLst/>
                          <a:latin typeface="Calibri" panose="020F0502020204030204" pitchFamily="34" charset="0"/>
                        </a:rPr>
                      </a:br>
                      <a:r>
                        <a:rPr lang="en-CA" sz="1100" b="1" i="0" u="none" strike="noStrike">
                          <a:solidFill>
                            <a:srgbClr val="000000"/>
                          </a:solidFill>
                          <a:effectLst/>
                          <a:latin typeface="Calibri" panose="020F0502020204030204" pitchFamily="34" charset="0"/>
                        </a:rPr>
                        <a:t>2023-2033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CA" sz="1100" b="1" i="0" u="none" strike="noStrike">
                          <a:solidFill>
                            <a:srgbClr val="000000"/>
                          </a:solidFill>
                          <a:effectLst/>
                          <a:latin typeface="Calibri" panose="020F0502020204030204" pitchFamily="34" charset="0"/>
                        </a:rPr>
                        <a:t>Job Opening Annual Growth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878338859"/>
                  </a:ext>
                </a:extLst>
              </a:tr>
              <a:tr h="184150">
                <a:tc>
                  <a:txBody>
                    <a:bodyPr/>
                    <a:lstStyle/>
                    <a:p>
                      <a:pPr algn="ctr" fontAlgn="b"/>
                      <a:r>
                        <a:rPr lang="en-CA" sz="1100" b="0" i="0" u="none" strike="noStrike">
                          <a:solidFill>
                            <a:srgbClr val="000000"/>
                          </a:solidFill>
                          <a:effectLst/>
                          <a:latin typeface="Calibri" panose="020F0502020204030204" pitchFamily="34" charset="0"/>
                        </a:rPr>
                        <a:t>#41404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Health policy researchers, consultants and program officers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49,133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3757032"/>
                  </a:ext>
                </a:extLst>
              </a:tr>
              <a:tr h="184150">
                <a:tc>
                  <a:txBody>
                    <a:bodyPr/>
                    <a:lstStyle/>
                    <a:p>
                      <a:pPr algn="ctr" fontAlgn="b"/>
                      <a:r>
                        <a:rPr lang="en-CA" sz="1100" b="0" i="0" u="none" strike="noStrike">
                          <a:solidFill>
                            <a:srgbClr val="000000"/>
                          </a:solidFill>
                          <a:effectLst/>
                          <a:latin typeface="Calibri" panose="020F0502020204030204" pitchFamily="34" charset="0"/>
                        </a:rPr>
                        <a:t>#30010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Managers in health care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74,853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6275015"/>
                  </a:ext>
                </a:extLst>
              </a:tr>
              <a:tr h="184150">
                <a:tc>
                  <a:txBody>
                    <a:bodyPr/>
                    <a:lstStyle/>
                    <a:p>
                      <a:pPr algn="ctr" fontAlgn="b"/>
                      <a:r>
                        <a:rPr lang="en-CA" sz="1100" b="0" i="0" u="none" strike="noStrike">
                          <a:solidFill>
                            <a:srgbClr val="000000"/>
                          </a:solidFill>
                          <a:effectLst/>
                          <a:latin typeface="Calibri" panose="020F0502020204030204" pitchFamily="34" charset="0"/>
                        </a:rPr>
                        <a:t>#12111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Health information management occupations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6,196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3526713"/>
                  </a:ext>
                </a:extLst>
              </a:tr>
              <a:tr h="184150">
                <a:tc>
                  <a:txBody>
                    <a:bodyPr/>
                    <a:lstStyle/>
                    <a:p>
                      <a:pPr algn="ctr" fontAlgn="b"/>
                      <a:r>
                        <a:rPr lang="en-CA" sz="1100" b="0" i="0" u="none" strike="noStrike">
                          <a:solidFill>
                            <a:srgbClr val="000000"/>
                          </a:solidFill>
                          <a:effectLst/>
                          <a:latin typeface="Calibri" panose="020F0502020204030204" pitchFamily="34" charset="0"/>
                        </a:rPr>
                        <a:t>#11201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Professional occupations in business management consulting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153,076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4460499"/>
                  </a:ext>
                </a:extLst>
              </a:tr>
              <a:tr h="184150">
                <a:tc>
                  <a:txBody>
                    <a:bodyPr/>
                    <a:lstStyle/>
                    <a:p>
                      <a:pPr algn="ctr" fontAlgn="b"/>
                      <a:r>
                        <a:rPr lang="en-CA" sz="1100" b="0" i="0" u="none" strike="noStrike">
                          <a:solidFill>
                            <a:srgbClr val="000000"/>
                          </a:solidFill>
                          <a:effectLst/>
                          <a:latin typeface="Calibri" panose="020F0502020204030204" pitchFamily="34" charset="0"/>
                        </a:rPr>
                        <a:t>#13112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Medical administrative assistants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56,470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9954802"/>
                  </a:ext>
                </a:extLst>
              </a:tr>
              <a:tr h="184150">
                <a:tc>
                  <a:txBody>
                    <a:bodyPr/>
                    <a:lstStyle/>
                    <a:p>
                      <a:pPr algn="ctr" fontAlgn="b"/>
                      <a:r>
                        <a:rPr lang="en-CA" sz="1100" b="0" i="0" u="none" strike="noStrike">
                          <a:solidFill>
                            <a:srgbClr val="000000"/>
                          </a:solidFill>
                          <a:effectLst/>
                          <a:latin typeface="Calibri" panose="020F0502020204030204" pitchFamily="34" charset="0"/>
                        </a:rPr>
                        <a:t>#22232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Occupational health and safety specialists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29,929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864066"/>
                  </a:ext>
                </a:extLst>
              </a:tr>
              <a:tr h="184150">
                <a:tc>
                  <a:txBody>
                    <a:bodyPr/>
                    <a:lstStyle/>
                    <a:p>
                      <a:pPr algn="ctr" fontAlgn="b"/>
                      <a:r>
                        <a:rPr lang="en-CA" sz="1100" b="0" i="0" u="none" strike="noStrike">
                          <a:solidFill>
                            <a:srgbClr val="000000"/>
                          </a:solidFill>
                          <a:effectLst/>
                          <a:latin typeface="Calibri" panose="020F0502020204030204" pitchFamily="34" charset="0"/>
                        </a:rPr>
                        <a:t>#40010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Government managers - health and social policy development and program administration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13,268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a:solidFill>
                            <a:srgbClr val="000000"/>
                          </a:solidFill>
                          <a:effectLst/>
                          <a:latin typeface="Calibri" panose="020F0502020204030204" pitchFamily="34" charset="0"/>
                        </a:rPr>
                        <a:t>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3823405"/>
                  </a:ext>
                </a:extLst>
              </a:tr>
            </a:tbl>
          </a:graphicData>
        </a:graphic>
      </p:graphicFrame>
      <p:graphicFrame>
        <p:nvGraphicFramePr>
          <p:cNvPr id="3" name="Table 2">
            <a:extLst>
              <a:ext uri="{FF2B5EF4-FFF2-40B4-BE49-F238E27FC236}">
                <a16:creationId xmlns:a16="http://schemas.microsoft.com/office/drawing/2014/main" id="{56F09B7C-1A94-A64C-324F-3CA776D4CA4F}"/>
              </a:ext>
            </a:extLst>
          </p:cNvPr>
          <p:cNvGraphicFramePr>
            <a:graphicFrameLocks noGrp="1"/>
          </p:cNvGraphicFramePr>
          <p:nvPr>
            <p:extLst>
              <p:ext uri="{D42A27DB-BD31-4B8C-83A1-F6EECF244321}">
                <p14:modId xmlns:p14="http://schemas.microsoft.com/office/powerpoint/2010/main" val="3509792077"/>
              </p:ext>
            </p:extLst>
          </p:nvPr>
        </p:nvGraphicFramePr>
        <p:xfrm>
          <a:off x="699559" y="1837042"/>
          <a:ext cx="10515600" cy="1185967"/>
        </p:xfrm>
        <a:graphic>
          <a:graphicData uri="http://schemas.openxmlformats.org/drawingml/2006/table">
            <a:tbl>
              <a:tblPr/>
              <a:tblGrid>
                <a:gridCol w="1300316">
                  <a:extLst>
                    <a:ext uri="{9D8B030D-6E8A-4147-A177-3AD203B41FA5}">
                      <a16:colId xmlns:a16="http://schemas.microsoft.com/office/drawing/2014/main" val="3924414461"/>
                    </a:ext>
                  </a:extLst>
                </a:gridCol>
                <a:gridCol w="1933514">
                  <a:extLst>
                    <a:ext uri="{9D8B030D-6E8A-4147-A177-3AD203B41FA5}">
                      <a16:colId xmlns:a16="http://schemas.microsoft.com/office/drawing/2014/main" val="265274933"/>
                    </a:ext>
                  </a:extLst>
                </a:gridCol>
                <a:gridCol w="1232474">
                  <a:extLst>
                    <a:ext uri="{9D8B030D-6E8A-4147-A177-3AD203B41FA5}">
                      <a16:colId xmlns:a16="http://schemas.microsoft.com/office/drawing/2014/main" val="406560462"/>
                    </a:ext>
                  </a:extLst>
                </a:gridCol>
                <a:gridCol w="1108095">
                  <a:extLst>
                    <a:ext uri="{9D8B030D-6E8A-4147-A177-3AD203B41FA5}">
                      <a16:colId xmlns:a16="http://schemas.microsoft.com/office/drawing/2014/main" val="3565463173"/>
                    </a:ext>
                  </a:extLst>
                </a:gridCol>
                <a:gridCol w="915875">
                  <a:extLst>
                    <a:ext uri="{9D8B030D-6E8A-4147-A177-3AD203B41FA5}">
                      <a16:colId xmlns:a16="http://schemas.microsoft.com/office/drawing/2014/main" val="678058654"/>
                    </a:ext>
                  </a:extLst>
                </a:gridCol>
                <a:gridCol w="1673450">
                  <a:extLst>
                    <a:ext uri="{9D8B030D-6E8A-4147-A177-3AD203B41FA5}">
                      <a16:colId xmlns:a16="http://schemas.microsoft.com/office/drawing/2014/main" val="1939142157"/>
                    </a:ext>
                  </a:extLst>
                </a:gridCol>
                <a:gridCol w="1277702">
                  <a:extLst>
                    <a:ext uri="{9D8B030D-6E8A-4147-A177-3AD203B41FA5}">
                      <a16:colId xmlns:a16="http://schemas.microsoft.com/office/drawing/2014/main" val="1996117317"/>
                    </a:ext>
                  </a:extLst>
                </a:gridCol>
                <a:gridCol w="1074174">
                  <a:extLst>
                    <a:ext uri="{9D8B030D-6E8A-4147-A177-3AD203B41FA5}">
                      <a16:colId xmlns:a16="http://schemas.microsoft.com/office/drawing/2014/main" val="3026507025"/>
                    </a:ext>
                  </a:extLst>
                </a:gridCol>
              </a:tblGrid>
              <a:tr h="251762">
                <a:tc>
                  <a:txBody>
                    <a:bodyPr/>
                    <a:lstStyle/>
                    <a:p>
                      <a:pPr algn="ctr" fontAlgn="ctr"/>
                      <a:r>
                        <a:rPr lang="en-CA" sz="1000" b="1"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n-CA" sz="1000" b="1" i="0" u="none" strike="noStrike" dirty="0">
                          <a:solidFill>
                            <a:srgbClr val="000000"/>
                          </a:solidFill>
                          <a:effectLst/>
                          <a:latin typeface="Calibri" panose="020F0502020204030204" pitchFamily="34" charset="0"/>
                        </a:rPr>
                        <a:t>Program Name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Institution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Type of Degree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a:solidFill>
                            <a:srgbClr val="000000"/>
                          </a:solidFill>
                          <a:effectLst/>
                          <a:latin typeface="Calibri" panose="020F0502020204030204" pitchFamily="34" charset="0"/>
                        </a:rPr>
                        <a:t>Program Duration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Cost (Tuition Fee)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Location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en-CA" sz="1000" b="1" i="0" u="none" strike="noStrike" dirty="0">
                          <a:solidFill>
                            <a:srgbClr val="000000"/>
                          </a:solidFill>
                          <a:effectLst/>
                          <a:latin typeface="Calibri" panose="020F0502020204030204" pitchFamily="34" charset="0"/>
                        </a:rPr>
                        <a:t>Program Delivery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9405825"/>
                  </a:ext>
                </a:extLst>
              </a:tr>
              <a:tr h="881167">
                <a:tc>
                  <a:txBody>
                    <a:bodyPr/>
                    <a:lstStyle/>
                    <a:p>
                      <a:pPr algn="ctr" fontAlgn="ctr"/>
                      <a:r>
                        <a:rPr lang="en-US" sz="1050" b="1" i="0" u="none" strike="noStrike" dirty="0">
                          <a:solidFill>
                            <a:srgbClr val="000000"/>
                          </a:solidFill>
                          <a:effectLst/>
                          <a:latin typeface="Calibri" panose="020F0502020204030204" pitchFamily="34" charset="0"/>
                        </a:rPr>
                        <a:t>Master of Business in Health Management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Master of Health Administration (MHA)</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UBC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Master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a:solidFill>
                            <a:srgbClr val="000000"/>
                          </a:solidFill>
                          <a:effectLst/>
                          <a:latin typeface="Calibri" panose="020F0502020204030204" pitchFamily="34" charset="0"/>
                        </a:rPr>
                        <a:t>24 months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Domestic: CAD 33,345</a:t>
                      </a:r>
                      <a:br>
                        <a:rPr lang="en-CA" sz="1000" b="0" i="0" u="none" strike="noStrike" dirty="0">
                          <a:solidFill>
                            <a:srgbClr val="000000"/>
                          </a:solidFill>
                          <a:effectLst/>
                          <a:latin typeface="Calibri" panose="020F0502020204030204" pitchFamily="34" charset="0"/>
                        </a:rPr>
                      </a:br>
                      <a:r>
                        <a:rPr lang="en-CA" sz="1000" b="0" i="0" u="none" strike="noStrike" dirty="0">
                          <a:solidFill>
                            <a:srgbClr val="000000"/>
                          </a:solidFill>
                          <a:effectLst/>
                          <a:latin typeface="Calibri" panose="020F0502020204030204" pitchFamily="34" charset="0"/>
                        </a:rPr>
                        <a:t>International: CAD 64,651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Vancouver, 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1000" b="0" i="0" u="none" strike="noStrike" dirty="0">
                          <a:solidFill>
                            <a:srgbClr val="000000"/>
                          </a:solidFill>
                          <a:effectLst/>
                          <a:latin typeface="Calibri" panose="020F0502020204030204" pitchFamily="34" charset="0"/>
                        </a:rPr>
                        <a:t>In-Person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7588805"/>
                  </a:ext>
                </a:extLst>
              </a:tr>
            </a:tbl>
          </a:graphicData>
        </a:graphic>
      </p:graphicFrame>
      <p:sp>
        <p:nvSpPr>
          <p:cNvPr id="5" name="TextBox 4">
            <a:extLst>
              <a:ext uri="{FF2B5EF4-FFF2-40B4-BE49-F238E27FC236}">
                <a16:creationId xmlns:a16="http://schemas.microsoft.com/office/drawing/2014/main" id="{C73760DC-296B-F541-D3DE-4BE774CA9D06}"/>
              </a:ext>
            </a:extLst>
          </p:cNvPr>
          <p:cNvSpPr txBox="1"/>
          <p:nvPr/>
        </p:nvSpPr>
        <p:spPr>
          <a:xfrm>
            <a:off x="3047391" y="3775968"/>
            <a:ext cx="6097218" cy="369332"/>
          </a:xfrm>
          <a:prstGeom prst="rect">
            <a:avLst/>
          </a:prstGeom>
          <a:noFill/>
        </p:spPr>
        <p:txBody>
          <a:bodyPr wrap="square">
            <a:spAutoFit/>
          </a:bodyPr>
          <a:lstStyle/>
          <a:p>
            <a:pPr algn="ctr"/>
            <a:r>
              <a:rPr lang="en-CA" b="1" i="0" dirty="0">
                <a:solidFill>
                  <a:srgbClr val="001D35"/>
                </a:solidFill>
                <a:effectLst/>
                <a:latin typeface="Google Sans"/>
              </a:rPr>
              <a:t>National Occupational Classification; NOC</a:t>
            </a:r>
            <a:endParaRPr lang="en-CA" b="1" dirty="0"/>
          </a:p>
        </p:txBody>
      </p:sp>
      <p:pic>
        <p:nvPicPr>
          <p:cNvPr id="6" name="Picture 2" descr="Capilano University - Tourism Industry Association of BC">
            <a:extLst>
              <a:ext uri="{FF2B5EF4-FFF2-40B4-BE49-F238E27FC236}">
                <a16:creationId xmlns:a16="http://schemas.microsoft.com/office/drawing/2014/main" id="{B09F0F91-6868-AD8E-CC2D-B1CC610841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67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F5055-461B-F2B9-8B55-D9C9A30F7785}"/>
              </a:ext>
            </a:extLst>
          </p:cNvPr>
          <p:cNvSpPr>
            <a:spLocks noGrp="1"/>
          </p:cNvSpPr>
          <p:nvPr>
            <p:ph type="title"/>
          </p:nvPr>
        </p:nvSpPr>
        <p:spPr/>
        <p:txBody>
          <a:bodyPr anchor="ctr">
            <a:normAutofit/>
          </a:bodyPr>
          <a:lstStyle/>
          <a:p>
            <a:r>
              <a:rPr lang="en-CA" sz="8800" b="0" i="0" dirty="0">
                <a:solidFill>
                  <a:srgbClr val="000000"/>
                </a:solidFill>
                <a:effectLst/>
                <a:latin typeface="Aptos" panose="020B0004020202020204" pitchFamily="34" charset="0"/>
              </a:rPr>
              <a:t>M_BIMA program</a:t>
            </a:r>
            <a:endParaRPr lang="en-CA" sz="8800" dirty="0"/>
          </a:p>
        </p:txBody>
      </p:sp>
      <p:sp>
        <p:nvSpPr>
          <p:cNvPr id="3" name="Text Placeholder 2">
            <a:extLst>
              <a:ext uri="{FF2B5EF4-FFF2-40B4-BE49-F238E27FC236}">
                <a16:creationId xmlns:a16="http://schemas.microsoft.com/office/drawing/2014/main" id="{5375B935-A4E3-D9FE-100D-40EBB5A1234F}"/>
              </a:ext>
            </a:extLst>
          </p:cNvPr>
          <p:cNvSpPr>
            <a:spLocks noGrp="1"/>
          </p:cNvSpPr>
          <p:nvPr>
            <p:ph type="body" idx="1"/>
          </p:nvPr>
        </p:nvSpPr>
        <p:spPr>
          <a:xfrm>
            <a:off x="814387" y="3812381"/>
            <a:ext cx="10515600" cy="1500187"/>
          </a:xfrm>
        </p:spPr>
        <p:txBody>
          <a:bodyPr>
            <a:normAutofit/>
          </a:bodyPr>
          <a:lstStyle/>
          <a:p>
            <a:r>
              <a:rPr lang="en-US" sz="3200" dirty="0">
                <a:solidFill>
                  <a:schemeClr val="tx1"/>
                </a:solidFill>
              </a:rPr>
              <a:t>MMIS Assessment Based on Established Criteria</a:t>
            </a:r>
            <a:endParaRPr lang="en-CA" sz="3200" dirty="0">
              <a:solidFill>
                <a:schemeClr val="tx1"/>
              </a:solidFill>
            </a:endParaRPr>
          </a:p>
        </p:txBody>
      </p:sp>
      <p:sp>
        <p:nvSpPr>
          <p:cNvPr id="5" name="TextBox 4">
            <a:extLst>
              <a:ext uri="{FF2B5EF4-FFF2-40B4-BE49-F238E27FC236}">
                <a16:creationId xmlns:a16="http://schemas.microsoft.com/office/drawing/2014/main" id="{B87A567B-761F-3EC9-1386-F40A1174E6B0}"/>
              </a:ext>
            </a:extLst>
          </p:cNvPr>
          <p:cNvSpPr txBox="1"/>
          <p:nvPr/>
        </p:nvSpPr>
        <p:spPr>
          <a:xfrm>
            <a:off x="831850" y="6364288"/>
            <a:ext cx="7350125" cy="369332"/>
          </a:xfrm>
          <a:prstGeom prst="rect">
            <a:avLst/>
          </a:prstGeom>
          <a:noFill/>
        </p:spPr>
        <p:txBody>
          <a:bodyPr wrap="square">
            <a:spAutoFit/>
          </a:bodyPr>
          <a:lstStyle/>
          <a:p>
            <a:r>
              <a:rPr lang="en-CA" b="1" dirty="0">
                <a:solidFill>
                  <a:srgbClr val="1F497D"/>
                </a:solidFill>
                <a:latin typeface="Arial" panose="020B0604020202020204" pitchFamily="34" charset="0"/>
              </a:rPr>
              <a:t>Based on M_BIMA program proposal by Susan Romeo-Gilbert</a:t>
            </a:r>
          </a:p>
        </p:txBody>
      </p:sp>
    </p:spTree>
    <p:extLst>
      <p:ext uri="{BB962C8B-B14F-4D97-AF65-F5344CB8AC3E}">
        <p14:creationId xmlns:p14="http://schemas.microsoft.com/office/powerpoint/2010/main" val="872423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F4860E-AED9-BE4B-3D08-EA073AF35A64}"/>
              </a:ext>
            </a:extLst>
          </p:cNvPr>
          <p:cNvSpPr txBox="1"/>
          <p:nvPr/>
        </p:nvSpPr>
        <p:spPr>
          <a:xfrm>
            <a:off x="2204648" y="2558951"/>
            <a:ext cx="11339902" cy="646331"/>
          </a:xfrm>
          <a:prstGeom prst="rect">
            <a:avLst/>
          </a:prstGeom>
          <a:noFill/>
        </p:spPr>
        <p:txBody>
          <a:bodyPr wrap="square">
            <a:spAutoFit/>
          </a:bodyPr>
          <a:lstStyle/>
          <a:p>
            <a:pPr marL="285750" indent="-285750">
              <a:buFont typeface="Wingdings" panose="05000000000000000000" pitchFamily="2" charset="2"/>
              <a:buChar char="Ø"/>
            </a:pPr>
            <a:endParaRPr lang="en-US" dirty="0">
              <a:solidFill>
                <a:srgbClr val="000000"/>
              </a:solidFill>
              <a:latin typeface="Calibri" panose="020F0502020204030204" pitchFamily="34" charset="0"/>
            </a:endParaRPr>
          </a:p>
          <a:p>
            <a:endParaRPr lang="en-US" sz="18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A502393-E41A-EF9B-EC04-3FEF52490769}"/>
              </a:ext>
            </a:extLst>
          </p:cNvPr>
          <p:cNvSpPr txBox="1"/>
          <p:nvPr/>
        </p:nvSpPr>
        <p:spPr>
          <a:xfrm>
            <a:off x="423472" y="216396"/>
            <a:ext cx="8911027" cy="523220"/>
          </a:xfrm>
          <a:prstGeom prst="rect">
            <a:avLst/>
          </a:prstGeom>
          <a:noFill/>
        </p:spPr>
        <p:txBody>
          <a:bodyPr wrap="square">
            <a:spAutoFit/>
          </a:bodyPr>
          <a:lstStyle/>
          <a:p>
            <a:r>
              <a:rPr lang="en-US" sz="2800" b="1" dirty="0">
                <a:solidFill>
                  <a:schemeClr val="tx1"/>
                </a:solidFill>
              </a:rPr>
              <a:t>MMIS Assessment Based on Established Criteria</a:t>
            </a:r>
            <a:endParaRPr lang="en-CA" sz="2800" b="1" dirty="0">
              <a:solidFill>
                <a:schemeClr val="tx1"/>
              </a:solidFill>
            </a:endParaRPr>
          </a:p>
        </p:txBody>
      </p:sp>
      <p:graphicFrame>
        <p:nvGraphicFramePr>
          <p:cNvPr id="6" name="Table 6">
            <a:extLst>
              <a:ext uri="{FF2B5EF4-FFF2-40B4-BE49-F238E27FC236}">
                <a16:creationId xmlns:a16="http://schemas.microsoft.com/office/drawing/2014/main" id="{0146BBA0-E6AB-9FB9-2B31-AE879D37626C}"/>
              </a:ext>
            </a:extLst>
          </p:cNvPr>
          <p:cNvGraphicFramePr>
            <a:graphicFrameLocks noGrp="1"/>
          </p:cNvGraphicFramePr>
          <p:nvPr>
            <p:extLst>
              <p:ext uri="{D42A27DB-BD31-4B8C-83A1-F6EECF244321}">
                <p14:modId xmlns:p14="http://schemas.microsoft.com/office/powerpoint/2010/main" val="3506240249"/>
              </p:ext>
            </p:extLst>
          </p:nvPr>
        </p:nvGraphicFramePr>
        <p:xfrm>
          <a:off x="171450" y="739616"/>
          <a:ext cx="11849100" cy="6004560"/>
        </p:xfrm>
        <a:graphic>
          <a:graphicData uri="http://schemas.openxmlformats.org/drawingml/2006/table">
            <a:tbl>
              <a:tblPr firstRow="1" bandRow="1">
                <a:tableStyleId>{7DF18680-E054-41AD-8BC1-D1AEF772440D}</a:tableStyleId>
              </a:tblPr>
              <a:tblGrid>
                <a:gridCol w="2724150">
                  <a:extLst>
                    <a:ext uri="{9D8B030D-6E8A-4147-A177-3AD203B41FA5}">
                      <a16:colId xmlns:a16="http://schemas.microsoft.com/office/drawing/2014/main" val="681892811"/>
                    </a:ext>
                  </a:extLst>
                </a:gridCol>
                <a:gridCol w="9124950">
                  <a:extLst>
                    <a:ext uri="{9D8B030D-6E8A-4147-A177-3AD203B41FA5}">
                      <a16:colId xmlns:a16="http://schemas.microsoft.com/office/drawing/2014/main" val="2667597088"/>
                    </a:ext>
                  </a:extLst>
                </a:gridCol>
              </a:tblGrid>
              <a:tr h="370840">
                <a:tc>
                  <a:txBody>
                    <a:bodyPr/>
                    <a:lstStyle/>
                    <a:p>
                      <a:r>
                        <a:rPr lang="en-US" sz="2800" dirty="0">
                          <a:solidFill>
                            <a:schemeClr val="bg1"/>
                          </a:solidFill>
                        </a:rPr>
                        <a:t>Criteria</a:t>
                      </a:r>
                      <a:endParaRPr lang="en-CA" sz="2800" dirty="0">
                        <a:solidFill>
                          <a:schemeClr val="bg1"/>
                        </a:solidFill>
                      </a:endParaRPr>
                    </a:p>
                  </a:txBody>
                  <a:tcPr/>
                </a:tc>
                <a:tc>
                  <a:txBody>
                    <a:bodyPr/>
                    <a:lstStyle/>
                    <a:p>
                      <a:r>
                        <a:rPr lang="en-US" sz="2800" b="1" dirty="0">
                          <a:solidFill>
                            <a:schemeClr val="bg1"/>
                          </a:solidFill>
                        </a:rPr>
                        <a:t>Assessment</a:t>
                      </a:r>
                      <a:endParaRPr lang="en-CA" sz="2800" dirty="0">
                        <a:solidFill>
                          <a:schemeClr val="bg1"/>
                        </a:solidFill>
                      </a:endParaRPr>
                    </a:p>
                  </a:txBody>
                  <a:tcPr/>
                </a:tc>
                <a:extLst>
                  <a:ext uri="{0D108BD9-81ED-4DB2-BD59-A6C34878D82A}">
                    <a16:rowId xmlns:a16="http://schemas.microsoft.com/office/drawing/2014/main" val="68488906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Alignment With Capilano Strategic Goals</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en-US" sz="1800" b="0" u="none" strike="noStrike" dirty="0">
                          <a:solidFill>
                            <a:srgbClr val="000000"/>
                          </a:solidFill>
                          <a:effectLst/>
                        </a:rPr>
                        <a:t>Reflects Capilano's focus on using technology and data for innovative solutions and decision-making.</a:t>
                      </a:r>
                    </a:p>
                    <a:p>
                      <a:pPr marL="285750" indent="-285750">
                        <a:buFont typeface="Wingdings" panose="05000000000000000000" pitchFamily="2" charset="2"/>
                        <a:buChar char="Ø"/>
                      </a:pPr>
                      <a:r>
                        <a:rPr lang="en-US" sz="1800" b="0" u="none" strike="noStrike" dirty="0">
                          <a:solidFill>
                            <a:srgbClr val="000000"/>
                          </a:solidFill>
                          <a:effectLst/>
                        </a:rPr>
                        <a:t>Supports the Vision 2030 goal to drive digital transformation and utilize technological resources.</a:t>
                      </a:r>
                      <a:endParaRPr lang="en-US" sz="1800" dirty="0">
                        <a:effectLst/>
                        <a:latin typeface="Aptos" panose="020B0004020202020204" pitchFamily="34" charset="0"/>
                        <a:ea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15023887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Resource Availability</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en-US" dirty="0">
                          <a:solidFill>
                            <a:srgbClr val="000000"/>
                          </a:solidFill>
                        </a:rPr>
                        <a:t>Utilize the breadth of the </a:t>
                      </a:r>
                      <a:r>
                        <a:rPr lang="en-US" dirty="0" err="1">
                          <a:solidFill>
                            <a:srgbClr val="000000"/>
                          </a:solidFill>
                        </a:rPr>
                        <a:t>CapU’s</a:t>
                      </a:r>
                      <a:r>
                        <a:rPr lang="en-US" dirty="0">
                          <a:solidFill>
                            <a:srgbClr val="000000"/>
                          </a:solidFill>
                        </a:rPr>
                        <a:t> BBA degree.</a:t>
                      </a:r>
                    </a:p>
                    <a:p>
                      <a:pPr marL="285750" indent="-285750">
                        <a:buFont typeface="Wingdings" panose="05000000000000000000" pitchFamily="2" charset="2"/>
                        <a:buChar char="Ø"/>
                      </a:pPr>
                      <a:r>
                        <a:rPr lang="en-US" dirty="0" err="1">
                          <a:solidFill>
                            <a:srgbClr val="000000"/>
                          </a:solidFill>
                        </a:rPr>
                        <a:t>CapU</a:t>
                      </a:r>
                      <a:r>
                        <a:rPr lang="en-US" dirty="0">
                          <a:solidFill>
                            <a:srgbClr val="000000"/>
                          </a:solidFill>
                        </a:rPr>
                        <a:t> has </a:t>
                      </a:r>
                      <a:r>
                        <a:rPr lang="en-CA" dirty="0"/>
                        <a:t>the Curriculum and the Staffing.</a:t>
                      </a:r>
                    </a:p>
                    <a:p>
                      <a:pPr marL="285750" indent="-285750">
                        <a:buFont typeface="Wingdings" panose="05000000000000000000" pitchFamily="2" charset="2"/>
                        <a:buChar char="Ø"/>
                      </a:pPr>
                      <a:r>
                        <a:rPr lang="en-CA" dirty="0"/>
                        <a:t>Where a concentration exists within the current  BBA structure.</a:t>
                      </a:r>
                    </a:p>
                  </a:txBody>
                  <a:tcPr/>
                </a:tc>
                <a:extLst>
                  <a:ext uri="{0D108BD9-81ED-4DB2-BD59-A6C34878D82A}">
                    <a16:rowId xmlns:a16="http://schemas.microsoft.com/office/drawing/2014/main" val="310348075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Differentiation</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en-US" altLang="en-US" dirty="0"/>
                        <a:t>Bridging business with sciences</a:t>
                      </a:r>
                    </a:p>
                    <a:p>
                      <a:pPr marL="285750" indent="-285750">
                        <a:buFont typeface="Wingdings" panose="05000000000000000000" pitchFamily="2" charset="2"/>
                        <a:buChar char="Ø"/>
                      </a:pPr>
                      <a:r>
                        <a:rPr lang="en-US" dirty="0"/>
                        <a:t>There is no similar program on the West Coast.</a:t>
                      </a:r>
                    </a:p>
                    <a:p>
                      <a:pPr marL="285750" indent="-285750">
                        <a:buFont typeface="Wingdings" panose="05000000000000000000" pitchFamily="2" charset="2"/>
                        <a:buChar char="Ø"/>
                      </a:pPr>
                      <a:r>
                        <a:rPr lang="en-US" dirty="0"/>
                        <a:t>Based on industry feedback, MMIS actively engages interest partners across the industry.</a:t>
                      </a:r>
                    </a:p>
                  </a:txBody>
                  <a:tcPr/>
                </a:tc>
                <a:extLst>
                  <a:ext uri="{0D108BD9-81ED-4DB2-BD59-A6C34878D82A}">
                    <a16:rowId xmlns:a16="http://schemas.microsoft.com/office/drawing/2014/main" val="35931523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Possible Domestic Or International Partnerships</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u="none" strike="noStrike" cap="none" normalizeH="0" baseline="0" dirty="0" err="1">
                          <a:ln>
                            <a:noFill/>
                          </a:ln>
                          <a:solidFill>
                            <a:schemeClr val="tx1"/>
                          </a:solidFill>
                          <a:effectLst/>
                        </a:rPr>
                        <a:t>Fundação</a:t>
                      </a:r>
                      <a:r>
                        <a:rPr kumimoji="0" lang="en-US" altLang="en-US" sz="1800" b="0" u="none" strike="noStrike" cap="none" normalizeH="0" baseline="0" dirty="0">
                          <a:ln>
                            <a:noFill/>
                          </a:ln>
                          <a:solidFill>
                            <a:schemeClr val="tx1"/>
                          </a:solidFill>
                          <a:effectLst/>
                        </a:rPr>
                        <a:t> </a:t>
                      </a:r>
                      <a:r>
                        <a:rPr kumimoji="0" lang="en-US" altLang="en-US" sz="1800" b="0" u="none" strike="noStrike" cap="none" normalizeH="0" baseline="0" dirty="0" err="1">
                          <a:ln>
                            <a:noFill/>
                          </a:ln>
                          <a:solidFill>
                            <a:schemeClr val="tx1"/>
                          </a:solidFill>
                          <a:effectLst/>
                        </a:rPr>
                        <a:t>Getulio</a:t>
                      </a:r>
                      <a:r>
                        <a:rPr kumimoji="0" lang="en-US" altLang="en-US" sz="1800" b="0" u="none" strike="noStrike" cap="none" normalizeH="0" baseline="0" dirty="0">
                          <a:ln>
                            <a:noFill/>
                          </a:ln>
                          <a:solidFill>
                            <a:schemeClr val="tx1"/>
                          </a:solidFill>
                          <a:effectLst/>
                        </a:rPr>
                        <a:t> Vargas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u="none" strike="noStrike" cap="none" normalizeH="0" baseline="0" dirty="0">
                          <a:ln>
                            <a:noFill/>
                          </a:ln>
                          <a:solidFill>
                            <a:schemeClr val="tx1"/>
                          </a:solidFill>
                          <a:effectLst/>
                        </a:rPr>
                        <a:t>Georgetown University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u="none" strike="noStrike" cap="none" normalizeH="0" baseline="0" dirty="0">
                          <a:ln>
                            <a:noFill/>
                          </a:ln>
                          <a:solidFill>
                            <a:schemeClr val="tx1"/>
                          </a:solidFill>
                          <a:effectLst/>
                        </a:rPr>
                        <a:t>UC Berkeley</a:t>
                      </a:r>
                      <a:endParaRPr lang="en-US" sz="1800" dirty="0">
                        <a:effectLst/>
                        <a:latin typeface="Aptos" panose="020B0004020202020204" pitchFamily="34" charset="0"/>
                        <a:ea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38019255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Possible Strong Program Network</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r>
                        <a:rPr lang="en-US" dirty="0"/>
                        <a:t>…</a:t>
                      </a:r>
                      <a:endParaRPr lang="en-CA" dirty="0"/>
                    </a:p>
                  </a:txBody>
                  <a:tcPr/>
                </a:tc>
                <a:extLst>
                  <a:ext uri="{0D108BD9-81ED-4DB2-BD59-A6C34878D82A}">
                    <a16:rowId xmlns:a16="http://schemas.microsoft.com/office/drawing/2014/main" val="23635945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rPr>
                        <a:t>Possible Market Demand Domestic &amp; International</a:t>
                      </a:r>
                      <a:endParaRPr lang="en-US" sz="1800" b="1" dirty="0">
                        <a:effectLst/>
                        <a:latin typeface="Aptos" panose="020B0004020202020204" pitchFamily="34" charset="0"/>
                        <a:ea typeface="Aptos" panose="020B0004020202020204" pitchFamily="34" charset="0"/>
                        <a:cs typeface="Arial" panose="020B0604020202020204" pitchFamily="34" charset="0"/>
                      </a:endParaRPr>
                    </a:p>
                  </a:txBody>
                  <a:tcPr/>
                </a:tc>
                <a:tc>
                  <a:txBody>
                    <a:bodyPr/>
                    <a:lstStyle/>
                    <a:p>
                      <a:pPr marL="285750" indent="-285750">
                        <a:buFont typeface="Wingdings" panose="05000000000000000000" pitchFamily="2" charset="2"/>
                        <a:buChar char="Ø"/>
                      </a:pPr>
                      <a:r>
                        <a:rPr lang="en-CA" dirty="0"/>
                        <a:t>Based on </a:t>
                      </a:r>
                      <a:r>
                        <a:rPr lang="en-CA" b="1" u="sng" dirty="0"/>
                        <a:t>BC Labor Market Outlook(2024-2025)</a:t>
                      </a:r>
                      <a:r>
                        <a:rPr lang="en-CA" dirty="0"/>
                        <a:t> report and </a:t>
                      </a:r>
                      <a:r>
                        <a:rPr lang="en-CA" b="1" u="sng" dirty="0"/>
                        <a:t>Global Trends(WEF report 2025)</a:t>
                      </a:r>
                      <a:r>
                        <a:rPr lang="en-CA" dirty="0"/>
                        <a:t> the MMIS name fits with market and industry needs/roles</a:t>
                      </a:r>
                    </a:p>
                    <a:p>
                      <a:pPr marL="285750" indent="-285750">
                        <a:buFont typeface="Wingdings" panose="05000000000000000000" pitchFamily="2" charset="2"/>
                        <a:buChar char="Ø"/>
                      </a:pPr>
                      <a:r>
                        <a:rPr lang="en-US" dirty="0"/>
                        <a:t>Develop business knowledge workers versus information technology specialists</a:t>
                      </a:r>
                    </a:p>
                  </a:txBody>
                  <a:tcPr/>
                </a:tc>
                <a:extLst>
                  <a:ext uri="{0D108BD9-81ED-4DB2-BD59-A6C34878D82A}">
                    <a16:rowId xmlns:a16="http://schemas.microsoft.com/office/drawing/2014/main" val="3523139637"/>
                  </a:ext>
                </a:extLst>
              </a:tr>
            </a:tbl>
          </a:graphicData>
        </a:graphic>
      </p:graphicFrame>
    </p:spTree>
    <p:extLst>
      <p:ext uri="{BB962C8B-B14F-4D97-AF65-F5344CB8AC3E}">
        <p14:creationId xmlns:p14="http://schemas.microsoft.com/office/powerpoint/2010/main" val="3267492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C94663-BD9C-22F5-40B8-BC79A551BA9E}"/>
              </a:ext>
            </a:extLst>
          </p:cNvPr>
          <p:cNvSpPr>
            <a:spLocks noGrp="1"/>
          </p:cNvSpPr>
          <p:nvPr>
            <p:ph type="ctrTitle"/>
          </p:nvPr>
        </p:nvSpPr>
        <p:spPr>
          <a:xfrm>
            <a:off x="1524000" y="2235200"/>
            <a:ext cx="9144000" cy="2387600"/>
          </a:xfrm>
        </p:spPr>
        <p:txBody>
          <a:bodyPr/>
          <a:lstStyle/>
          <a:p>
            <a:r>
              <a:rPr lang="en-CA" b="1" dirty="0">
                <a:solidFill>
                  <a:srgbClr val="1F497D"/>
                </a:solidFill>
                <a:latin typeface="Arial" panose="020B0604020202020204" pitchFamily="34" charset="0"/>
              </a:rPr>
              <a:t>M_BIMA program proposal</a:t>
            </a:r>
            <a:endParaRPr lang="en-CA" dirty="0"/>
          </a:p>
        </p:txBody>
      </p:sp>
    </p:spTree>
    <p:extLst>
      <p:ext uri="{BB962C8B-B14F-4D97-AF65-F5344CB8AC3E}">
        <p14:creationId xmlns:p14="http://schemas.microsoft.com/office/powerpoint/2010/main" val="2217737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581150"/>
            <a:ext cx="8610600" cy="1695450"/>
          </a:xfrm>
        </p:spPr>
        <p:txBody>
          <a:bodyPr>
            <a:normAutofit fontScale="90000"/>
          </a:bodyPr>
          <a:lstStyle/>
          <a:p>
            <a:r>
              <a:rPr lang="en-US" dirty="0"/>
              <a:t>Proposed </a:t>
            </a:r>
            <a:br>
              <a:rPr lang="en-US" dirty="0"/>
            </a:br>
            <a:br>
              <a:rPr lang="en-US" dirty="0"/>
            </a:br>
            <a:r>
              <a:rPr lang="en-US" dirty="0"/>
              <a:t>Management Intelligence Systems</a:t>
            </a:r>
            <a:br>
              <a:rPr lang="en-US" dirty="0"/>
            </a:br>
            <a:r>
              <a:rPr lang="en-US" dirty="0"/>
              <a:t>(MIS)</a:t>
            </a:r>
            <a:br>
              <a:rPr lang="en-US" dirty="0"/>
            </a:br>
            <a:br>
              <a:rPr lang="en-US" dirty="0"/>
            </a:br>
            <a:r>
              <a:rPr lang="en-US" dirty="0"/>
              <a:t> </a:t>
            </a:r>
            <a:br>
              <a:rPr lang="en-US" dirty="0"/>
            </a:br>
            <a:endParaRPr lang="en-US" dirty="0"/>
          </a:p>
        </p:txBody>
      </p:sp>
      <p:sp>
        <p:nvSpPr>
          <p:cNvPr id="3" name="Subtitle 2"/>
          <p:cNvSpPr>
            <a:spLocks noGrp="1"/>
          </p:cNvSpPr>
          <p:nvPr>
            <p:ph type="subTitle" idx="1"/>
          </p:nvPr>
        </p:nvSpPr>
        <p:spPr>
          <a:xfrm>
            <a:off x="1752600" y="4495800"/>
            <a:ext cx="8763000" cy="1752600"/>
          </a:xfrm>
        </p:spPr>
        <p:txBody>
          <a:bodyPr>
            <a:normAutofit fontScale="40000" lnSpcReduction="20000"/>
          </a:bodyPr>
          <a:lstStyle/>
          <a:p>
            <a:endParaRPr lang="en-US" sz="4000" dirty="0">
              <a:solidFill>
                <a:srgbClr val="008000"/>
              </a:solidFill>
            </a:endParaRPr>
          </a:p>
          <a:p>
            <a:endParaRPr lang="en-US" dirty="0"/>
          </a:p>
          <a:p>
            <a:r>
              <a:rPr lang="en-US" sz="5800" dirty="0"/>
              <a:t>Strategic Plan</a:t>
            </a:r>
          </a:p>
          <a:p>
            <a:r>
              <a:rPr lang="en-US" sz="5800" dirty="0"/>
              <a:t>Progress Report</a:t>
            </a:r>
          </a:p>
          <a:p>
            <a:r>
              <a:rPr lang="en-US" sz="5800" dirty="0"/>
              <a:t>2</a:t>
            </a:r>
            <a:r>
              <a:rPr lang="en-US" sz="5800" baseline="30000" dirty="0"/>
              <a:t>nd</a:t>
            </a:r>
            <a:r>
              <a:rPr lang="en-US" sz="5800" dirty="0"/>
              <a:t>  May 2016</a:t>
            </a:r>
          </a:p>
        </p:txBody>
      </p:sp>
      <p:sp>
        <p:nvSpPr>
          <p:cNvPr id="4" name="TextBox 3"/>
          <p:cNvSpPr txBox="1"/>
          <p:nvPr/>
        </p:nvSpPr>
        <p:spPr>
          <a:xfrm>
            <a:off x="4686300" y="6248400"/>
            <a:ext cx="2933700" cy="369332"/>
          </a:xfrm>
          <a:prstGeom prst="rect">
            <a:avLst/>
          </a:prstGeom>
          <a:noFill/>
        </p:spPr>
        <p:txBody>
          <a:bodyPr wrap="square" rtlCol="0">
            <a:spAutoFit/>
          </a:bodyPr>
          <a:lstStyle/>
          <a:p>
            <a:r>
              <a:rPr lang="en-CA" dirty="0">
                <a:solidFill>
                  <a:prstClr val="white"/>
                </a:solidFill>
                <a:latin typeface="Calibri"/>
              </a:rPr>
              <a:t>Summer 2013 – PD Activity                  </a:t>
            </a:r>
          </a:p>
        </p:txBody>
      </p:sp>
      <p:sp>
        <p:nvSpPr>
          <p:cNvPr id="5" name="TextBox 4"/>
          <p:cNvSpPr txBox="1"/>
          <p:nvPr/>
        </p:nvSpPr>
        <p:spPr>
          <a:xfrm>
            <a:off x="2343150" y="3200400"/>
            <a:ext cx="7620000" cy="1077218"/>
          </a:xfrm>
          <a:prstGeom prst="rect">
            <a:avLst/>
          </a:prstGeom>
          <a:noFill/>
        </p:spPr>
        <p:txBody>
          <a:bodyPr wrap="square" rtlCol="0">
            <a:spAutoFit/>
          </a:bodyPr>
          <a:lstStyle/>
          <a:p>
            <a:pPr algn="ctr"/>
            <a:r>
              <a:rPr lang="en-US" sz="3200" dirty="0">
                <a:solidFill>
                  <a:srgbClr val="C00000"/>
                </a:solidFill>
                <a:latin typeface="Calibri"/>
              </a:rPr>
              <a:t> A Program to develop</a:t>
            </a:r>
          </a:p>
          <a:p>
            <a:pPr algn="ctr"/>
            <a:r>
              <a:rPr lang="en-US" sz="3200" dirty="0">
                <a:solidFill>
                  <a:srgbClr val="C00000"/>
                </a:solidFill>
                <a:latin typeface="Calibri"/>
              </a:rPr>
              <a:t> Business Knowledge Workers</a:t>
            </a:r>
          </a:p>
        </p:txBody>
      </p:sp>
      <p:sp>
        <p:nvSpPr>
          <p:cNvPr id="6" name="Footer Placeholder 5"/>
          <p:cNvSpPr>
            <a:spLocks noGrp="1"/>
          </p:cNvSpPr>
          <p:nvPr>
            <p:ph type="ftr" sz="quarter" idx="11"/>
          </p:nvPr>
        </p:nvSpPr>
        <p:spPr>
          <a:xfrm>
            <a:off x="1524000" y="6492876"/>
            <a:ext cx="2895600" cy="365125"/>
          </a:xfrm>
        </p:spPr>
        <p:txBody>
          <a:bodyPr/>
          <a:lstStyle/>
          <a:p>
            <a:r>
              <a:rPr lang="en-CA" dirty="0">
                <a:solidFill>
                  <a:prstClr val="white">
                    <a:tint val="75000"/>
                  </a:prstClr>
                </a:solidFill>
                <a:latin typeface="Calibri"/>
              </a:rPr>
              <a:t>DRAFT PROPOSAL </a:t>
            </a:r>
            <a:endParaRPr lang="en-US" dirty="0">
              <a:solidFill>
                <a:prstClr val="white">
                  <a:tint val="75000"/>
                </a:prstClr>
              </a:solidFill>
              <a:latin typeface="Calibri"/>
            </a:endParaRPr>
          </a:p>
        </p:txBody>
      </p:sp>
      <p:sp>
        <p:nvSpPr>
          <p:cNvPr id="7" name="Slide Number Placeholder 6"/>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25</a:t>
            </a:fld>
            <a:endParaRPr lang="en-US">
              <a:solidFill>
                <a:prstClr val="white">
                  <a:tint val="75000"/>
                </a:prstClr>
              </a:solidFill>
              <a:latin typeface="Calibri"/>
            </a:endParaRPr>
          </a:p>
        </p:txBody>
      </p:sp>
    </p:spTree>
    <p:extLst>
      <p:ext uri="{BB962C8B-B14F-4D97-AF65-F5344CB8AC3E}">
        <p14:creationId xmlns:p14="http://schemas.microsoft.com/office/powerpoint/2010/main" val="3752279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Group Members &amp; Research Activities </a:t>
            </a:r>
          </a:p>
        </p:txBody>
      </p:sp>
      <p:sp>
        <p:nvSpPr>
          <p:cNvPr id="3" name="Content Placeholder 2"/>
          <p:cNvSpPr>
            <a:spLocks noGrp="1"/>
          </p:cNvSpPr>
          <p:nvPr>
            <p:ph idx="1"/>
          </p:nvPr>
        </p:nvSpPr>
        <p:spPr/>
        <p:txBody>
          <a:bodyPr>
            <a:normAutofit/>
          </a:bodyPr>
          <a:lstStyle/>
          <a:p>
            <a:r>
              <a:rPr lang="en-US" dirty="0"/>
              <a:t>John M, Amir G, </a:t>
            </a:r>
            <a:r>
              <a:rPr lang="en-US" dirty="0" err="1"/>
              <a:t>Cyri</a:t>
            </a:r>
            <a:r>
              <a:rPr lang="en-US" dirty="0"/>
              <a:t> J, Ivan S, Susan R-G</a:t>
            </a:r>
          </a:p>
          <a:p>
            <a:r>
              <a:rPr lang="en-US" dirty="0"/>
              <a:t>Since we last presented in 2013:</a:t>
            </a:r>
            <a:endParaRPr lang="en-US" dirty="0">
              <a:solidFill>
                <a:srgbClr val="FF0000"/>
              </a:solidFill>
            </a:endParaRPr>
          </a:p>
          <a:p>
            <a:pPr lvl="1"/>
            <a:r>
              <a:rPr lang="en-US" dirty="0"/>
              <a:t>2 sub-groups to look at:</a:t>
            </a:r>
          </a:p>
          <a:p>
            <a:pPr lvl="1" indent="519113">
              <a:buFont typeface="Wingdings" pitchFamily="2" charset="2"/>
              <a:buChar char="Ø"/>
            </a:pPr>
            <a:r>
              <a:rPr lang="en-US" sz="1800" dirty="0"/>
              <a:t>Business Intelligent and Visual Analytics </a:t>
            </a:r>
          </a:p>
          <a:p>
            <a:pPr marL="742950" lvl="3" indent="519113">
              <a:buFont typeface="Wingdings" pitchFamily="2" charset="2"/>
              <a:buChar char="Ø"/>
            </a:pPr>
            <a:r>
              <a:rPr lang="en-US" sz="1800" dirty="0"/>
              <a:t>e-Business  Analytics</a:t>
            </a:r>
          </a:p>
          <a:p>
            <a:pPr lvl="1"/>
            <a:endParaRPr lang="en-US" dirty="0"/>
          </a:p>
          <a:p>
            <a:pPr marL="457200" lvl="1" indent="0">
              <a:buNone/>
            </a:pPr>
            <a:r>
              <a:rPr lang="en-US" dirty="0"/>
              <a:t>Identified commonalities  -&gt; ONE  solution that maximizes students knowledge and capabilities.</a:t>
            </a:r>
          </a:p>
        </p:txBody>
      </p:sp>
      <p:sp>
        <p:nvSpPr>
          <p:cNvPr id="4" name="Footer Placeholder 3"/>
          <p:cNvSpPr>
            <a:spLocks noGrp="1"/>
          </p:cNvSpPr>
          <p:nvPr>
            <p:ph type="ftr" sz="quarter" idx="11"/>
          </p:nvPr>
        </p:nvSpPr>
        <p:spPr>
          <a:xfrm>
            <a:off x="1528011" y="6356350"/>
            <a:ext cx="4263190" cy="5016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26</a:t>
            </a:fld>
            <a:endParaRPr lang="en-US">
              <a:solidFill>
                <a:prstClr val="white">
                  <a:tint val="75000"/>
                </a:prstClr>
              </a:solidFill>
              <a:latin typeface="Calibri"/>
            </a:endParaRPr>
          </a:p>
        </p:txBody>
      </p:sp>
    </p:spTree>
    <p:extLst>
      <p:ext uri="{BB962C8B-B14F-4D97-AF65-F5344CB8AC3E}">
        <p14:creationId xmlns:p14="http://schemas.microsoft.com/office/powerpoint/2010/main" val="3630661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685800"/>
          </a:xfrm>
        </p:spPr>
        <p:txBody>
          <a:bodyPr>
            <a:normAutofit fontScale="90000"/>
          </a:bodyPr>
          <a:lstStyle/>
          <a:p>
            <a:r>
              <a:rPr lang="en-CA" dirty="0"/>
              <a:t>Industry Interest 1 - BC HYDRO</a:t>
            </a:r>
          </a:p>
        </p:txBody>
      </p:sp>
      <p:sp>
        <p:nvSpPr>
          <p:cNvPr id="3" name="Content Placeholder 2"/>
          <p:cNvSpPr>
            <a:spLocks noGrp="1"/>
          </p:cNvSpPr>
          <p:nvPr>
            <p:ph idx="1"/>
          </p:nvPr>
        </p:nvSpPr>
        <p:spPr>
          <a:xfrm>
            <a:off x="1524000" y="609600"/>
            <a:ext cx="8991600" cy="5943600"/>
          </a:xfrm>
        </p:spPr>
        <p:txBody>
          <a:bodyPr>
            <a:normAutofit fontScale="70000" lnSpcReduction="20000"/>
          </a:bodyPr>
          <a:lstStyle/>
          <a:p>
            <a:r>
              <a:rPr lang="en-CA" dirty="0"/>
              <a:t>BC Hydro  - “Overall it looks like </a:t>
            </a:r>
            <a:r>
              <a:rPr lang="en-CA" dirty="0" err="1"/>
              <a:t>Capilano</a:t>
            </a:r>
            <a:r>
              <a:rPr lang="en-CA" dirty="0"/>
              <a:t> U is designing a strong program.” Julie </a:t>
            </a:r>
            <a:r>
              <a:rPr lang="en-CA" dirty="0" err="1"/>
              <a:t>Simonsen</a:t>
            </a:r>
            <a:r>
              <a:rPr lang="en-CA" dirty="0"/>
              <a:t>-Performance Measurement Advisor, Operations Performance</a:t>
            </a:r>
          </a:p>
          <a:p>
            <a:r>
              <a:rPr lang="en-CA" dirty="0"/>
              <a:t>See a business need given the work being done to define skills and capabilities needs for Information Analysts across the Transmission and Distribution group of BC Hydro. </a:t>
            </a:r>
          </a:p>
          <a:p>
            <a:endParaRPr lang="en-CA" dirty="0"/>
          </a:p>
          <a:p>
            <a:r>
              <a:rPr lang="en-CA" dirty="0"/>
              <a:t>T&amp;D Transformation</a:t>
            </a:r>
          </a:p>
          <a:p>
            <a:endParaRPr lang="en-CA" sz="3600" dirty="0"/>
          </a:p>
          <a:p>
            <a:pPr lvl="2"/>
            <a:r>
              <a:rPr lang="en-CA" sz="2500" dirty="0"/>
              <a:t>Major Business Transformation Project </a:t>
            </a:r>
          </a:p>
          <a:p>
            <a:pPr lvl="2"/>
            <a:r>
              <a:rPr lang="en-CA" sz="2500" dirty="0"/>
              <a:t>Mark Greenfield -  Lead of Operations Performance &amp; HR ….</a:t>
            </a:r>
          </a:p>
          <a:p>
            <a:pPr lvl="2"/>
            <a:r>
              <a:rPr lang="en-CA" sz="2500" dirty="0"/>
              <a:t>Potential for engaging Cap U students in future projects.</a:t>
            </a:r>
          </a:p>
          <a:p>
            <a:pPr lvl="2"/>
            <a:r>
              <a:rPr lang="en-CA" sz="2500" dirty="0"/>
              <a:t>Operations Performance Department is very focussed on </a:t>
            </a:r>
          </a:p>
          <a:p>
            <a:pPr lvl="3"/>
            <a:r>
              <a:rPr lang="en-CA" sz="2200" dirty="0"/>
              <a:t>building performance measurement capability, and</a:t>
            </a:r>
          </a:p>
          <a:p>
            <a:pPr lvl="3"/>
            <a:r>
              <a:rPr lang="en-CA" sz="2200" dirty="0"/>
              <a:t> the supporting capabilities in information analysis</a:t>
            </a:r>
          </a:p>
          <a:p>
            <a:pPr lvl="3"/>
            <a:endParaRPr lang="en-CA" dirty="0"/>
          </a:p>
          <a:p>
            <a:r>
              <a:rPr lang="en-CA" dirty="0"/>
              <a:t>Performance Measurement –Linking Strategy to Operations</a:t>
            </a:r>
          </a:p>
          <a:p>
            <a:r>
              <a:rPr lang="en-CA" dirty="0"/>
              <a:t>Continuous Improvement &amp; Quality Assurance – Key components of the Operations Performance Department</a:t>
            </a:r>
          </a:p>
          <a:p>
            <a:r>
              <a:rPr lang="en-CA" dirty="0"/>
              <a:t>Program strong on both Business and Technology</a:t>
            </a:r>
          </a:p>
          <a:p>
            <a:pPr lvl="2"/>
            <a:endParaRPr lang="en-CA" dirty="0"/>
          </a:p>
        </p:txBody>
      </p:sp>
      <p:sp>
        <p:nvSpPr>
          <p:cNvPr id="4" name="Footer Placeholder 3"/>
          <p:cNvSpPr>
            <a:spLocks noGrp="1"/>
          </p:cNvSpPr>
          <p:nvPr>
            <p:ph type="ftr" sz="quarter" idx="11"/>
          </p:nvPr>
        </p:nvSpPr>
        <p:spPr>
          <a:xfrm>
            <a:off x="1524000" y="6492876"/>
            <a:ext cx="4572000" cy="365125"/>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27</a:t>
            </a:fld>
            <a:endParaRPr lang="en-US">
              <a:solidFill>
                <a:prstClr val="white">
                  <a:tint val="75000"/>
                </a:prstClr>
              </a:solidFill>
              <a:latin typeface="Calibri"/>
            </a:endParaRPr>
          </a:p>
        </p:txBody>
      </p:sp>
    </p:spTree>
    <p:extLst>
      <p:ext uri="{BB962C8B-B14F-4D97-AF65-F5344CB8AC3E}">
        <p14:creationId xmlns:p14="http://schemas.microsoft.com/office/powerpoint/2010/main" val="1078990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685800"/>
          </a:xfrm>
        </p:spPr>
        <p:txBody>
          <a:bodyPr>
            <a:normAutofit fontScale="90000"/>
          </a:bodyPr>
          <a:lstStyle/>
          <a:p>
            <a:r>
              <a:rPr lang="en-CA" dirty="0"/>
              <a:t>Industry Interest 2- ICBC</a:t>
            </a:r>
          </a:p>
        </p:txBody>
      </p:sp>
      <p:sp>
        <p:nvSpPr>
          <p:cNvPr id="3" name="Content Placeholder 2"/>
          <p:cNvSpPr>
            <a:spLocks noGrp="1"/>
          </p:cNvSpPr>
          <p:nvPr>
            <p:ph idx="1"/>
          </p:nvPr>
        </p:nvSpPr>
        <p:spPr>
          <a:xfrm>
            <a:off x="1524000" y="609600"/>
            <a:ext cx="8991600" cy="5943600"/>
          </a:xfrm>
        </p:spPr>
        <p:txBody>
          <a:bodyPr>
            <a:normAutofit fontScale="85000" lnSpcReduction="20000"/>
          </a:bodyPr>
          <a:lstStyle/>
          <a:p>
            <a:endParaRPr lang="en-CA" dirty="0"/>
          </a:p>
          <a:p>
            <a:r>
              <a:rPr lang="en-CA" dirty="0"/>
              <a:t>Undergoing a Business Transformation exercise</a:t>
            </a:r>
          </a:p>
          <a:p>
            <a:r>
              <a:rPr lang="en-CA" dirty="0"/>
              <a:t>Sees a business need given the work being done to define skills and capabilities needs for Business Intelligence across the Organization. </a:t>
            </a:r>
          </a:p>
          <a:p>
            <a:endParaRPr lang="en-CA" dirty="0"/>
          </a:p>
          <a:p>
            <a:r>
              <a:rPr lang="en-CA" dirty="0"/>
              <a:t>ICBC has installed and runs significant technology but does not have the ability to transform the technology into actionable business decisions</a:t>
            </a:r>
          </a:p>
          <a:p>
            <a:endParaRPr lang="en-CA" dirty="0"/>
          </a:p>
          <a:p>
            <a:r>
              <a:rPr lang="en-CA" dirty="0"/>
              <a:t>Potential for:</a:t>
            </a:r>
          </a:p>
          <a:p>
            <a:pPr lvl="2"/>
            <a:r>
              <a:rPr lang="en-CA" sz="3200" dirty="0"/>
              <a:t>Potential for engaging Cap U faculty in consulting and training initiatives for BI.</a:t>
            </a:r>
          </a:p>
          <a:p>
            <a:pPr lvl="2"/>
            <a:r>
              <a:rPr lang="en-CA" sz="3200" dirty="0"/>
              <a:t>Potential for engaging students in future projects </a:t>
            </a:r>
          </a:p>
          <a:p>
            <a:pPr lvl="2"/>
            <a:r>
              <a:rPr lang="en-CA" sz="3200" dirty="0"/>
              <a:t>Potential for </a:t>
            </a:r>
            <a:r>
              <a:rPr lang="en-CA" sz="3200"/>
              <a:t>corporate training</a:t>
            </a:r>
            <a:endParaRPr lang="en-CA" sz="3200" dirty="0"/>
          </a:p>
          <a:p>
            <a:pPr lvl="2"/>
            <a:endParaRPr lang="en-CA" sz="3200" dirty="0"/>
          </a:p>
          <a:p>
            <a:pPr lvl="2"/>
            <a:endParaRPr lang="en-CA" dirty="0"/>
          </a:p>
        </p:txBody>
      </p:sp>
      <p:sp>
        <p:nvSpPr>
          <p:cNvPr id="4" name="Footer Placeholder 3"/>
          <p:cNvSpPr>
            <a:spLocks noGrp="1"/>
          </p:cNvSpPr>
          <p:nvPr>
            <p:ph type="ftr" sz="quarter" idx="11"/>
          </p:nvPr>
        </p:nvSpPr>
        <p:spPr>
          <a:xfrm>
            <a:off x="1524000" y="6508750"/>
            <a:ext cx="4572000" cy="3492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28</a:t>
            </a:fld>
            <a:endParaRPr lang="en-US">
              <a:solidFill>
                <a:prstClr val="white">
                  <a:tint val="75000"/>
                </a:prstClr>
              </a:solidFill>
              <a:latin typeface="Calibri"/>
            </a:endParaRPr>
          </a:p>
        </p:txBody>
      </p:sp>
    </p:spTree>
    <p:extLst>
      <p:ext uri="{BB962C8B-B14F-4D97-AF65-F5344CB8AC3E}">
        <p14:creationId xmlns:p14="http://schemas.microsoft.com/office/powerpoint/2010/main" val="1894310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76200"/>
            <a:ext cx="8229600" cy="762000"/>
          </a:xfrm>
        </p:spPr>
        <p:txBody>
          <a:bodyPr/>
          <a:lstStyle/>
          <a:p>
            <a:r>
              <a:rPr lang="en-US" dirty="0"/>
              <a:t>Management Intelligence Systems</a:t>
            </a:r>
          </a:p>
        </p:txBody>
      </p:sp>
      <p:sp>
        <p:nvSpPr>
          <p:cNvPr id="3" name="Content Placeholder 2"/>
          <p:cNvSpPr>
            <a:spLocks noGrp="1"/>
          </p:cNvSpPr>
          <p:nvPr>
            <p:ph idx="1"/>
          </p:nvPr>
        </p:nvSpPr>
        <p:spPr>
          <a:xfrm>
            <a:off x="1828800" y="838200"/>
            <a:ext cx="8458200" cy="6248400"/>
          </a:xfrm>
        </p:spPr>
        <p:txBody>
          <a:bodyPr>
            <a:noAutofit/>
          </a:bodyPr>
          <a:lstStyle/>
          <a:p>
            <a:pPr>
              <a:buClr>
                <a:srgbClr val="C00000"/>
              </a:buClr>
              <a:buFont typeface="Wingdings" panose="05000000000000000000" pitchFamily="2" charset="2"/>
              <a:buChar char="ü"/>
            </a:pPr>
            <a:r>
              <a:rPr lang="en-US" sz="2400" dirty="0">
                <a:solidFill>
                  <a:srgbClr val="C00000"/>
                </a:solidFill>
              </a:rPr>
              <a:t>Create Business Managers of Information  Systems Departments </a:t>
            </a:r>
            <a:r>
              <a:rPr lang="en-US" sz="2000" dirty="0"/>
              <a:t>Utilize the breadth of the Cap </a:t>
            </a:r>
            <a:r>
              <a:rPr lang="en-US" sz="2000" u="sng" dirty="0"/>
              <a:t>U’s </a:t>
            </a:r>
            <a:r>
              <a:rPr lang="en-US" sz="2000" dirty="0"/>
              <a:t>BBA degree, so students step into Management roles within an IS Department and are able to bridge between the Business </a:t>
            </a:r>
            <a:r>
              <a:rPr lang="en-US" sz="2000"/>
              <a:t>and IS </a:t>
            </a:r>
            <a:endParaRPr lang="en-US" sz="2000" dirty="0"/>
          </a:p>
          <a:p>
            <a:pPr>
              <a:buClr>
                <a:srgbClr val="C00000"/>
              </a:buClr>
              <a:buFont typeface="Wingdings" panose="05000000000000000000" pitchFamily="2" charset="2"/>
              <a:buChar char="ü"/>
            </a:pPr>
            <a:r>
              <a:rPr lang="en-US" sz="2400" dirty="0">
                <a:solidFill>
                  <a:srgbClr val="C00000"/>
                </a:solidFill>
              </a:rPr>
              <a:t>Provide Insight and Actionable decisions</a:t>
            </a:r>
            <a:br>
              <a:rPr lang="en-US" sz="2400" dirty="0"/>
            </a:br>
            <a:r>
              <a:rPr lang="en-US" sz="2000" dirty="0"/>
              <a:t>Combine a strong business management foundation, with a specific concentration on utilizing computer information systems to convert business data, information and knowledge.  </a:t>
            </a:r>
            <a:br>
              <a:rPr lang="en-US" sz="2400" dirty="0"/>
            </a:br>
            <a:endParaRPr lang="en-US" sz="700" dirty="0"/>
          </a:p>
          <a:p>
            <a:pPr>
              <a:buClr>
                <a:srgbClr val="C00000"/>
              </a:buClr>
              <a:buFont typeface="Wingdings" panose="05000000000000000000" pitchFamily="2" charset="2"/>
              <a:buChar char="ü"/>
            </a:pPr>
            <a:r>
              <a:rPr lang="en-US" sz="2400" dirty="0">
                <a:solidFill>
                  <a:srgbClr val="C00000"/>
                </a:solidFill>
              </a:rPr>
              <a:t>Manage successfully in this Digital Age </a:t>
            </a:r>
            <a:br>
              <a:rPr lang="en-US" sz="2400" dirty="0"/>
            </a:br>
            <a:r>
              <a:rPr lang="en-US" sz="2000" dirty="0"/>
              <a:t>Develop  students with in-depth business management, information systems, visual analytics, data, information,  decision making and computing technology knowledge</a:t>
            </a:r>
            <a:br>
              <a:rPr lang="en-US" sz="2400" dirty="0"/>
            </a:br>
            <a:endParaRPr lang="en-US" sz="700" dirty="0"/>
          </a:p>
          <a:p>
            <a:pPr>
              <a:buClr>
                <a:srgbClr val="C00000"/>
              </a:buClr>
              <a:buFont typeface="Wingdings" panose="05000000000000000000" pitchFamily="2" charset="2"/>
              <a:buChar char="ü"/>
            </a:pPr>
            <a:r>
              <a:rPr lang="en-US" sz="2400" dirty="0">
                <a:solidFill>
                  <a:srgbClr val="C00000"/>
                </a:solidFill>
              </a:rPr>
              <a:t>Executive Storytelling </a:t>
            </a:r>
            <a:br>
              <a:rPr lang="en-US" sz="2400" dirty="0"/>
            </a:br>
            <a:r>
              <a:rPr lang="en-US" sz="2000" dirty="0"/>
              <a:t>Enable students to become the change agents for and storytellers of, data use in/to the Business.</a:t>
            </a:r>
          </a:p>
        </p:txBody>
      </p:sp>
      <p:sp>
        <p:nvSpPr>
          <p:cNvPr id="4" name="Footer Placeholder 3"/>
          <p:cNvSpPr>
            <a:spLocks noGrp="1"/>
          </p:cNvSpPr>
          <p:nvPr>
            <p:ph type="ftr" sz="quarter" idx="11"/>
          </p:nvPr>
        </p:nvSpPr>
        <p:spPr>
          <a:xfrm>
            <a:off x="7924800" y="6645276"/>
            <a:ext cx="2895600" cy="365125"/>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29</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3227857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apilano University - Tourism Industry Association of BC">
            <a:extLst>
              <a:ext uri="{FF2B5EF4-FFF2-40B4-BE49-F238E27FC236}">
                <a16:creationId xmlns:a16="http://schemas.microsoft.com/office/drawing/2014/main" id="{72E6F2E7-50C9-7B6E-F26C-00452A2CB2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1F731515-BCC3-BF9B-2237-8F00FEA4DD45}"/>
              </a:ext>
            </a:extLst>
          </p:cNvPr>
          <p:cNvSpPr>
            <a:spLocks noGrp="1"/>
          </p:cNvSpPr>
          <p:nvPr>
            <p:ph type="title"/>
          </p:nvPr>
        </p:nvSpPr>
        <p:spPr>
          <a:xfrm>
            <a:off x="838200" y="365125"/>
            <a:ext cx="10515600" cy="1325563"/>
          </a:xfrm>
        </p:spPr>
        <p:txBody>
          <a:bodyPr/>
          <a:lstStyle/>
          <a:p>
            <a:r>
              <a:rPr lang="en-CA" b="1" dirty="0">
                <a:latin typeface="+mn-lt"/>
              </a:rPr>
              <a:t>Research Focus Areas; </a:t>
            </a:r>
            <a:r>
              <a:rPr lang="en-CA" sz="2800" dirty="0">
                <a:latin typeface="+mn-lt"/>
              </a:rPr>
              <a:t>Key Evaluation Metrics</a:t>
            </a:r>
            <a:endParaRPr lang="en-CA" dirty="0">
              <a:latin typeface="+mn-lt"/>
            </a:endParaRPr>
          </a:p>
        </p:txBody>
      </p:sp>
      <p:graphicFrame>
        <p:nvGraphicFramePr>
          <p:cNvPr id="10" name="Diagram 9">
            <a:extLst>
              <a:ext uri="{FF2B5EF4-FFF2-40B4-BE49-F238E27FC236}">
                <a16:creationId xmlns:a16="http://schemas.microsoft.com/office/drawing/2014/main" id="{55A0E83F-A179-C57F-EF85-4A68BB0732BB}"/>
              </a:ext>
            </a:extLst>
          </p:cNvPr>
          <p:cNvGraphicFramePr/>
          <p:nvPr>
            <p:extLst>
              <p:ext uri="{D42A27DB-BD31-4B8C-83A1-F6EECF244321}">
                <p14:modId xmlns:p14="http://schemas.microsoft.com/office/powerpoint/2010/main" val="3314581603"/>
              </p:ext>
            </p:extLst>
          </p:nvPr>
        </p:nvGraphicFramePr>
        <p:xfrm>
          <a:off x="277979" y="1762963"/>
          <a:ext cx="11579960" cy="3979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0451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Pillars of Concentration</a:t>
            </a:r>
          </a:p>
        </p:txBody>
      </p:sp>
      <p:sp>
        <p:nvSpPr>
          <p:cNvPr id="3" name="Content Placeholder 2"/>
          <p:cNvSpPr>
            <a:spLocks noGrp="1"/>
          </p:cNvSpPr>
          <p:nvPr>
            <p:ph idx="1"/>
          </p:nvPr>
        </p:nvSpPr>
        <p:spPr>
          <a:xfrm>
            <a:off x="1524000" y="1600201"/>
            <a:ext cx="8991600" cy="4525963"/>
          </a:xfrm>
        </p:spPr>
        <p:txBody>
          <a:bodyPr>
            <a:normAutofit lnSpcReduction="10000"/>
          </a:bodyPr>
          <a:lstStyle/>
          <a:p>
            <a:r>
              <a:rPr lang="en-US" dirty="0"/>
              <a:t>Under the MIS umbrella, 5 pillars of the concentration emerge:  </a:t>
            </a:r>
          </a:p>
          <a:p>
            <a:endParaRPr lang="en-US" dirty="0"/>
          </a:p>
          <a:p>
            <a:pPr lvl="1"/>
            <a:r>
              <a:rPr lang="en-US" dirty="0"/>
              <a:t>Business Strategy &amp; Performance Management</a:t>
            </a:r>
          </a:p>
          <a:p>
            <a:pPr lvl="1"/>
            <a:r>
              <a:rPr lang="en-US" dirty="0"/>
              <a:t>Business Intelligence, &amp; Visual Analytics </a:t>
            </a:r>
          </a:p>
          <a:p>
            <a:pPr lvl="1"/>
            <a:r>
              <a:rPr lang="en-US" dirty="0"/>
              <a:t>Business Analysis &amp; Process Modeling</a:t>
            </a:r>
          </a:p>
          <a:p>
            <a:pPr lvl="1"/>
            <a:r>
              <a:rPr lang="en-US" dirty="0"/>
              <a:t>Management Applications &amp; Information Systems Analysis</a:t>
            </a:r>
          </a:p>
          <a:p>
            <a:pPr lvl="1"/>
            <a:r>
              <a:rPr lang="en-US" dirty="0"/>
              <a:t>Data/Big Data and Infrastructure Technology. </a:t>
            </a:r>
          </a:p>
        </p:txBody>
      </p:sp>
      <p:sp>
        <p:nvSpPr>
          <p:cNvPr id="4" name="Footer Placeholder 3"/>
          <p:cNvSpPr>
            <a:spLocks noGrp="1"/>
          </p:cNvSpPr>
          <p:nvPr>
            <p:ph type="ftr" sz="quarter" idx="11"/>
          </p:nvPr>
        </p:nvSpPr>
        <p:spPr/>
        <p:txBody>
          <a:bodyPr/>
          <a:lstStyle/>
          <a:p>
            <a:r>
              <a:rPr lang="en-CA">
                <a:solidFill>
                  <a:prstClr val="white">
                    <a:tint val="75000"/>
                  </a:prstClr>
                </a:solidFill>
                <a:latin typeface="Calibri"/>
              </a:rPr>
              <a:t>DRAFT PROPOSAL -Summer 2013  PD WORKING GROUP</a:t>
            </a:r>
            <a:endParaRPr lang="en-US">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30</a:t>
            </a:fld>
            <a:endParaRPr lang="en-US">
              <a:solidFill>
                <a:prstClr val="white">
                  <a:tint val="75000"/>
                </a:prstClr>
              </a:solidFill>
              <a:latin typeface="Calibri"/>
            </a:endParaRPr>
          </a:p>
        </p:txBody>
      </p:sp>
    </p:spTree>
    <p:extLst>
      <p:ext uri="{BB962C8B-B14F-4D97-AF65-F5344CB8AC3E}">
        <p14:creationId xmlns:p14="http://schemas.microsoft.com/office/powerpoint/2010/main" val="814250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fontScale="90000"/>
          </a:bodyPr>
          <a:lstStyle/>
          <a:p>
            <a:r>
              <a:rPr lang="en-US" dirty="0"/>
              <a:t>Management Intelligence Systems</a:t>
            </a:r>
            <a:br>
              <a:rPr lang="en-US" dirty="0"/>
            </a:br>
            <a:r>
              <a:rPr lang="en-US" dirty="0"/>
              <a:t>(MIS)- the Unifying Umbrella</a:t>
            </a:r>
          </a:p>
        </p:txBody>
      </p:sp>
      <p:graphicFrame>
        <p:nvGraphicFramePr>
          <p:cNvPr id="4" name="Content Placeholder 3"/>
          <p:cNvGraphicFramePr>
            <a:graphicFrameLocks noGrp="1"/>
          </p:cNvGraphicFramePr>
          <p:nvPr>
            <p:ph idx="1"/>
          </p:nvPr>
        </p:nvGraphicFramePr>
        <p:xfrm>
          <a:off x="2057400" y="1066800"/>
          <a:ext cx="8229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nvGraphicFramePr>
        <p:xfrm>
          <a:off x="2209800" y="5867400"/>
          <a:ext cx="7924800" cy="4001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Footer Placeholder 9"/>
          <p:cNvSpPr>
            <a:spLocks noGrp="1"/>
          </p:cNvSpPr>
          <p:nvPr>
            <p:ph type="ftr" sz="quarter" idx="11"/>
          </p:nvPr>
        </p:nvSpPr>
        <p:spPr/>
        <p:txBody>
          <a:bodyPr/>
          <a:lstStyle/>
          <a:p>
            <a:r>
              <a:rPr lang="en-CA">
                <a:solidFill>
                  <a:prstClr val="white">
                    <a:tint val="75000"/>
                  </a:prstClr>
                </a:solidFill>
                <a:latin typeface="Calibri"/>
              </a:rPr>
              <a:t>DRAFT PROPOSAL -Summer 2013  PD WORKING GROUP</a:t>
            </a:r>
            <a:endParaRPr lang="en-US">
              <a:solidFill>
                <a:prstClr val="white">
                  <a:tint val="75000"/>
                </a:prstClr>
              </a:solidFill>
              <a:latin typeface="Calibri"/>
            </a:endParaRPr>
          </a:p>
        </p:txBody>
      </p:sp>
      <p:sp>
        <p:nvSpPr>
          <p:cNvPr id="11" name="Slide Number Placeholder 10"/>
          <p:cNvSpPr>
            <a:spLocks noGrp="1"/>
          </p:cNvSpPr>
          <p:nvPr>
            <p:ph type="sldNum" sz="quarter" idx="12"/>
          </p:nvPr>
        </p:nvSpPr>
        <p:spPr>
          <a:xfrm>
            <a:off x="8071262" y="6172201"/>
            <a:ext cx="2133600" cy="365125"/>
          </a:xfrm>
        </p:spPr>
        <p:txBody>
          <a:bodyPr/>
          <a:lstStyle/>
          <a:p>
            <a:fld id="{0F64C242-1300-423C-BDC3-6B2F2E2578D0}" type="slidenum">
              <a:rPr lang="en-US">
                <a:solidFill>
                  <a:prstClr val="white">
                    <a:tint val="75000"/>
                  </a:prstClr>
                </a:solidFill>
                <a:latin typeface="Calibri"/>
              </a:rPr>
              <a:pPr/>
              <a:t>31</a:t>
            </a:fld>
            <a:endParaRPr lang="en-US">
              <a:solidFill>
                <a:prstClr val="white">
                  <a:tint val="75000"/>
                </a:prstClr>
              </a:solidFill>
              <a:latin typeface="Calibri"/>
            </a:endParaRPr>
          </a:p>
        </p:txBody>
      </p:sp>
      <p:sp>
        <p:nvSpPr>
          <p:cNvPr id="12" name="TextBox 11"/>
          <p:cNvSpPr txBox="1"/>
          <p:nvPr/>
        </p:nvSpPr>
        <p:spPr>
          <a:xfrm>
            <a:off x="2133601" y="2133600"/>
            <a:ext cx="4249011" cy="461665"/>
          </a:xfrm>
          <a:prstGeom prst="rect">
            <a:avLst/>
          </a:prstGeom>
          <a:solidFill>
            <a:srgbClr val="00B050"/>
          </a:solidFill>
          <a:ln>
            <a:solidFill>
              <a:srgbClr val="0070C0"/>
            </a:solidFill>
          </a:ln>
        </p:spPr>
        <p:txBody>
          <a:bodyPr wrap="square" rtlCol="0">
            <a:spAutoFit/>
          </a:bodyPr>
          <a:lstStyle/>
          <a:p>
            <a:pPr algn="ctr"/>
            <a:r>
              <a:rPr lang="en-CA" sz="2400" b="1" dirty="0">
                <a:solidFill>
                  <a:srgbClr val="002060"/>
                </a:solidFill>
                <a:latin typeface="Calibri"/>
              </a:rPr>
              <a:t>Business</a:t>
            </a:r>
          </a:p>
        </p:txBody>
      </p:sp>
      <p:sp>
        <p:nvSpPr>
          <p:cNvPr id="13" name="TextBox 12"/>
          <p:cNvSpPr txBox="1"/>
          <p:nvPr/>
        </p:nvSpPr>
        <p:spPr>
          <a:xfrm>
            <a:off x="6045104" y="2133601"/>
            <a:ext cx="4165697" cy="461665"/>
          </a:xfrm>
          <a:prstGeom prst="rect">
            <a:avLst/>
          </a:prstGeom>
          <a:solidFill>
            <a:srgbClr val="00B050"/>
          </a:solidFill>
          <a:ln>
            <a:solidFill>
              <a:srgbClr val="0070C0"/>
            </a:solidFill>
          </a:ln>
        </p:spPr>
        <p:txBody>
          <a:bodyPr wrap="square" rtlCol="0">
            <a:spAutoFit/>
          </a:bodyPr>
          <a:lstStyle>
            <a:defPPr>
              <a:defRPr lang="en-US"/>
            </a:defPPr>
            <a:lvl1pPr>
              <a:defRPr sz="2400" b="1">
                <a:solidFill>
                  <a:srgbClr val="002060"/>
                </a:solidFill>
              </a:defRPr>
            </a:lvl1pPr>
          </a:lstStyle>
          <a:p>
            <a:pPr algn="ctr"/>
            <a:r>
              <a:rPr lang="en-CA" dirty="0">
                <a:latin typeface="Calibri"/>
              </a:rPr>
              <a:t>IS &amp; IT</a:t>
            </a:r>
          </a:p>
        </p:txBody>
      </p:sp>
    </p:spTree>
    <p:extLst>
      <p:ext uri="{BB962C8B-B14F-4D97-AF65-F5344CB8AC3E}">
        <p14:creationId xmlns:p14="http://schemas.microsoft.com/office/powerpoint/2010/main" val="21585868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8915400" cy="1066800"/>
          </a:xfrm>
        </p:spPr>
        <p:txBody>
          <a:bodyPr>
            <a:normAutofit fontScale="90000"/>
          </a:bodyPr>
          <a:lstStyle/>
          <a:p>
            <a:r>
              <a:rPr lang="en-US" b="1" dirty="0"/>
              <a:t>Business Strategy &amp; Performance Management </a:t>
            </a:r>
          </a:p>
        </p:txBody>
      </p:sp>
      <p:sp>
        <p:nvSpPr>
          <p:cNvPr id="3" name="Content Placeholder 2"/>
          <p:cNvSpPr>
            <a:spLocks noGrp="1"/>
          </p:cNvSpPr>
          <p:nvPr>
            <p:ph idx="1"/>
          </p:nvPr>
        </p:nvSpPr>
        <p:spPr/>
        <p:txBody>
          <a:bodyPr>
            <a:normAutofit fontScale="92500" lnSpcReduction="10000"/>
          </a:bodyPr>
          <a:lstStyle/>
          <a:p>
            <a:r>
              <a:rPr lang="en-US" dirty="0"/>
              <a:t>Business Strategy &amp; Performance management provides the means for students to  understand and be able to practice the linkages between strategy and operations – i.e. operationalize business strategies</a:t>
            </a:r>
            <a:br>
              <a:rPr lang="en-US" dirty="0"/>
            </a:br>
            <a:endParaRPr lang="en-US" dirty="0"/>
          </a:p>
          <a:p>
            <a:r>
              <a:rPr lang="en-US" dirty="0"/>
              <a:t>Develop  business knowledge workers versus information technology specialists</a:t>
            </a:r>
            <a:br>
              <a:rPr lang="en-US" dirty="0"/>
            </a:br>
            <a:endParaRPr lang="en-US" dirty="0"/>
          </a:p>
          <a:p>
            <a:r>
              <a:rPr lang="en-CA" dirty="0"/>
              <a:t>Identify business metrics and key performance indicators to enable the business to measure the performance of their operations</a:t>
            </a:r>
          </a:p>
          <a:p>
            <a:endParaRPr lang="en-CA" dirty="0"/>
          </a:p>
          <a:p>
            <a:endParaRPr lang="en-US" dirty="0"/>
          </a:p>
          <a:p>
            <a:endParaRPr lang="en-US" dirty="0"/>
          </a:p>
          <a:p>
            <a:endParaRPr lang="en-US" dirty="0"/>
          </a:p>
          <a:p>
            <a:endParaRPr lang="en-US" dirty="0"/>
          </a:p>
        </p:txBody>
      </p:sp>
      <p:sp>
        <p:nvSpPr>
          <p:cNvPr id="4" name="Footer Placeholder 3"/>
          <p:cNvSpPr>
            <a:spLocks noGrp="1"/>
          </p:cNvSpPr>
          <p:nvPr>
            <p:ph type="ftr" sz="quarter" idx="11"/>
          </p:nvPr>
        </p:nvSpPr>
        <p:spPr>
          <a:xfrm>
            <a:off x="1536032" y="6496718"/>
            <a:ext cx="3962400" cy="3492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32</a:t>
            </a:fld>
            <a:endParaRPr lang="en-US">
              <a:solidFill>
                <a:prstClr val="white">
                  <a:tint val="75000"/>
                </a:prstClr>
              </a:solidFill>
              <a:latin typeface="Calibri"/>
            </a:endParaRPr>
          </a:p>
        </p:txBody>
      </p:sp>
    </p:spTree>
    <p:extLst>
      <p:ext uri="{BB962C8B-B14F-4D97-AF65-F5344CB8AC3E}">
        <p14:creationId xmlns:p14="http://schemas.microsoft.com/office/powerpoint/2010/main" val="3828648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8915400" cy="1066800"/>
          </a:xfrm>
        </p:spPr>
        <p:txBody>
          <a:bodyPr>
            <a:normAutofit fontScale="90000"/>
          </a:bodyPr>
          <a:lstStyle/>
          <a:p>
            <a:r>
              <a:rPr lang="en-US" b="1" dirty="0"/>
              <a:t>Business Intelligence &amp; Visual Analytics</a:t>
            </a:r>
          </a:p>
        </p:txBody>
      </p:sp>
      <p:sp>
        <p:nvSpPr>
          <p:cNvPr id="3" name="Content Placeholder 2"/>
          <p:cNvSpPr>
            <a:spLocks noGrp="1"/>
          </p:cNvSpPr>
          <p:nvPr>
            <p:ph idx="1"/>
          </p:nvPr>
        </p:nvSpPr>
        <p:spPr/>
        <p:txBody>
          <a:bodyPr>
            <a:normAutofit/>
          </a:bodyPr>
          <a:lstStyle/>
          <a:p>
            <a:r>
              <a:rPr lang="en-US" dirty="0"/>
              <a:t>Business intelligence provides the means for students to utilize data and information to create knowledge and communicate and present that knowledge in business terms. </a:t>
            </a:r>
            <a:br>
              <a:rPr lang="en-US" dirty="0"/>
            </a:br>
            <a:r>
              <a:rPr lang="en-US" dirty="0"/>
              <a:t> </a:t>
            </a:r>
          </a:p>
          <a:p>
            <a:r>
              <a:rPr lang="en-US" dirty="0"/>
              <a:t>Combining traditional analysis with big data, multi-dimensional techniques and visualization methodologies, provides an opportunity to make business analytics actionable and understandable to a wide audience.</a:t>
            </a:r>
          </a:p>
          <a:p>
            <a:endParaRPr lang="en-US" dirty="0"/>
          </a:p>
        </p:txBody>
      </p:sp>
      <p:sp>
        <p:nvSpPr>
          <p:cNvPr id="4" name="Footer Placeholder 3"/>
          <p:cNvSpPr>
            <a:spLocks noGrp="1"/>
          </p:cNvSpPr>
          <p:nvPr>
            <p:ph type="ftr" sz="quarter" idx="11"/>
          </p:nvPr>
        </p:nvSpPr>
        <p:spPr>
          <a:xfrm>
            <a:off x="1524000" y="6356350"/>
            <a:ext cx="3886200" cy="5016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33</a:t>
            </a:fld>
            <a:endParaRPr lang="en-US">
              <a:solidFill>
                <a:prstClr val="white">
                  <a:tint val="75000"/>
                </a:prstClr>
              </a:solidFill>
              <a:latin typeface="Calibri"/>
            </a:endParaRPr>
          </a:p>
        </p:txBody>
      </p:sp>
    </p:spTree>
    <p:extLst>
      <p:ext uri="{BB962C8B-B14F-4D97-AF65-F5344CB8AC3E}">
        <p14:creationId xmlns:p14="http://schemas.microsoft.com/office/powerpoint/2010/main" val="11968736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76200"/>
            <a:ext cx="8763000" cy="1143000"/>
          </a:xfrm>
        </p:spPr>
        <p:txBody>
          <a:bodyPr>
            <a:normAutofit/>
          </a:bodyPr>
          <a:lstStyle/>
          <a:p>
            <a:r>
              <a:rPr lang="en-US" sz="3600" b="1" dirty="0"/>
              <a:t>BUSINESS ANALYSIS &amp; PROCESS MODELLING</a:t>
            </a:r>
          </a:p>
        </p:txBody>
      </p:sp>
      <p:sp>
        <p:nvSpPr>
          <p:cNvPr id="4" name="Content Placeholder 3"/>
          <p:cNvSpPr>
            <a:spLocks noGrp="1"/>
          </p:cNvSpPr>
          <p:nvPr>
            <p:ph idx="1"/>
          </p:nvPr>
        </p:nvSpPr>
        <p:spPr/>
        <p:txBody>
          <a:bodyPr>
            <a:normAutofit lnSpcReduction="10000"/>
          </a:bodyPr>
          <a:lstStyle/>
          <a:p>
            <a:r>
              <a:rPr lang="en-US" dirty="0"/>
              <a:t>Needs assessment and requirements gathering to understand what business users need from their data and information.</a:t>
            </a:r>
            <a:br>
              <a:rPr lang="en-US" dirty="0"/>
            </a:br>
            <a:endParaRPr lang="en-US" dirty="0"/>
          </a:p>
          <a:p>
            <a:r>
              <a:rPr lang="en-US" dirty="0"/>
              <a:t>Business process modeling considers the real world application of how decisions are made in organizations.  </a:t>
            </a:r>
            <a:br>
              <a:rPr lang="en-US" dirty="0"/>
            </a:br>
            <a:endParaRPr lang="en-US" dirty="0"/>
          </a:p>
          <a:p>
            <a:r>
              <a:rPr lang="en-US" dirty="0"/>
              <a:t>The student’s breadth in business, coupled with specific study in the quantitative aspects of business, allows using data and models to develop business workflows and  solutions.</a:t>
            </a:r>
          </a:p>
          <a:p>
            <a:pPr marL="0" indent="0">
              <a:buNone/>
            </a:pPr>
            <a:endParaRPr lang="en-US" dirty="0"/>
          </a:p>
          <a:p>
            <a:endParaRPr lang="en-US" dirty="0"/>
          </a:p>
        </p:txBody>
      </p:sp>
      <p:sp>
        <p:nvSpPr>
          <p:cNvPr id="3" name="Footer Placeholder 2"/>
          <p:cNvSpPr>
            <a:spLocks noGrp="1"/>
          </p:cNvSpPr>
          <p:nvPr>
            <p:ph type="ftr" sz="quarter" idx="11"/>
          </p:nvPr>
        </p:nvSpPr>
        <p:spPr>
          <a:xfrm>
            <a:off x="1552074" y="6328276"/>
            <a:ext cx="4191000" cy="5016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34</a:t>
            </a:fld>
            <a:endParaRPr lang="en-US">
              <a:solidFill>
                <a:prstClr val="white">
                  <a:tint val="75000"/>
                </a:prstClr>
              </a:solidFill>
              <a:latin typeface="Calibri"/>
            </a:endParaRPr>
          </a:p>
        </p:txBody>
      </p:sp>
    </p:spTree>
    <p:extLst>
      <p:ext uri="{BB962C8B-B14F-4D97-AF65-F5344CB8AC3E}">
        <p14:creationId xmlns:p14="http://schemas.microsoft.com/office/powerpoint/2010/main" val="32150439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9144000" cy="1143000"/>
          </a:xfrm>
        </p:spPr>
        <p:txBody>
          <a:bodyPr>
            <a:normAutofit fontScale="90000"/>
          </a:bodyPr>
          <a:lstStyle/>
          <a:p>
            <a:r>
              <a:rPr lang="en-US" dirty="0"/>
              <a:t>MANAGEMENT APPLICATIONS  &amp; INFORMATION SYSTEMS</a:t>
            </a:r>
          </a:p>
        </p:txBody>
      </p:sp>
      <p:sp>
        <p:nvSpPr>
          <p:cNvPr id="3" name="Content Placeholder 2"/>
          <p:cNvSpPr>
            <a:spLocks noGrp="1"/>
          </p:cNvSpPr>
          <p:nvPr>
            <p:ph idx="1"/>
          </p:nvPr>
        </p:nvSpPr>
        <p:spPr/>
        <p:txBody>
          <a:bodyPr>
            <a:normAutofit lnSpcReduction="10000"/>
          </a:bodyPr>
          <a:lstStyle/>
          <a:p>
            <a:r>
              <a:rPr lang="en-US" dirty="0"/>
              <a:t>Management  Applications examine how systems, procedures and people are best combined to develop real business application solutions, to help businesses </a:t>
            </a:r>
            <a:r>
              <a:rPr lang="en-US" b="1" dirty="0">
                <a:solidFill>
                  <a:srgbClr val="008000"/>
                </a:solidFill>
              </a:rPr>
              <a:t>Run, Grow and Transform.</a:t>
            </a:r>
            <a:br>
              <a:rPr lang="en-US" dirty="0"/>
            </a:br>
            <a:endParaRPr lang="en-US" dirty="0"/>
          </a:p>
          <a:p>
            <a:r>
              <a:rPr lang="en-US" dirty="0"/>
              <a:t>Information systems and analysis, provides students with the ability to apply technological solutions to business problems as the cornerstones for application development</a:t>
            </a:r>
            <a:br>
              <a:rPr lang="en-US" dirty="0"/>
            </a:br>
            <a:endParaRPr lang="en-US" dirty="0"/>
          </a:p>
          <a:p>
            <a:endParaRPr lang="en-US" dirty="0"/>
          </a:p>
        </p:txBody>
      </p:sp>
      <p:sp>
        <p:nvSpPr>
          <p:cNvPr id="4" name="Footer Placeholder 3"/>
          <p:cNvSpPr>
            <a:spLocks noGrp="1"/>
          </p:cNvSpPr>
          <p:nvPr>
            <p:ph type="ftr" sz="quarter" idx="11"/>
          </p:nvPr>
        </p:nvSpPr>
        <p:spPr>
          <a:xfrm>
            <a:off x="1676400" y="6356350"/>
            <a:ext cx="3886200" cy="501650"/>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35</a:t>
            </a:fld>
            <a:endParaRPr lang="en-US">
              <a:solidFill>
                <a:prstClr val="white">
                  <a:tint val="75000"/>
                </a:prstClr>
              </a:solidFill>
              <a:latin typeface="Calibri"/>
            </a:endParaRPr>
          </a:p>
        </p:txBody>
      </p:sp>
    </p:spTree>
    <p:extLst>
      <p:ext uri="{BB962C8B-B14F-4D97-AF65-F5344CB8AC3E}">
        <p14:creationId xmlns:p14="http://schemas.microsoft.com/office/powerpoint/2010/main" val="41585590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&amp; INFORMATION TECHNOLOGY</a:t>
            </a:r>
          </a:p>
        </p:txBody>
      </p:sp>
      <p:sp>
        <p:nvSpPr>
          <p:cNvPr id="3" name="Content Placeholder 2"/>
          <p:cNvSpPr>
            <a:spLocks noGrp="1"/>
          </p:cNvSpPr>
          <p:nvPr>
            <p:ph idx="1"/>
          </p:nvPr>
        </p:nvSpPr>
        <p:spPr/>
        <p:txBody>
          <a:bodyPr>
            <a:normAutofit fontScale="85000" lnSpcReduction="10000"/>
          </a:bodyPr>
          <a:lstStyle/>
          <a:p>
            <a:r>
              <a:rPr lang="en-US" dirty="0"/>
              <a:t>A solid understanding of structured and unstructured (Big data) business data and technology which provides a strong foundation for the analytics that must be done at the Executive levels of the Organization</a:t>
            </a:r>
            <a:br>
              <a:rPr lang="en-US" dirty="0"/>
            </a:br>
            <a:endParaRPr lang="en-US" dirty="0"/>
          </a:p>
          <a:p>
            <a:r>
              <a:rPr lang="en-US" dirty="0"/>
              <a:t>It allows the student to leverage ever more sophisticated tools (borrowed from statistical methods) for data mining and to solve business problems. </a:t>
            </a:r>
            <a:br>
              <a:rPr lang="en-US" dirty="0"/>
            </a:br>
            <a:r>
              <a:rPr lang="en-US" dirty="0"/>
              <a:t> </a:t>
            </a:r>
          </a:p>
          <a:p>
            <a:r>
              <a:rPr lang="en-US" dirty="0"/>
              <a:t>A solid foundation and understanding of data holdings, database design, networking, application programming, and specific information analytical tools, allows the business to  be  agile and adapt quickly to current and future business computing environments.</a:t>
            </a:r>
          </a:p>
          <a:p>
            <a:endParaRPr lang="en-US" dirty="0"/>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36</a:t>
            </a:fld>
            <a:endParaRPr lang="en-US">
              <a:solidFill>
                <a:prstClr val="white">
                  <a:tint val="75000"/>
                </a:prstClr>
              </a:solidFill>
              <a:latin typeface="Calibri"/>
            </a:endParaRPr>
          </a:p>
        </p:txBody>
      </p:sp>
      <p:sp>
        <p:nvSpPr>
          <p:cNvPr id="6" name="Footer Placeholder 3"/>
          <p:cNvSpPr txBox="1">
            <a:spLocks/>
          </p:cNvSpPr>
          <p:nvPr/>
        </p:nvSpPr>
        <p:spPr>
          <a:xfrm>
            <a:off x="1676400" y="6356350"/>
            <a:ext cx="3886200" cy="5016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Tree>
    <p:extLst>
      <p:ext uri="{BB962C8B-B14F-4D97-AF65-F5344CB8AC3E}">
        <p14:creationId xmlns:p14="http://schemas.microsoft.com/office/powerpoint/2010/main" val="249727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76200"/>
            <a:ext cx="8915400" cy="1143000"/>
          </a:xfrm>
        </p:spPr>
        <p:txBody>
          <a:bodyPr>
            <a:noAutofit/>
          </a:bodyPr>
          <a:lstStyle/>
          <a:p>
            <a:r>
              <a:rPr lang="en-US" sz="3200" dirty="0"/>
              <a:t>PILLARS OF THE ADVANCED DIPLOMA</a:t>
            </a:r>
            <a:br>
              <a:rPr lang="en-US" sz="3200" dirty="0"/>
            </a:br>
            <a:r>
              <a:rPr lang="en-US" sz="3200" dirty="0"/>
              <a:t> Already in CSB Programs</a:t>
            </a:r>
          </a:p>
        </p:txBody>
      </p:sp>
      <p:sp>
        <p:nvSpPr>
          <p:cNvPr id="3" name="Content Placeholder 2"/>
          <p:cNvSpPr>
            <a:spLocks noGrp="1"/>
          </p:cNvSpPr>
          <p:nvPr>
            <p:ph idx="1"/>
          </p:nvPr>
        </p:nvSpPr>
        <p:spPr>
          <a:xfrm>
            <a:off x="1447800" y="990600"/>
            <a:ext cx="4648200" cy="6172200"/>
          </a:xfrm>
        </p:spPr>
        <p:txBody>
          <a:bodyPr>
            <a:noAutofit/>
          </a:bodyPr>
          <a:lstStyle/>
          <a:p>
            <a:pPr>
              <a:tabLst>
                <a:tab pos="1879600" algn="l"/>
              </a:tabLst>
            </a:pPr>
            <a:r>
              <a:rPr lang="en-US" sz="2400" b="1" i="1" dirty="0">
                <a:solidFill>
                  <a:schemeClr val="tx2"/>
                </a:solidFill>
              </a:rPr>
              <a:t>Business Intelligence (Business &amp; Visual Analytics):</a:t>
            </a:r>
            <a:br>
              <a:rPr lang="en-US" sz="2400" dirty="0"/>
            </a:br>
            <a:r>
              <a:rPr lang="en-US" sz="1800" dirty="0"/>
              <a:t>BADM 29A	Data and Decision Making (CMPT 223, COMP 320) </a:t>
            </a:r>
            <a:br>
              <a:rPr lang="en-US" sz="1800" dirty="0"/>
            </a:br>
            <a:r>
              <a:rPr lang="en-US" sz="1800" dirty="0">
                <a:solidFill>
                  <a:srgbClr val="00B0F0"/>
                </a:solidFill>
              </a:rPr>
              <a:t>BADM 39D	Visual Analytics</a:t>
            </a:r>
            <a:br>
              <a:rPr lang="en-US" sz="1800" dirty="0">
                <a:solidFill>
                  <a:srgbClr val="00B0F0"/>
                </a:solidFill>
              </a:rPr>
            </a:br>
            <a:r>
              <a:rPr lang="en-US" sz="1800" dirty="0">
                <a:solidFill>
                  <a:srgbClr val="00B0F0"/>
                </a:solidFill>
              </a:rPr>
              <a:t>COMM 39F	Advanced Business             Presentations – Exec Story Telling</a:t>
            </a:r>
            <a:br>
              <a:rPr lang="en-US" sz="1800" dirty="0"/>
            </a:br>
            <a:r>
              <a:rPr lang="en-US" sz="1800" dirty="0">
                <a:solidFill>
                  <a:srgbClr val="00B050"/>
                </a:solidFill>
              </a:rPr>
              <a:t>BADM 49E	Business Intelligence</a:t>
            </a:r>
            <a:br>
              <a:rPr lang="en-US" sz="1800" dirty="0">
                <a:solidFill>
                  <a:srgbClr val="00B050"/>
                </a:solidFill>
              </a:rPr>
            </a:br>
            <a:r>
              <a:rPr lang="en-US" sz="1800" dirty="0">
                <a:solidFill>
                  <a:srgbClr val="00B050"/>
                </a:solidFill>
              </a:rPr>
              <a:t>BADM 49G	Knowledge Management</a:t>
            </a:r>
          </a:p>
          <a:p>
            <a:endParaRPr lang="en-US" sz="1800" dirty="0"/>
          </a:p>
          <a:p>
            <a:r>
              <a:rPr lang="en-US" sz="2400" b="1" i="1" dirty="0">
                <a:solidFill>
                  <a:schemeClr val="tx2"/>
                </a:solidFill>
              </a:rPr>
              <a:t>Business Needs Assessment, Requirements Analysis and Modeling </a:t>
            </a:r>
            <a:br>
              <a:rPr lang="en-US" sz="1800" dirty="0"/>
            </a:br>
            <a:r>
              <a:rPr lang="en-US" sz="1800" dirty="0"/>
              <a:t>Accounting, Human Resources, Finance, Marketing, Business Computing, Law</a:t>
            </a:r>
            <a:br>
              <a:rPr lang="en-US" sz="1800" dirty="0"/>
            </a:br>
            <a:r>
              <a:rPr lang="en-US" sz="1800" dirty="0">
                <a:solidFill>
                  <a:srgbClr val="FF0000"/>
                </a:solidFill>
              </a:rPr>
              <a:t>BADM 301	Operations Management</a:t>
            </a:r>
            <a:br>
              <a:rPr lang="en-US" sz="1800" dirty="0"/>
            </a:br>
            <a:r>
              <a:rPr lang="en-US" sz="1800" dirty="0">
                <a:solidFill>
                  <a:srgbClr val="FF0000"/>
                </a:solidFill>
              </a:rPr>
              <a:t>BADM 310	Quantitative Methods III</a:t>
            </a:r>
            <a:br>
              <a:rPr lang="en-US" sz="1800" dirty="0"/>
            </a:br>
            <a:r>
              <a:rPr lang="en-US" sz="1800" dirty="0">
                <a:solidFill>
                  <a:srgbClr val="00B050"/>
                </a:solidFill>
              </a:rPr>
              <a:t>BADM 39C	Business Modeling – (BCPT223)</a:t>
            </a:r>
          </a:p>
        </p:txBody>
      </p:sp>
      <p:sp>
        <p:nvSpPr>
          <p:cNvPr id="4" name="Content Placeholder 2"/>
          <p:cNvSpPr txBox="1">
            <a:spLocks/>
          </p:cNvSpPr>
          <p:nvPr/>
        </p:nvSpPr>
        <p:spPr>
          <a:xfrm>
            <a:off x="5791200" y="990600"/>
            <a:ext cx="5181600" cy="6172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b="1" i="1" dirty="0">
                <a:solidFill>
                  <a:srgbClr val="EEECE1"/>
                </a:solidFill>
                <a:latin typeface="Calibri"/>
              </a:rPr>
              <a:t>Information Systems</a:t>
            </a:r>
            <a:br>
              <a:rPr lang="en-US" sz="1800" dirty="0">
                <a:solidFill>
                  <a:prstClr val="white"/>
                </a:solidFill>
                <a:latin typeface="Calibri"/>
              </a:rPr>
            </a:br>
            <a:r>
              <a:rPr lang="en-US" sz="1800" dirty="0">
                <a:solidFill>
                  <a:prstClr val="white"/>
                </a:solidFill>
                <a:latin typeface="Calibri"/>
              </a:rPr>
              <a:t>BADM 201	Business Information Systems </a:t>
            </a:r>
            <a:br>
              <a:rPr lang="en-US" sz="1800" dirty="0">
                <a:solidFill>
                  <a:prstClr val="white"/>
                </a:solidFill>
                <a:latin typeface="Calibri"/>
              </a:rPr>
            </a:br>
            <a:r>
              <a:rPr lang="en-US" sz="1800" dirty="0">
                <a:solidFill>
                  <a:prstClr val="white"/>
                </a:solidFill>
                <a:latin typeface="Calibri"/>
              </a:rPr>
              <a:t>PHIL 202	Introduction to Formal Logic</a:t>
            </a:r>
            <a:br>
              <a:rPr lang="en-US" sz="1800" dirty="0">
                <a:solidFill>
                  <a:prstClr val="white"/>
                </a:solidFill>
                <a:latin typeface="Calibri"/>
              </a:rPr>
            </a:br>
            <a:r>
              <a:rPr lang="en-US" sz="1800" dirty="0">
                <a:solidFill>
                  <a:srgbClr val="FFC000"/>
                </a:solidFill>
                <a:latin typeface="Calibri"/>
              </a:rPr>
              <a:t>BCPT 305	Management Information Systems, E-Business  &amp; E-Marketing Systems</a:t>
            </a:r>
          </a:p>
          <a:p>
            <a:pPr marL="358775" indent="0">
              <a:buNone/>
            </a:pPr>
            <a:r>
              <a:rPr lang="en-US" sz="1800" dirty="0">
                <a:solidFill>
                  <a:srgbClr val="FFC000"/>
                </a:solidFill>
                <a:latin typeface="Calibri"/>
              </a:rPr>
              <a:t>BADM 39B	Systems Analysis and Design </a:t>
            </a:r>
            <a:br>
              <a:rPr lang="en-US" sz="1800" dirty="0">
                <a:solidFill>
                  <a:srgbClr val="FFC000"/>
                </a:solidFill>
                <a:latin typeface="Calibri"/>
              </a:rPr>
            </a:br>
            <a:r>
              <a:rPr lang="en-US" sz="1800" dirty="0">
                <a:solidFill>
                  <a:srgbClr val="FF0000"/>
                </a:solidFill>
                <a:latin typeface="Calibri"/>
              </a:rPr>
              <a:t>BADM 318	Project Management</a:t>
            </a:r>
            <a:br>
              <a:rPr lang="en-US" sz="1800" dirty="0">
                <a:solidFill>
                  <a:prstClr val="white"/>
                </a:solidFill>
                <a:latin typeface="Calibri"/>
              </a:rPr>
            </a:br>
            <a:r>
              <a:rPr lang="en-US" sz="1800" dirty="0">
                <a:solidFill>
                  <a:prstClr val="white"/>
                </a:solidFill>
                <a:latin typeface="Calibri"/>
              </a:rPr>
              <a:t>BADM 470	Business Policy</a:t>
            </a:r>
            <a:br>
              <a:rPr lang="en-US" sz="1800" dirty="0">
                <a:solidFill>
                  <a:prstClr val="white"/>
                </a:solidFill>
                <a:latin typeface="Calibri"/>
              </a:rPr>
            </a:br>
            <a:r>
              <a:rPr lang="en-US" sz="1800" dirty="0">
                <a:solidFill>
                  <a:prstClr val="white"/>
                </a:solidFill>
                <a:latin typeface="Calibri"/>
              </a:rPr>
              <a:t>MATH 124	Discrete Mathematics </a:t>
            </a:r>
          </a:p>
          <a:p>
            <a:endParaRPr lang="en-US" sz="1800" dirty="0">
              <a:solidFill>
                <a:prstClr val="white"/>
              </a:solidFill>
              <a:latin typeface="Calibri"/>
            </a:endParaRPr>
          </a:p>
          <a:p>
            <a:r>
              <a:rPr lang="en-US" sz="2400" b="1" i="1" dirty="0">
                <a:solidFill>
                  <a:srgbClr val="EEECE1"/>
                </a:solidFill>
                <a:latin typeface="Calibri"/>
              </a:rPr>
              <a:t>Visualization , Usability,  Data , &amp; Infrastructure Technology</a:t>
            </a:r>
            <a:br>
              <a:rPr lang="en-US" sz="1800" b="1" dirty="0">
                <a:solidFill>
                  <a:srgbClr val="EEECE1"/>
                </a:solidFill>
                <a:latin typeface="Calibri"/>
              </a:rPr>
            </a:br>
            <a:r>
              <a:rPr lang="en-US" sz="1800" dirty="0">
                <a:solidFill>
                  <a:prstClr val="white"/>
                </a:solidFill>
                <a:latin typeface="Calibri"/>
              </a:rPr>
              <a:t>CMPT 184	Fundamentals of Programming</a:t>
            </a:r>
            <a:br>
              <a:rPr lang="en-US" sz="1800" dirty="0">
                <a:solidFill>
                  <a:prstClr val="white"/>
                </a:solidFill>
                <a:latin typeface="Calibri"/>
              </a:rPr>
            </a:br>
            <a:r>
              <a:rPr lang="en-US" sz="1800" strike="sngStrike" dirty="0">
                <a:solidFill>
                  <a:prstClr val="white"/>
                </a:solidFill>
                <a:latin typeface="Calibri"/>
              </a:rPr>
              <a:t> </a:t>
            </a:r>
            <a:br>
              <a:rPr lang="en-US" sz="1800" strike="sngStrike" dirty="0">
                <a:solidFill>
                  <a:prstClr val="white"/>
                </a:solidFill>
                <a:latin typeface="Calibri"/>
              </a:rPr>
            </a:br>
            <a:r>
              <a:rPr lang="en-US" sz="1800" dirty="0">
                <a:solidFill>
                  <a:prstClr val="white"/>
                </a:solidFill>
                <a:latin typeface="Calibri"/>
              </a:rPr>
              <a:t>TCPP 253	Data Structures and Abstraction</a:t>
            </a:r>
          </a:p>
          <a:p>
            <a:endParaRPr lang="en-US" sz="1800" dirty="0">
              <a:solidFill>
                <a:prstClr val="white"/>
              </a:solidFill>
              <a:latin typeface="Calibri"/>
            </a:endParaRPr>
          </a:p>
        </p:txBody>
      </p:sp>
      <p:sp>
        <p:nvSpPr>
          <p:cNvPr id="5" name="Footer Placeholder 4"/>
          <p:cNvSpPr>
            <a:spLocks noGrp="1"/>
          </p:cNvSpPr>
          <p:nvPr>
            <p:ph type="ftr" sz="quarter" idx="11"/>
          </p:nvPr>
        </p:nvSpPr>
        <p:spPr>
          <a:xfrm>
            <a:off x="7010400" y="6617202"/>
            <a:ext cx="3657600" cy="240799"/>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6" name="Slide Number Placeholder 5"/>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37</a:t>
            </a:fld>
            <a:endParaRPr lang="en-US">
              <a:solidFill>
                <a:prstClr val="white">
                  <a:tint val="75000"/>
                </a:prstClr>
              </a:solidFill>
              <a:latin typeface="Calibri"/>
            </a:endParaRPr>
          </a:p>
        </p:txBody>
      </p:sp>
    </p:spTree>
    <p:extLst>
      <p:ext uri="{BB962C8B-B14F-4D97-AF65-F5344CB8AC3E}">
        <p14:creationId xmlns:p14="http://schemas.microsoft.com/office/powerpoint/2010/main" val="16104501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76200"/>
            <a:ext cx="8915400" cy="1143000"/>
          </a:xfrm>
        </p:spPr>
        <p:txBody>
          <a:bodyPr>
            <a:noAutofit/>
          </a:bodyPr>
          <a:lstStyle/>
          <a:p>
            <a:r>
              <a:rPr lang="en-US" sz="3200" dirty="0"/>
              <a:t>PILLARS OF THE BACHELOR’s DEGREE – </a:t>
            </a:r>
            <a:br>
              <a:rPr lang="en-US" sz="3200" dirty="0"/>
            </a:br>
            <a:r>
              <a:rPr lang="en-US" sz="3200" dirty="0"/>
              <a:t>Expansion of elements of the Concentration</a:t>
            </a:r>
          </a:p>
        </p:txBody>
      </p:sp>
      <p:sp>
        <p:nvSpPr>
          <p:cNvPr id="3" name="Content Placeholder 2"/>
          <p:cNvSpPr>
            <a:spLocks noGrp="1"/>
          </p:cNvSpPr>
          <p:nvPr>
            <p:ph idx="1"/>
          </p:nvPr>
        </p:nvSpPr>
        <p:spPr>
          <a:xfrm>
            <a:off x="1447800" y="990600"/>
            <a:ext cx="4648200" cy="6172200"/>
          </a:xfrm>
        </p:spPr>
        <p:txBody>
          <a:bodyPr>
            <a:noAutofit/>
          </a:bodyPr>
          <a:lstStyle/>
          <a:p>
            <a:pPr>
              <a:tabLst>
                <a:tab pos="1879600" algn="l"/>
              </a:tabLst>
            </a:pPr>
            <a:r>
              <a:rPr lang="en-US" sz="2400" b="1" i="1" dirty="0">
                <a:solidFill>
                  <a:schemeClr val="tx2"/>
                </a:solidFill>
              </a:rPr>
              <a:t>Business Intelligence (Business &amp; Visual Analytics):</a:t>
            </a:r>
            <a:br>
              <a:rPr lang="en-US" sz="2400" dirty="0"/>
            </a:br>
            <a:r>
              <a:rPr lang="en-US" sz="1800" dirty="0"/>
              <a:t>BADM 39A	Intro to Visual Analytics</a:t>
            </a:r>
          </a:p>
          <a:p>
            <a:pPr>
              <a:tabLst>
                <a:tab pos="1879600" algn="l"/>
              </a:tabLst>
            </a:pPr>
            <a:r>
              <a:rPr lang="en-US" sz="1800" dirty="0"/>
              <a:t>BADM 39B	Intro to BI and KM</a:t>
            </a:r>
          </a:p>
          <a:p>
            <a:pPr>
              <a:tabLst>
                <a:tab pos="1879600" algn="l"/>
              </a:tabLst>
            </a:pPr>
            <a:r>
              <a:rPr lang="en-US" sz="1800" dirty="0"/>
              <a:t>BADM 49A	Advanced Visual Analytics</a:t>
            </a:r>
            <a:br>
              <a:rPr lang="en-US" sz="1800" dirty="0"/>
            </a:br>
            <a:r>
              <a:rPr lang="en-US" sz="1800" dirty="0"/>
              <a:t>BADM 49B	Advanced BI and KM  </a:t>
            </a:r>
          </a:p>
          <a:p>
            <a:pPr lvl="1"/>
            <a:r>
              <a:rPr lang="en-US" sz="1400" i="1" dirty="0"/>
              <a:t>BI – Business Intelligence</a:t>
            </a:r>
          </a:p>
          <a:p>
            <a:pPr lvl="1"/>
            <a:r>
              <a:rPr lang="en-US" sz="1400" i="1" dirty="0"/>
              <a:t>KM – Knowledge Management</a:t>
            </a:r>
          </a:p>
          <a:p>
            <a:r>
              <a:rPr lang="en-US" sz="2400" b="1" i="1" dirty="0">
                <a:solidFill>
                  <a:schemeClr val="tx2"/>
                </a:solidFill>
              </a:rPr>
              <a:t>Business Needs Assessment, Requirements Analysis and Modeling</a:t>
            </a:r>
            <a:br>
              <a:rPr lang="en-US" sz="1800" dirty="0"/>
            </a:br>
            <a:r>
              <a:rPr lang="en-US" sz="1800" dirty="0"/>
              <a:t>Accounting, Human Resources, Finance, Marketing, Business Computing, Law</a:t>
            </a:r>
            <a:br>
              <a:rPr lang="en-US" sz="1800" dirty="0"/>
            </a:br>
            <a:r>
              <a:rPr lang="en-US" sz="1800" dirty="0"/>
              <a:t>BCPT 223	Business Modeling</a:t>
            </a:r>
          </a:p>
          <a:p>
            <a:r>
              <a:rPr lang="en-US" sz="1800" dirty="0"/>
              <a:t>BADM 301	Operations Management</a:t>
            </a:r>
            <a:br>
              <a:rPr lang="en-US" sz="1800" dirty="0"/>
            </a:br>
            <a:r>
              <a:rPr lang="en-US" sz="1800" dirty="0"/>
              <a:t>BADM 310	Quantitative Methods III</a:t>
            </a:r>
            <a:br>
              <a:rPr lang="en-US" sz="1800" dirty="0"/>
            </a:br>
            <a:endParaRPr lang="en-US" sz="1800" dirty="0">
              <a:solidFill>
                <a:srgbClr val="92D050"/>
              </a:solidFill>
            </a:endParaRPr>
          </a:p>
        </p:txBody>
      </p:sp>
      <p:sp>
        <p:nvSpPr>
          <p:cNvPr id="4" name="Content Placeholder 2"/>
          <p:cNvSpPr txBox="1">
            <a:spLocks/>
          </p:cNvSpPr>
          <p:nvPr/>
        </p:nvSpPr>
        <p:spPr>
          <a:xfrm>
            <a:off x="5791200" y="990600"/>
            <a:ext cx="5029200" cy="6172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b="1" i="1" dirty="0">
                <a:solidFill>
                  <a:srgbClr val="EEECE1"/>
                </a:solidFill>
                <a:latin typeface="Calibri"/>
              </a:rPr>
              <a:t>Information Systems</a:t>
            </a:r>
            <a:br>
              <a:rPr lang="en-US" sz="1800" dirty="0">
                <a:solidFill>
                  <a:prstClr val="white"/>
                </a:solidFill>
                <a:latin typeface="Calibri"/>
              </a:rPr>
            </a:br>
            <a:r>
              <a:rPr lang="en-US" sz="1800" dirty="0">
                <a:solidFill>
                  <a:prstClr val="white"/>
                </a:solidFill>
                <a:latin typeface="Calibri"/>
              </a:rPr>
              <a:t>BADM 201	Business Information Systems </a:t>
            </a:r>
            <a:br>
              <a:rPr lang="en-US" sz="1800" dirty="0">
                <a:solidFill>
                  <a:prstClr val="white"/>
                </a:solidFill>
                <a:latin typeface="Calibri"/>
              </a:rPr>
            </a:br>
            <a:r>
              <a:rPr lang="en-US" sz="1800" dirty="0">
                <a:solidFill>
                  <a:prstClr val="white"/>
                </a:solidFill>
                <a:latin typeface="Calibri"/>
              </a:rPr>
              <a:t>PHIL 202	Introduction to Formal Logic</a:t>
            </a:r>
            <a:br>
              <a:rPr lang="en-US" sz="1800" dirty="0">
                <a:solidFill>
                  <a:prstClr val="white"/>
                </a:solidFill>
                <a:latin typeface="Calibri"/>
              </a:rPr>
            </a:br>
            <a:r>
              <a:rPr lang="en-US" sz="1800" dirty="0">
                <a:solidFill>
                  <a:prstClr val="white"/>
                </a:solidFill>
                <a:latin typeface="Calibri"/>
              </a:rPr>
              <a:t>BCPT 305	MIS</a:t>
            </a:r>
          </a:p>
          <a:p>
            <a:pPr marL="0" indent="0">
              <a:buNone/>
            </a:pPr>
            <a:r>
              <a:rPr lang="en-US" sz="1800" dirty="0">
                <a:solidFill>
                  <a:prstClr val="white"/>
                </a:solidFill>
                <a:latin typeface="Calibri"/>
              </a:rPr>
              <a:t>       E-Business  &amp; E-Marketing Systems</a:t>
            </a:r>
            <a:br>
              <a:rPr lang="en-US" sz="1800" dirty="0">
                <a:solidFill>
                  <a:prstClr val="white"/>
                </a:solidFill>
                <a:latin typeface="Calibri"/>
              </a:rPr>
            </a:br>
            <a:r>
              <a:rPr lang="en-US" sz="1800" dirty="0">
                <a:solidFill>
                  <a:prstClr val="white"/>
                </a:solidFill>
                <a:latin typeface="Calibri"/>
              </a:rPr>
              <a:t>       BADM 318	Project Management</a:t>
            </a:r>
            <a:br>
              <a:rPr lang="en-US" sz="1800" dirty="0">
                <a:solidFill>
                  <a:prstClr val="white"/>
                </a:solidFill>
                <a:latin typeface="Calibri"/>
              </a:rPr>
            </a:br>
            <a:r>
              <a:rPr lang="en-US" sz="1800" dirty="0">
                <a:solidFill>
                  <a:prstClr val="white"/>
                </a:solidFill>
                <a:latin typeface="Calibri"/>
              </a:rPr>
              <a:t>       BADM 470	Business Policy</a:t>
            </a:r>
            <a:br>
              <a:rPr lang="en-US" sz="1800" dirty="0">
                <a:solidFill>
                  <a:prstClr val="white"/>
                </a:solidFill>
                <a:latin typeface="Calibri"/>
              </a:rPr>
            </a:br>
            <a:r>
              <a:rPr lang="en-US" sz="1800" dirty="0">
                <a:solidFill>
                  <a:prstClr val="white"/>
                </a:solidFill>
                <a:latin typeface="Calibri"/>
              </a:rPr>
              <a:t>       MATH 124	Discrete Mathematics I</a:t>
            </a:r>
          </a:p>
          <a:p>
            <a:endParaRPr lang="en-US" sz="1800" dirty="0">
              <a:solidFill>
                <a:prstClr val="white"/>
              </a:solidFill>
              <a:latin typeface="Calibri"/>
            </a:endParaRPr>
          </a:p>
          <a:p>
            <a:r>
              <a:rPr lang="en-US" sz="2400" b="1" i="1" dirty="0">
                <a:solidFill>
                  <a:srgbClr val="EEECE1"/>
                </a:solidFill>
                <a:latin typeface="Calibri"/>
              </a:rPr>
              <a:t>Visualization , Usability,  Data , &amp; Infrastructure Technology</a:t>
            </a:r>
            <a:br>
              <a:rPr lang="en-US" sz="1800" b="1" dirty="0">
                <a:solidFill>
                  <a:srgbClr val="EEECE1"/>
                </a:solidFill>
                <a:latin typeface="Calibri"/>
              </a:rPr>
            </a:br>
            <a:r>
              <a:rPr lang="en-US" sz="1800" dirty="0">
                <a:solidFill>
                  <a:prstClr val="white"/>
                </a:solidFill>
                <a:latin typeface="Calibri"/>
              </a:rPr>
              <a:t>CMPT 223	Database design &amp; Analysis </a:t>
            </a:r>
            <a:br>
              <a:rPr lang="en-US" sz="1800" dirty="0">
                <a:solidFill>
                  <a:prstClr val="white"/>
                </a:solidFill>
                <a:latin typeface="Calibri"/>
              </a:rPr>
            </a:br>
            <a:r>
              <a:rPr lang="en-US" sz="1800" dirty="0">
                <a:solidFill>
                  <a:prstClr val="white"/>
                </a:solidFill>
                <a:latin typeface="Calibri"/>
              </a:rPr>
              <a:t>TCPP 253	Data Structures and Abstraction</a:t>
            </a:r>
          </a:p>
          <a:p>
            <a:endParaRPr lang="en-US" sz="1800" dirty="0">
              <a:solidFill>
                <a:prstClr val="white"/>
              </a:solidFill>
              <a:latin typeface="Calibri"/>
            </a:endParaRPr>
          </a:p>
        </p:txBody>
      </p:sp>
      <p:sp>
        <p:nvSpPr>
          <p:cNvPr id="5" name="Footer Placeholder 4"/>
          <p:cNvSpPr>
            <a:spLocks noGrp="1"/>
          </p:cNvSpPr>
          <p:nvPr>
            <p:ph type="ftr" sz="quarter" idx="11"/>
          </p:nvPr>
        </p:nvSpPr>
        <p:spPr>
          <a:xfrm>
            <a:off x="7010400" y="6617202"/>
            <a:ext cx="3657600" cy="240799"/>
          </a:xfrm>
        </p:spPr>
        <p:txBody>
          <a:body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
        <p:nvSpPr>
          <p:cNvPr id="6" name="Slide Number Placeholder 5"/>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38</a:t>
            </a:fld>
            <a:endParaRPr lang="en-US">
              <a:solidFill>
                <a:prstClr val="white">
                  <a:tint val="75000"/>
                </a:prstClr>
              </a:solidFill>
              <a:latin typeface="Calibri"/>
            </a:endParaRPr>
          </a:p>
        </p:txBody>
      </p:sp>
    </p:spTree>
    <p:extLst>
      <p:ext uri="{BB962C8B-B14F-4D97-AF65-F5344CB8AC3E}">
        <p14:creationId xmlns:p14="http://schemas.microsoft.com/office/powerpoint/2010/main" val="2384266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6286500" y="3162300"/>
            <a:ext cx="8229600" cy="533400"/>
          </a:xfrm>
        </p:spPr>
        <p:txBody>
          <a:bodyPr>
            <a:normAutofit fontScale="90000"/>
          </a:bodyPr>
          <a:lstStyle/>
          <a:p>
            <a:r>
              <a:rPr lang="en-US" dirty="0"/>
              <a:t>PROPOSED COURSES PER YEAR</a:t>
            </a:r>
          </a:p>
        </p:txBody>
      </p:sp>
      <p:graphicFrame>
        <p:nvGraphicFramePr>
          <p:cNvPr id="4" name="Content Placeholder 3"/>
          <p:cNvGraphicFramePr>
            <a:graphicFrameLocks noGrp="1"/>
          </p:cNvGraphicFramePr>
          <p:nvPr>
            <p:ph idx="1"/>
          </p:nvPr>
        </p:nvGraphicFramePr>
        <p:xfrm>
          <a:off x="1994032" y="762000"/>
          <a:ext cx="8521568" cy="4858646"/>
        </p:xfrm>
        <a:graphic>
          <a:graphicData uri="http://schemas.openxmlformats.org/drawingml/2006/table">
            <a:tbl>
              <a:tblPr/>
              <a:tblGrid>
                <a:gridCol w="1892168">
                  <a:extLst>
                    <a:ext uri="{9D8B030D-6E8A-4147-A177-3AD203B41FA5}">
                      <a16:colId xmlns:a16="http://schemas.microsoft.com/office/drawing/2014/main" val="20000"/>
                    </a:ext>
                  </a:extLst>
                </a:gridCol>
                <a:gridCol w="1216437">
                  <a:extLst>
                    <a:ext uri="{9D8B030D-6E8A-4147-A177-3AD203B41FA5}">
                      <a16:colId xmlns:a16="http://schemas.microsoft.com/office/drawing/2014/main" val="20001"/>
                    </a:ext>
                  </a:extLst>
                </a:gridCol>
                <a:gridCol w="524755">
                  <a:extLst>
                    <a:ext uri="{9D8B030D-6E8A-4147-A177-3AD203B41FA5}">
                      <a16:colId xmlns:a16="http://schemas.microsoft.com/office/drawing/2014/main" val="20002"/>
                    </a:ext>
                  </a:extLst>
                </a:gridCol>
                <a:gridCol w="2221208">
                  <a:extLst>
                    <a:ext uri="{9D8B030D-6E8A-4147-A177-3AD203B41FA5}">
                      <a16:colId xmlns:a16="http://schemas.microsoft.com/office/drawing/2014/main" val="20003"/>
                    </a:ext>
                  </a:extLst>
                </a:gridCol>
                <a:gridCol w="19812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tblGrid>
              <a:tr h="167628">
                <a:tc>
                  <a:txBody>
                    <a:bodyPr/>
                    <a:lstStyle/>
                    <a:p>
                      <a:pPr algn="l" fontAlgn="b"/>
                      <a:endParaRPr lang="en-US" sz="24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endParaRPr lang="en-CA"/>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endParaRPr lang="en-CA" sz="2400" dirty="0"/>
                    </a:p>
                  </a:txBody>
                  <a:tcPr marL="7982" marR="7982" marT="7982" marB="0" anchor="b">
                    <a:lnL>
                      <a:noFill/>
                    </a:lnL>
                    <a:lnR>
                      <a:noFill/>
                    </a:lnR>
                    <a:lnT>
                      <a:noFill/>
                    </a:lnT>
                    <a:lnB>
                      <a:noFill/>
                    </a:lnB>
                  </a:tcPr>
                </a:tc>
                <a:tc>
                  <a:txBody>
                    <a:bodyPr/>
                    <a:lstStyle/>
                    <a:p>
                      <a:endParaRPr lang="en-CA" sz="2400" dirty="0"/>
                    </a:p>
                  </a:txBody>
                  <a:tcPr marL="7982" marR="7982" marT="7982" marB="0" anchor="b">
                    <a:lnL>
                      <a:noFill/>
                    </a:lnL>
                    <a:lnR>
                      <a:noFill/>
                    </a:lnR>
                    <a:lnT>
                      <a:noFill/>
                    </a:lnT>
                    <a:lnB>
                      <a:noFill/>
                    </a:lnB>
                  </a:tcPr>
                </a:tc>
                <a:extLst>
                  <a:ext uri="{0D108BD9-81ED-4DB2-BD59-A6C34878D82A}">
                    <a16:rowId xmlns:a16="http://schemas.microsoft.com/office/drawing/2014/main" val="10000"/>
                  </a:ext>
                </a:extLst>
              </a:tr>
              <a:tr h="167628">
                <a:tc gridSpan="2">
                  <a:txBody>
                    <a:bodyPr/>
                    <a:lstStyle/>
                    <a:p>
                      <a:pPr algn="ctr" fontAlgn="b"/>
                      <a:r>
                        <a:rPr lang="en-US" sz="2400" b="0" i="0" u="none" strike="noStrike" dirty="0">
                          <a:solidFill>
                            <a:schemeClr val="bg1"/>
                          </a:solidFill>
                          <a:effectLst/>
                          <a:latin typeface="Calibri"/>
                        </a:rPr>
                        <a:t>Year 1</a:t>
                      </a:r>
                    </a:p>
                  </a:txBody>
                  <a:tcPr marL="7982" marR="7982" marT="7982" marB="0" anchor="b">
                    <a:lnL>
                      <a:noFill/>
                    </a:lnL>
                    <a:lnR>
                      <a:noFill/>
                    </a:lnR>
                    <a:lnT>
                      <a:noFill/>
                    </a:lnT>
                    <a:lnB>
                      <a:noFill/>
                    </a:lnB>
                    <a:solidFill>
                      <a:srgbClr val="FCD5B4"/>
                    </a:solidFill>
                  </a:tcPr>
                </a:tc>
                <a:tc hMerge="1">
                  <a:txBody>
                    <a:bodyPr/>
                    <a:lstStyle/>
                    <a:p>
                      <a:endParaRPr lang="en-CA"/>
                    </a:p>
                  </a:txBody>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gridSpan="2">
                  <a:txBody>
                    <a:bodyPr/>
                    <a:lstStyle/>
                    <a:p>
                      <a:pPr marL="0" algn="ctr" defTabSz="914400" rtl="0" eaLnBrk="1" fontAlgn="b" latinLnBrk="0" hangingPunct="1"/>
                      <a:r>
                        <a:rPr lang="en-US" sz="2400" b="0" i="0" u="none" strike="noStrike" kern="1200" dirty="0">
                          <a:solidFill>
                            <a:schemeClr val="bg1"/>
                          </a:solidFill>
                          <a:effectLst/>
                          <a:latin typeface="Calibri"/>
                          <a:ea typeface="+mn-ea"/>
                          <a:cs typeface="+mn-cs"/>
                        </a:rPr>
                        <a:t>Year 2</a:t>
                      </a:r>
                    </a:p>
                  </a:txBody>
                  <a:tcPr marL="7982" marR="7982" marT="7982" marB="0" anchor="b">
                    <a:lnL>
                      <a:noFill/>
                    </a:lnL>
                    <a:lnR>
                      <a:noFill/>
                    </a:lnR>
                    <a:lnT>
                      <a:noFill/>
                    </a:lnT>
                    <a:lnB>
                      <a:noFill/>
                    </a:lnB>
                    <a:solidFill>
                      <a:srgbClr val="FCD5B4"/>
                    </a:solidFill>
                  </a:tcPr>
                </a:tc>
                <a:tc hMerge="1">
                  <a:txBody>
                    <a:bodyPr/>
                    <a:lstStyle/>
                    <a:p>
                      <a:endParaRPr lang="en-CA"/>
                    </a:p>
                  </a:txBody>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1"/>
                  </a:ext>
                </a:extLst>
              </a:tr>
              <a:tr h="167628">
                <a:tc>
                  <a:txBody>
                    <a:bodyPr/>
                    <a:lstStyle/>
                    <a:p>
                      <a:pPr algn="l" fontAlgn="b"/>
                      <a:r>
                        <a:rPr lang="en-US" sz="2400" b="0" i="0" u="none" strike="noStrike">
                          <a:solidFill>
                            <a:schemeClr val="tx2"/>
                          </a:solidFill>
                          <a:effectLst/>
                          <a:latin typeface="Calibri"/>
                        </a:rPr>
                        <a:t>ENGL 100</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dirty="0">
                          <a:solidFill>
                            <a:schemeClr val="tx2"/>
                          </a:solidFill>
                          <a:effectLst/>
                          <a:latin typeface="Calibri"/>
                        </a:rPr>
                        <a:t>BFIN 241</a:t>
                      </a:r>
                    </a:p>
                  </a:txBody>
                  <a:tcPr marL="7982" marR="7982" marT="7982" marB="0" anchor="b">
                    <a:lnL>
                      <a:noFill/>
                    </a:lnL>
                    <a:lnR>
                      <a:noFill/>
                    </a:lnR>
                    <a:lnT>
                      <a:noFill/>
                    </a:lnT>
                    <a:lnB>
                      <a:noFill/>
                    </a:lnB>
                  </a:tcPr>
                </a:tc>
                <a:tc>
                  <a:txBody>
                    <a:bodyPr/>
                    <a:lstStyle/>
                    <a:p>
                      <a:pPr algn="ctr" fontAlgn="b"/>
                      <a:r>
                        <a:rPr lang="en-US" sz="24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2"/>
                  </a:ext>
                </a:extLst>
              </a:tr>
              <a:tr h="167628">
                <a:tc>
                  <a:txBody>
                    <a:bodyPr/>
                    <a:lstStyle/>
                    <a:p>
                      <a:pPr algn="l" fontAlgn="b"/>
                      <a:r>
                        <a:rPr lang="en-US" sz="2400" b="0" i="0" u="none" strike="noStrike" dirty="0">
                          <a:solidFill>
                            <a:schemeClr val="tx2"/>
                          </a:solidFill>
                          <a:effectLst/>
                          <a:latin typeface="Calibri"/>
                        </a:rPr>
                        <a:t>BADM 101</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a:solidFill>
                            <a:schemeClr val="tx2"/>
                          </a:solidFill>
                          <a:effectLst/>
                          <a:latin typeface="Calibri"/>
                        </a:rPr>
                        <a:t>BADM 201</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3"/>
                  </a:ext>
                </a:extLst>
              </a:tr>
              <a:tr h="167628">
                <a:tc>
                  <a:txBody>
                    <a:bodyPr/>
                    <a:lstStyle/>
                    <a:p>
                      <a:pPr algn="l" fontAlgn="b"/>
                      <a:r>
                        <a:rPr lang="en-US" sz="2400" b="0" i="0" u="none" strike="noStrike">
                          <a:solidFill>
                            <a:schemeClr val="tx2"/>
                          </a:solidFill>
                          <a:effectLst/>
                          <a:latin typeface="Calibri"/>
                        </a:rPr>
                        <a:t>BADM 102</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dirty="0">
                          <a:solidFill>
                            <a:schemeClr val="tx2"/>
                          </a:solidFill>
                          <a:effectLst/>
                          <a:latin typeface="Calibri"/>
                        </a:rPr>
                        <a:t>BADM 204</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endParaRPr lang="en-CA" sz="2400" dirty="0"/>
                    </a:p>
                  </a:txBody>
                  <a:tcPr marL="7982" marR="7982" marT="7982" marB="0" anchor="b">
                    <a:lnL>
                      <a:noFill/>
                    </a:lnL>
                    <a:lnR>
                      <a:noFill/>
                    </a:lnR>
                    <a:lnT>
                      <a:noFill/>
                    </a:lnT>
                    <a:lnB>
                      <a:noFill/>
                    </a:lnB>
                  </a:tcPr>
                </a:tc>
                <a:extLst>
                  <a:ext uri="{0D108BD9-81ED-4DB2-BD59-A6C34878D82A}">
                    <a16:rowId xmlns:a16="http://schemas.microsoft.com/office/drawing/2014/main" val="10004"/>
                  </a:ext>
                </a:extLst>
              </a:tr>
              <a:tr h="167628">
                <a:tc>
                  <a:txBody>
                    <a:bodyPr/>
                    <a:lstStyle/>
                    <a:p>
                      <a:pPr algn="l" fontAlgn="b"/>
                      <a:r>
                        <a:rPr lang="en-US" sz="2400" b="0" i="0" u="none" strike="noStrike">
                          <a:solidFill>
                            <a:schemeClr val="tx2"/>
                          </a:solidFill>
                          <a:effectLst/>
                          <a:latin typeface="Calibri"/>
                        </a:rPr>
                        <a:t>BADM 106</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a:solidFill>
                            <a:schemeClr val="tx2"/>
                          </a:solidFill>
                          <a:effectLst/>
                          <a:latin typeface="Calibri"/>
                        </a:rPr>
                        <a:t>BADM 210</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5"/>
                  </a:ext>
                </a:extLst>
              </a:tr>
              <a:tr h="167628">
                <a:tc>
                  <a:txBody>
                    <a:bodyPr/>
                    <a:lstStyle/>
                    <a:p>
                      <a:pPr algn="l" fontAlgn="b"/>
                      <a:r>
                        <a:rPr lang="en-US" sz="2400" b="0" i="0" u="none" strike="noStrike">
                          <a:solidFill>
                            <a:schemeClr val="tx2"/>
                          </a:solidFill>
                          <a:effectLst/>
                          <a:latin typeface="Calibri"/>
                        </a:rPr>
                        <a:t>BADM 107</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dirty="0">
                          <a:solidFill>
                            <a:schemeClr val="tx2"/>
                          </a:solidFill>
                          <a:effectLst/>
                          <a:latin typeface="Calibri"/>
                        </a:rPr>
                        <a:t>IBUS 255</a:t>
                      </a:r>
                    </a:p>
                  </a:txBody>
                  <a:tcPr marL="7982" marR="7982" marT="7982" marB="0" anchor="b">
                    <a:lnL>
                      <a:noFill/>
                    </a:lnL>
                    <a:lnR>
                      <a:noFill/>
                    </a:lnR>
                    <a:lnT>
                      <a:noFill/>
                    </a:lnT>
                    <a:lnB>
                      <a:noFill/>
                    </a:lnB>
                  </a:tcPr>
                </a:tc>
                <a:tc>
                  <a:txBody>
                    <a:bodyPr/>
                    <a:lstStyle/>
                    <a:p>
                      <a:pPr algn="ctr" fontAlgn="b"/>
                      <a:r>
                        <a:rPr lang="en-US" sz="24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6"/>
                  </a:ext>
                </a:extLst>
              </a:tr>
              <a:tr h="167628">
                <a:tc>
                  <a:txBody>
                    <a:bodyPr/>
                    <a:lstStyle/>
                    <a:p>
                      <a:pPr algn="l" fontAlgn="b"/>
                      <a:r>
                        <a:rPr lang="en-US" sz="2400" b="0" i="0" u="none" strike="noStrike">
                          <a:solidFill>
                            <a:schemeClr val="tx2"/>
                          </a:solidFill>
                          <a:effectLst/>
                          <a:latin typeface="Calibri"/>
                        </a:rPr>
                        <a:t>BFIN 141</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dirty="0">
                          <a:solidFill>
                            <a:srgbClr val="C00000"/>
                          </a:solidFill>
                          <a:effectLst/>
                          <a:latin typeface="Calibri"/>
                        </a:rPr>
                        <a:t> </a:t>
                      </a:r>
                    </a:p>
                  </a:txBody>
                  <a:tcPr marL="7982" marR="7982" marT="7982" marB="0" anchor="b">
                    <a:lnL>
                      <a:noFill/>
                    </a:lnL>
                    <a:lnR>
                      <a:noFill/>
                    </a:lnR>
                    <a:lnT>
                      <a:noFill/>
                    </a:lnT>
                    <a:lnB>
                      <a:noFill/>
                    </a:lnB>
                  </a:tcPr>
                </a:tc>
                <a:tc>
                  <a:txBody>
                    <a:bodyPr/>
                    <a:lstStyle/>
                    <a:p>
                      <a:pPr algn="l" fontAlgn="b"/>
                      <a:endParaRPr lang="en-US" sz="2400" b="0" i="0" u="none" strike="noStrike" dirty="0">
                        <a:solidFill>
                          <a:srgbClr val="C00000"/>
                        </a:solidFill>
                        <a:effectLst/>
                        <a:latin typeface="Calibri"/>
                      </a:endParaRP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7"/>
                  </a:ext>
                </a:extLst>
              </a:tr>
              <a:tr h="167628">
                <a:tc>
                  <a:txBody>
                    <a:bodyPr/>
                    <a:lstStyle/>
                    <a:p>
                      <a:pPr algn="l" fontAlgn="b"/>
                      <a:r>
                        <a:rPr lang="en-US" sz="2400" b="0" i="0" u="none" strike="noStrike">
                          <a:solidFill>
                            <a:schemeClr val="tx2"/>
                          </a:solidFill>
                          <a:effectLst/>
                          <a:latin typeface="Calibri"/>
                        </a:rPr>
                        <a:t>BMKT 161</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a:solidFill>
                            <a:srgbClr val="C00000"/>
                          </a:solidFill>
                          <a:effectLst/>
                          <a:latin typeface="Calibri"/>
                        </a:rPr>
                        <a:t>Bus. Elective</a:t>
                      </a:r>
                    </a:p>
                  </a:txBody>
                  <a:tcPr marL="7982" marR="7982" marT="7982" marB="0" anchor="b">
                    <a:lnL>
                      <a:noFill/>
                    </a:lnL>
                    <a:lnR>
                      <a:noFill/>
                    </a:lnR>
                    <a:lnT>
                      <a:noFill/>
                    </a:lnT>
                    <a:lnB>
                      <a:noFill/>
                    </a:lnB>
                  </a:tcPr>
                </a:tc>
                <a:tc>
                  <a:txBody>
                    <a:bodyPr/>
                    <a:lstStyle/>
                    <a:p>
                      <a:pPr algn="l" fontAlgn="b"/>
                      <a:r>
                        <a:rPr lang="en-US" sz="2400" b="0" i="0" u="none" strike="noStrike" baseline="0" dirty="0">
                          <a:solidFill>
                            <a:srgbClr val="C00000"/>
                          </a:solidFill>
                          <a:effectLst/>
                          <a:latin typeface="Calibri"/>
                        </a:rPr>
                        <a:t>TCPP 253</a:t>
                      </a:r>
                      <a:endParaRPr lang="en-US" sz="2400" b="0" i="0" u="none" strike="noStrike" dirty="0">
                        <a:solidFill>
                          <a:srgbClr val="C00000"/>
                        </a:solidFill>
                        <a:effectLst/>
                        <a:latin typeface="Calibri"/>
                      </a:endParaRP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8"/>
                  </a:ext>
                </a:extLst>
              </a:tr>
              <a:tr h="167628">
                <a:tc>
                  <a:txBody>
                    <a:bodyPr/>
                    <a:lstStyle/>
                    <a:p>
                      <a:pPr algn="l" fontAlgn="b"/>
                      <a:r>
                        <a:rPr lang="en-US" sz="2400" b="0" i="0" u="none" strike="noStrike" dirty="0">
                          <a:solidFill>
                            <a:schemeClr val="tx2"/>
                          </a:solidFill>
                          <a:effectLst/>
                          <a:latin typeface="Calibri"/>
                        </a:rPr>
                        <a:t>CMNS 220</a:t>
                      </a:r>
                    </a:p>
                  </a:txBody>
                  <a:tcPr marL="7982" marR="7982" marT="7982" marB="0" anchor="b">
                    <a:lnL>
                      <a:noFill/>
                    </a:lnL>
                    <a:lnR>
                      <a:noFill/>
                    </a:lnR>
                    <a:lnT>
                      <a:noFill/>
                    </a:lnT>
                    <a:lnB>
                      <a:noFill/>
                    </a:lnB>
                  </a:tcPr>
                </a:tc>
                <a:tc>
                  <a:txBody>
                    <a:bodyPr/>
                    <a:lstStyle/>
                    <a:p>
                      <a:pPr algn="ctr" fontAlgn="b"/>
                      <a:r>
                        <a:rPr lang="en-US" sz="2400" b="0" i="0" u="none" strike="noStrike">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a:solidFill>
                            <a:srgbClr val="C00000"/>
                          </a:solidFill>
                          <a:effectLst/>
                          <a:latin typeface="Calibri"/>
                        </a:rPr>
                        <a:t>Bus. Elective</a:t>
                      </a:r>
                    </a:p>
                  </a:txBody>
                  <a:tcPr marL="7982" marR="7982" marT="7982" marB="0" anchor="b">
                    <a:lnL>
                      <a:noFill/>
                    </a:lnL>
                    <a:lnR>
                      <a:noFill/>
                    </a:lnR>
                    <a:lnT>
                      <a:noFill/>
                    </a:lnT>
                    <a:lnB>
                      <a:noFill/>
                    </a:lnB>
                  </a:tcPr>
                </a:tc>
                <a:tc>
                  <a:txBody>
                    <a:bodyPr/>
                    <a:lstStyle/>
                    <a:p>
                      <a:r>
                        <a:rPr lang="en-CA" sz="2400" dirty="0">
                          <a:solidFill>
                            <a:srgbClr val="C00000"/>
                          </a:solidFill>
                        </a:rPr>
                        <a:t>CMPT</a:t>
                      </a:r>
                      <a:r>
                        <a:rPr lang="en-CA" sz="2400" baseline="0" dirty="0">
                          <a:solidFill>
                            <a:srgbClr val="C00000"/>
                          </a:solidFill>
                        </a:rPr>
                        <a:t> 223</a:t>
                      </a:r>
                      <a:endParaRPr lang="en-CA" sz="2400" dirty="0">
                        <a:solidFill>
                          <a:srgbClr val="C00000"/>
                        </a:solidFill>
                      </a:endParaRP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09"/>
                  </a:ext>
                </a:extLst>
              </a:tr>
              <a:tr h="167628">
                <a:tc>
                  <a:txBody>
                    <a:bodyPr/>
                    <a:lstStyle/>
                    <a:p>
                      <a:pPr algn="l" fontAlgn="b"/>
                      <a:r>
                        <a:rPr lang="en-US" sz="2400" b="0" i="0" u="none" strike="noStrike">
                          <a:solidFill>
                            <a:schemeClr val="tx2"/>
                          </a:solidFill>
                          <a:effectLst/>
                          <a:latin typeface="Calibri"/>
                        </a:rPr>
                        <a:t>ECON 111</a:t>
                      </a:r>
                    </a:p>
                  </a:txBody>
                  <a:tcPr marL="7982" marR="7982" marT="7982" marB="0" anchor="b">
                    <a:lnL>
                      <a:noFill/>
                    </a:lnL>
                    <a:lnR>
                      <a:noFill/>
                    </a:lnR>
                    <a:lnT>
                      <a:noFill/>
                    </a:lnT>
                    <a:lnB>
                      <a:noFill/>
                    </a:lnB>
                  </a:tcPr>
                </a:tc>
                <a:tc>
                  <a:txBody>
                    <a:bodyPr/>
                    <a:lstStyle/>
                    <a:p>
                      <a:pPr algn="ctr" fontAlgn="b"/>
                      <a:r>
                        <a:rPr lang="en-US" sz="24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chemeClr val="tx2"/>
                          </a:solidFill>
                          <a:effectLst/>
                          <a:latin typeface="+mn-lt"/>
                        </a:rPr>
                        <a:t>Arts/Science</a:t>
                      </a:r>
                    </a:p>
                  </a:txBody>
                  <a:tcPr marL="7982" marR="7982" marT="7982" marB="0" anchor="b">
                    <a:lnL>
                      <a:noFill/>
                    </a:lnL>
                    <a:lnR>
                      <a:noFill/>
                    </a:lnR>
                    <a:lnT>
                      <a:noFill/>
                    </a:lnT>
                    <a:lnB>
                      <a:noFill/>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chemeClr val="tx2"/>
                          </a:solidFill>
                          <a:effectLst/>
                          <a:latin typeface="+mn-lt"/>
                        </a:rPr>
                        <a:t>PHIL 202</a:t>
                      </a: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10"/>
                  </a:ext>
                </a:extLst>
              </a:tr>
              <a:tr h="167628">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chemeClr val="tx2"/>
                          </a:solidFill>
                          <a:effectLst/>
                          <a:latin typeface="+mn-lt"/>
                        </a:rPr>
                        <a:t> BCPT 123</a:t>
                      </a:r>
                    </a:p>
                  </a:txBody>
                  <a:tcPr marL="7982" marR="7982" marT="7982" marB="0" anchor="b">
                    <a:lnL>
                      <a:noFill/>
                    </a:lnL>
                    <a:lnR>
                      <a:noFill/>
                    </a:lnR>
                    <a:lnT>
                      <a:noFill/>
                    </a:lnT>
                    <a:lnB>
                      <a:noFill/>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400" b="0" i="0" u="none" strike="noStrike" dirty="0">
                          <a:solidFill>
                            <a:schemeClr val="tx2"/>
                          </a:solidFill>
                          <a:effectLst/>
                          <a:latin typeface="Calibri"/>
                        </a:rPr>
                        <a:t>Arts/Science</a:t>
                      </a:r>
                    </a:p>
                  </a:txBody>
                  <a:tcPr marL="7982" marR="7982" marT="7982" marB="0" anchor="b">
                    <a:lnL>
                      <a:noFill/>
                    </a:lnL>
                    <a:lnR>
                      <a:noFill/>
                    </a:lnR>
                    <a:lnT>
                      <a:noFill/>
                    </a:lnT>
                    <a:lnB>
                      <a:noFill/>
                    </a:lnB>
                  </a:tcPr>
                </a:tc>
                <a:tc>
                  <a:txBody>
                    <a:bodyPr/>
                    <a:lstStyle/>
                    <a:p>
                      <a:pPr algn="l" fontAlgn="b"/>
                      <a:r>
                        <a:rPr lang="en-US" sz="2400" b="0" i="0" u="none" strike="noStrike" dirty="0">
                          <a:solidFill>
                            <a:schemeClr val="tx2"/>
                          </a:solidFill>
                          <a:effectLst/>
                          <a:latin typeface="Calibri"/>
                        </a:rPr>
                        <a:t>MATH 124</a:t>
                      </a:r>
                      <a:r>
                        <a:rPr lang="en-US" sz="2400" b="0" i="0" u="none" strike="noStrike" baseline="0" dirty="0">
                          <a:solidFill>
                            <a:schemeClr val="tx2"/>
                          </a:solidFill>
                          <a:effectLst/>
                          <a:latin typeface="Calibri"/>
                        </a:rPr>
                        <a:t> (opt)</a:t>
                      </a:r>
                      <a:endParaRPr lang="en-US" sz="24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extLst>
                  <a:ext uri="{0D108BD9-81ED-4DB2-BD59-A6C34878D82A}">
                    <a16:rowId xmlns:a16="http://schemas.microsoft.com/office/drawing/2014/main" val="10011"/>
                  </a:ext>
                </a:extLst>
              </a:tr>
              <a:tr h="167628">
                <a:tc>
                  <a:txBody>
                    <a:bodyPr/>
                    <a:lstStyle/>
                    <a:p>
                      <a:pPr algn="l" fontAlgn="b"/>
                      <a:endParaRPr lang="en-US" sz="24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endParaRPr lang="en-CA"/>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4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endParaRPr lang="en-CA" sz="2400"/>
                    </a:p>
                  </a:txBody>
                  <a:tcPr marL="7982" marR="7982" marT="7982" marB="0" anchor="b">
                    <a:lnL>
                      <a:noFill/>
                    </a:lnL>
                    <a:lnR>
                      <a:noFill/>
                    </a:lnR>
                    <a:lnT>
                      <a:noFill/>
                    </a:lnT>
                    <a:lnB>
                      <a:noFill/>
                    </a:lnB>
                  </a:tcPr>
                </a:tc>
                <a:tc>
                  <a:txBody>
                    <a:bodyPr/>
                    <a:lstStyle/>
                    <a:p>
                      <a:endParaRPr lang="en-CA" sz="2400" dirty="0"/>
                    </a:p>
                  </a:txBody>
                  <a:tcPr marL="7982" marR="7982" marT="7982" marB="0" anchor="b">
                    <a:lnL>
                      <a:noFill/>
                    </a:lnL>
                    <a:lnR>
                      <a:noFill/>
                    </a:lnR>
                    <a:lnT>
                      <a:noFill/>
                    </a:lnT>
                    <a:lnB>
                      <a:noFill/>
                    </a:lnB>
                  </a:tcPr>
                </a:tc>
                <a:extLst>
                  <a:ext uri="{0D108BD9-81ED-4DB2-BD59-A6C34878D82A}">
                    <a16:rowId xmlns:a16="http://schemas.microsoft.com/office/drawing/2014/main" val="10012"/>
                  </a:ext>
                </a:extLst>
              </a:tr>
            </a:tbl>
          </a:graphicData>
        </a:graphic>
      </p:graphicFrame>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39</a:t>
            </a:fld>
            <a:endParaRPr lang="en-US">
              <a:solidFill>
                <a:prstClr val="white">
                  <a:tint val="75000"/>
                </a:prstClr>
              </a:solidFill>
              <a:latin typeface="Calibri"/>
            </a:endParaRPr>
          </a:p>
        </p:txBody>
      </p:sp>
      <p:sp>
        <p:nvSpPr>
          <p:cNvPr id="6" name="Footer Placeholder 3"/>
          <p:cNvSpPr txBox="1">
            <a:spLocks/>
          </p:cNvSpPr>
          <p:nvPr/>
        </p:nvSpPr>
        <p:spPr>
          <a:xfrm>
            <a:off x="1676400" y="6356350"/>
            <a:ext cx="3886200" cy="5016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Tree>
    <p:extLst>
      <p:ext uri="{BB962C8B-B14F-4D97-AF65-F5344CB8AC3E}">
        <p14:creationId xmlns:p14="http://schemas.microsoft.com/office/powerpoint/2010/main" val="3918295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83614E7-2E1A-436C-CD4C-17451D8FE6C1}"/>
              </a:ext>
            </a:extLst>
          </p:cNvPr>
          <p:cNvSpPr>
            <a:spLocks noGrp="1"/>
          </p:cNvSpPr>
          <p:nvPr>
            <p:ph type="title"/>
          </p:nvPr>
        </p:nvSpPr>
        <p:spPr>
          <a:xfrm>
            <a:off x="838200" y="365125"/>
            <a:ext cx="10515600" cy="1325563"/>
          </a:xfrm>
        </p:spPr>
        <p:txBody>
          <a:bodyPr>
            <a:normAutofit/>
          </a:bodyPr>
          <a:lstStyle/>
          <a:p>
            <a:r>
              <a:rPr lang="en-US" b="1" dirty="0">
                <a:effectLst/>
                <a:latin typeface="+mn-lt"/>
                <a:ea typeface="Aptos" panose="020B0004020202020204" pitchFamily="34" charset="0"/>
                <a:cs typeface="Arial" panose="020B0604020202020204" pitchFamily="34" charset="0"/>
              </a:rPr>
              <a:t>Proposed consultations - stakeholders</a:t>
            </a:r>
            <a:endParaRPr lang="en-CA" b="1" dirty="0">
              <a:latin typeface="+mn-lt"/>
            </a:endParaRPr>
          </a:p>
        </p:txBody>
      </p:sp>
      <p:pic>
        <p:nvPicPr>
          <p:cNvPr id="6" name="Picture 2" descr="Capilano University - Tourism Industry Association of BC">
            <a:extLst>
              <a:ext uri="{FF2B5EF4-FFF2-40B4-BE49-F238E27FC236}">
                <a16:creationId xmlns:a16="http://schemas.microsoft.com/office/drawing/2014/main" id="{850DF674-8504-8127-5DE2-F423AFBEE5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50F3A4FA-AFD0-DCBF-9AEB-4DD049DA2986}"/>
              </a:ext>
            </a:extLst>
          </p:cNvPr>
          <p:cNvGraphicFramePr>
            <a:graphicFrameLocks noGrp="1"/>
          </p:cNvGraphicFramePr>
          <p:nvPr>
            <p:extLst>
              <p:ext uri="{D42A27DB-BD31-4B8C-83A1-F6EECF244321}">
                <p14:modId xmlns:p14="http://schemas.microsoft.com/office/powerpoint/2010/main" val="1237356046"/>
              </p:ext>
            </p:extLst>
          </p:nvPr>
        </p:nvGraphicFramePr>
        <p:xfrm>
          <a:off x="223724" y="1445625"/>
          <a:ext cx="5299253" cy="5290063"/>
        </p:xfrm>
        <a:graphic>
          <a:graphicData uri="http://schemas.openxmlformats.org/drawingml/2006/table">
            <a:tbl>
              <a:tblPr firstRow="1" firstCol="1" bandRow="1">
                <a:tableStyleId>{3B4B98B0-60AC-42C2-AFA5-B58CD77FA1E5}</a:tableStyleId>
              </a:tblPr>
              <a:tblGrid>
                <a:gridCol w="1766039">
                  <a:extLst>
                    <a:ext uri="{9D8B030D-6E8A-4147-A177-3AD203B41FA5}">
                      <a16:colId xmlns:a16="http://schemas.microsoft.com/office/drawing/2014/main" val="1550432003"/>
                    </a:ext>
                  </a:extLst>
                </a:gridCol>
                <a:gridCol w="1766607">
                  <a:extLst>
                    <a:ext uri="{9D8B030D-6E8A-4147-A177-3AD203B41FA5}">
                      <a16:colId xmlns:a16="http://schemas.microsoft.com/office/drawing/2014/main" val="2040100781"/>
                    </a:ext>
                  </a:extLst>
                </a:gridCol>
                <a:gridCol w="1766607">
                  <a:extLst>
                    <a:ext uri="{9D8B030D-6E8A-4147-A177-3AD203B41FA5}">
                      <a16:colId xmlns:a16="http://schemas.microsoft.com/office/drawing/2014/main" val="3190836221"/>
                    </a:ext>
                  </a:extLst>
                </a:gridCol>
              </a:tblGrid>
              <a:tr h="83629">
                <a:tc>
                  <a:txBody>
                    <a:bodyPr/>
                    <a:lstStyle/>
                    <a:p>
                      <a:pPr>
                        <a:lnSpc>
                          <a:spcPct val="107000"/>
                        </a:lnSpc>
                        <a:spcAft>
                          <a:spcPts val="800"/>
                        </a:spcAft>
                      </a:pPr>
                      <a:r>
                        <a:rPr lang="en-US" sz="1100" kern="100" dirty="0">
                          <a:effectLst/>
                        </a:rPr>
                        <a:t>Name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Position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Contact information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915411710"/>
                  </a:ext>
                </a:extLst>
              </a:tr>
              <a:tr h="170233">
                <a:tc>
                  <a:txBody>
                    <a:bodyPr/>
                    <a:lstStyle/>
                    <a:p>
                      <a:pPr>
                        <a:lnSpc>
                          <a:spcPct val="107000"/>
                        </a:lnSpc>
                        <a:spcAft>
                          <a:spcPts val="800"/>
                        </a:spcAft>
                      </a:pPr>
                      <a:r>
                        <a:rPr lang="en-US" sz="1100" kern="100" dirty="0">
                          <a:effectLst/>
                        </a:rPr>
                        <a:t>Dr. Laura </a:t>
                      </a:r>
                      <a:r>
                        <a:rPr lang="en-US" sz="1100" kern="100" dirty="0" err="1">
                          <a:effectLst/>
                        </a:rPr>
                        <a:t>Kinderman</a:t>
                      </a:r>
                      <a:r>
                        <a:rPr lang="en-US" sz="1100" kern="100" dirty="0">
                          <a:effectLst/>
                        </a:rPr>
                        <a:t> </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Dean of Business and Professional Studies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laurakinderman@capilanou.ca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713864613"/>
                  </a:ext>
                </a:extLst>
              </a:tr>
              <a:tr h="170233">
                <a:tc>
                  <a:txBody>
                    <a:bodyPr/>
                    <a:lstStyle/>
                    <a:p>
                      <a:pPr>
                        <a:lnSpc>
                          <a:spcPct val="107000"/>
                        </a:lnSpc>
                        <a:spcAft>
                          <a:spcPts val="800"/>
                        </a:spcAft>
                      </a:pPr>
                      <a:r>
                        <a:rPr lang="en-US" sz="1100" kern="100" dirty="0">
                          <a:effectLst/>
                        </a:rPr>
                        <a:t>Dr. Francisco Nogueira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Associate Dean of Business and Professional Studies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francisconogueira@capilanou.ca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354388964"/>
                  </a:ext>
                </a:extLst>
              </a:tr>
              <a:tr h="170233">
                <a:tc>
                  <a:txBody>
                    <a:bodyPr/>
                    <a:lstStyle/>
                    <a:p>
                      <a:pPr>
                        <a:lnSpc>
                          <a:spcPct val="107000"/>
                        </a:lnSpc>
                        <a:spcAft>
                          <a:spcPts val="800"/>
                        </a:spcAft>
                      </a:pPr>
                      <a:r>
                        <a:rPr lang="en-US" sz="1100" kern="100" dirty="0">
                          <a:effectLst/>
                        </a:rPr>
                        <a:t>Dr. Claire Carolan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Director, Academic, Planning and Quality Assurance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-clairecarolan@capilanou.ca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758554382"/>
                  </a:ext>
                </a:extLst>
              </a:tr>
              <a:tr h="170233">
                <a:tc>
                  <a:txBody>
                    <a:bodyPr/>
                    <a:lstStyle/>
                    <a:p>
                      <a:pPr>
                        <a:lnSpc>
                          <a:spcPct val="107000"/>
                        </a:lnSpc>
                        <a:spcAft>
                          <a:spcPts val="800"/>
                        </a:spcAft>
                      </a:pPr>
                      <a:r>
                        <a:rPr lang="en-US" sz="1100" kern="100" dirty="0">
                          <a:effectLst/>
                        </a:rPr>
                        <a:t>Dr. Natasha </a:t>
                      </a:r>
                      <a:r>
                        <a:rPr lang="en-US" sz="1100" kern="100" dirty="0" err="1">
                          <a:effectLst/>
                        </a:rPr>
                        <a:t>Mrkic-Subotic</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Chair of the School of Business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nmrkic@capilanou.ca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712991713"/>
                  </a:ext>
                </a:extLst>
              </a:tr>
              <a:tr h="256835">
                <a:tc>
                  <a:txBody>
                    <a:bodyPr/>
                    <a:lstStyle/>
                    <a:p>
                      <a:pPr>
                        <a:lnSpc>
                          <a:spcPct val="107000"/>
                        </a:lnSpc>
                        <a:spcAft>
                          <a:spcPts val="800"/>
                        </a:spcAft>
                      </a:pPr>
                      <a:r>
                        <a:rPr lang="en-US" sz="1100" kern="100" dirty="0">
                          <a:effectLst/>
                        </a:rPr>
                        <a:t>Tammy </a:t>
                      </a:r>
                      <a:r>
                        <a:rPr lang="en-US" sz="1100" kern="100" dirty="0" err="1">
                          <a:effectLst/>
                        </a:rPr>
                        <a:t>Towill</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Chair of the School of Business and former Chair of the LAMP and Coop Program</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ttowill@capilanou.ca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737833081"/>
                  </a:ext>
                </a:extLst>
              </a:tr>
              <a:tr h="83629">
                <a:tc>
                  <a:txBody>
                    <a:bodyPr/>
                    <a:lstStyle/>
                    <a:p>
                      <a:pPr>
                        <a:lnSpc>
                          <a:spcPct val="107000"/>
                        </a:lnSpc>
                        <a:spcAft>
                          <a:spcPts val="800"/>
                        </a:spcAft>
                      </a:pPr>
                      <a:r>
                        <a:rPr lang="en-US" sz="1100" kern="100" dirty="0">
                          <a:effectLst/>
                        </a:rPr>
                        <a:t>Jane Ince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VC of Academics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janeince@capilanou.ca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052001603"/>
                  </a:ext>
                </a:extLst>
              </a:tr>
              <a:tr h="83629">
                <a:tc>
                  <a:txBody>
                    <a:bodyPr/>
                    <a:lstStyle/>
                    <a:p>
                      <a:pPr>
                        <a:lnSpc>
                          <a:spcPct val="107000"/>
                        </a:lnSpc>
                        <a:spcAft>
                          <a:spcPts val="800"/>
                        </a:spcAft>
                      </a:pPr>
                      <a:r>
                        <a:rPr lang="en-US" sz="1100" kern="100" dirty="0">
                          <a:effectLst/>
                        </a:rPr>
                        <a:t>Erin Robinson </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VC of Administration</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erinrobinson@capilanou.ca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703799280"/>
                  </a:ext>
                </a:extLst>
              </a:tr>
              <a:tr h="170233">
                <a:tc>
                  <a:txBody>
                    <a:bodyPr/>
                    <a:lstStyle/>
                    <a:p>
                      <a:pPr>
                        <a:lnSpc>
                          <a:spcPct val="107000"/>
                        </a:lnSpc>
                        <a:spcAft>
                          <a:spcPts val="800"/>
                        </a:spcAft>
                      </a:pPr>
                      <a:r>
                        <a:rPr lang="en-US" sz="1100" kern="100" dirty="0">
                          <a:effectLst/>
                        </a:rPr>
                        <a:t>Dr. Graham Cook</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Interim Dean of Faculty of Arts and Sciences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gcook@capilanou.ca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783089551"/>
                  </a:ext>
                </a:extLst>
              </a:tr>
              <a:tr h="83629">
                <a:tc>
                  <a:txBody>
                    <a:bodyPr/>
                    <a:lstStyle/>
                    <a:p>
                      <a:pPr>
                        <a:lnSpc>
                          <a:spcPct val="107000"/>
                        </a:lnSpc>
                        <a:spcAft>
                          <a:spcPts val="800"/>
                        </a:spcAft>
                      </a:pPr>
                      <a:r>
                        <a:rPr lang="en-US" sz="1100" kern="100" dirty="0">
                          <a:effectLst/>
                        </a:rPr>
                        <a:t>Dr. Tracy Penny Light</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VP of Academics and Provost</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tracypennylight@capilanou.ca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536828923"/>
                  </a:ext>
                </a:extLst>
              </a:tr>
              <a:tr h="170233">
                <a:tc>
                  <a:txBody>
                    <a:bodyPr/>
                    <a:lstStyle/>
                    <a:p>
                      <a:pPr>
                        <a:lnSpc>
                          <a:spcPct val="107000"/>
                        </a:lnSpc>
                        <a:spcAft>
                          <a:spcPts val="800"/>
                        </a:spcAft>
                      </a:pPr>
                      <a:r>
                        <a:rPr lang="en-US" sz="1100" kern="100" dirty="0">
                          <a:effectLst/>
                        </a:rPr>
                        <a:t>Mitra </a:t>
                      </a:r>
                      <a:r>
                        <a:rPr lang="en-US" sz="1100" kern="100" dirty="0" err="1">
                          <a:effectLst/>
                        </a:rPr>
                        <a:t>Kiamanesh</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Professor and former Director of the McRae Institute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mkiamane@capilanou.ca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40740236"/>
                  </a:ext>
                </a:extLst>
              </a:tr>
              <a:tr h="170233">
                <a:tc>
                  <a:txBody>
                    <a:bodyPr/>
                    <a:lstStyle/>
                    <a:p>
                      <a:pPr>
                        <a:lnSpc>
                          <a:spcPct val="107000"/>
                        </a:lnSpc>
                        <a:spcAft>
                          <a:spcPts val="800"/>
                        </a:spcAft>
                      </a:pPr>
                      <a:r>
                        <a:rPr lang="es-PY" sz="1100" kern="100" dirty="0">
                          <a:effectLst/>
                        </a:rPr>
                        <a:t>Dr. Marisol Carvajal Camperos</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s-PY" sz="1100" kern="100">
                          <a:effectLst/>
                        </a:rPr>
                        <a:t>Professor- Universidad Rey Juan Carlos</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s-PY" sz="1100" kern="100" dirty="0">
                          <a:effectLst/>
                        </a:rPr>
                        <a:t>mcarvajalcamperos@urjc.es</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854054195"/>
                  </a:ext>
                </a:extLst>
              </a:tr>
              <a:tr h="170233">
                <a:tc>
                  <a:txBody>
                    <a:bodyPr/>
                    <a:lstStyle/>
                    <a:p>
                      <a:pPr>
                        <a:lnSpc>
                          <a:spcPct val="107000"/>
                        </a:lnSpc>
                        <a:spcAft>
                          <a:spcPts val="800"/>
                        </a:spcAft>
                      </a:pPr>
                      <a:r>
                        <a:rPr lang="es-PY" sz="1100" kern="100" dirty="0">
                          <a:effectLst/>
                        </a:rPr>
                        <a:t>Mr. Joseph </a:t>
                      </a:r>
                      <a:r>
                        <a:rPr lang="es-PY" sz="1100" kern="100" dirty="0" err="1">
                          <a:effectLst/>
                        </a:rPr>
                        <a:t>Geraghty</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U.S. Consulate General- Vancouver, BC. Exploring academic “content” partnership</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geraghtyjm@state.gov</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447438620"/>
                  </a:ext>
                </a:extLst>
              </a:tr>
              <a:tr h="170233">
                <a:tc>
                  <a:txBody>
                    <a:bodyPr/>
                    <a:lstStyle/>
                    <a:p>
                      <a:pPr>
                        <a:lnSpc>
                          <a:spcPct val="107000"/>
                        </a:lnSpc>
                        <a:spcAft>
                          <a:spcPts val="800"/>
                        </a:spcAft>
                      </a:pPr>
                      <a:r>
                        <a:rPr lang="es-PY" sz="1100" kern="100" dirty="0" err="1">
                          <a:effectLst/>
                        </a:rPr>
                        <a:t>Sylvio</a:t>
                      </a:r>
                      <a:r>
                        <a:rPr lang="es-PY" sz="1100" kern="100" dirty="0">
                          <a:effectLst/>
                        </a:rPr>
                        <a:t> Tenorio</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-Exploration of master’s programs with experiential learning, WIL and related initiatives. </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sylviotenorio@capilanou.ca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729441603"/>
                  </a:ext>
                </a:extLst>
              </a:tr>
            </a:tbl>
          </a:graphicData>
        </a:graphic>
      </p:graphicFrame>
      <p:graphicFrame>
        <p:nvGraphicFramePr>
          <p:cNvPr id="8" name="Table 7">
            <a:extLst>
              <a:ext uri="{FF2B5EF4-FFF2-40B4-BE49-F238E27FC236}">
                <a16:creationId xmlns:a16="http://schemas.microsoft.com/office/drawing/2014/main" id="{585A3B87-5BBE-A9E2-4595-21E601D25508}"/>
              </a:ext>
            </a:extLst>
          </p:cNvPr>
          <p:cNvGraphicFramePr>
            <a:graphicFrameLocks noGrp="1"/>
          </p:cNvGraphicFramePr>
          <p:nvPr>
            <p:extLst>
              <p:ext uri="{D42A27DB-BD31-4B8C-83A1-F6EECF244321}">
                <p14:modId xmlns:p14="http://schemas.microsoft.com/office/powerpoint/2010/main" val="763623960"/>
              </p:ext>
            </p:extLst>
          </p:nvPr>
        </p:nvGraphicFramePr>
        <p:xfrm>
          <a:off x="5788762" y="1445625"/>
          <a:ext cx="5857035" cy="3887663"/>
        </p:xfrm>
        <a:graphic>
          <a:graphicData uri="http://schemas.openxmlformats.org/drawingml/2006/table">
            <a:tbl>
              <a:tblPr firstRow="1" firstCol="1" bandRow="1">
                <a:tableStyleId>{3B4B98B0-60AC-42C2-AFA5-B58CD77FA1E5}</a:tableStyleId>
              </a:tblPr>
              <a:tblGrid>
                <a:gridCol w="1951927">
                  <a:extLst>
                    <a:ext uri="{9D8B030D-6E8A-4147-A177-3AD203B41FA5}">
                      <a16:colId xmlns:a16="http://schemas.microsoft.com/office/drawing/2014/main" val="190960116"/>
                    </a:ext>
                  </a:extLst>
                </a:gridCol>
                <a:gridCol w="1952554">
                  <a:extLst>
                    <a:ext uri="{9D8B030D-6E8A-4147-A177-3AD203B41FA5}">
                      <a16:colId xmlns:a16="http://schemas.microsoft.com/office/drawing/2014/main" val="1018467894"/>
                    </a:ext>
                  </a:extLst>
                </a:gridCol>
                <a:gridCol w="1952554">
                  <a:extLst>
                    <a:ext uri="{9D8B030D-6E8A-4147-A177-3AD203B41FA5}">
                      <a16:colId xmlns:a16="http://schemas.microsoft.com/office/drawing/2014/main" val="2630626766"/>
                    </a:ext>
                  </a:extLst>
                </a:gridCol>
              </a:tblGrid>
              <a:tr h="170233">
                <a:tc>
                  <a:txBody>
                    <a:bodyPr/>
                    <a:lstStyle/>
                    <a:p>
                      <a:pPr>
                        <a:lnSpc>
                          <a:spcPct val="107000"/>
                        </a:lnSpc>
                        <a:spcAft>
                          <a:spcPts val="800"/>
                        </a:spcAft>
                      </a:pPr>
                      <a:r>
                        <a:rPr lang="en-US" sz="1100" kern="100" dirty="0">
                          <a:effectLst/>
                        </a:rPr>
                        <a:t>Name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Position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Contact information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3715212526"/>
                  </a:ext>
                </a:extLst>
              </a:tr>
              <a:tr h="170233">
                <a:tc>
                  <a:txBody>
                    <a:bodyPr/>
                    <a:lstStyle/>
                    <a:p>
                      <a:pPr>
                        <a:lnSpc>
                          <a:spcPct val="107000"/>
                        </a:lnSpc>
                        <a:spcAft>
                          <a:spcPts val="800"/>
                        </a:spcAft>
                      </a:pPr>
                      <a:r>
                        <a:rPr lang="en-US" sz="1100" kern="100" dirty="0">
                          <a:effectLst/>
                        </a:rPr>
                        <a:t>Lorne Braun</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Former professor and Director of the McRae Institute</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lornebraun@gmail.com</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3449259890"/>
                  </a:ext>
                </a:extLst>
              </a:tr>
              <a:tr h="256835">
                <a:tc>
                  <a:txBody>
                    <a:bodyPr/>
                    <a:lstStyle/>
                    <a:p>
                      <a:pPr>
                        <a:lnSpc>
                          <a:spcPct val="107000"/>
                        </a:lnSpc>
                        <a:spcAft>
                          <a:spcPts val="800"/>
                        </a:spcAft>
                      </a:pPr>
                      <a:r>
                        <a:rPr lang="en-US" sz="1100" kern="100" dirty="0">
                          <a:effectLst/>
                        </a:rPr>
                        <a:t>Charles Greenberg</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Professor-  Former Convenor of the Asia Pacific Coop Management Programme</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cgreenbe@capilanou.ca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515294716"/>
                  </a:ext>
                </a:extLst>
              </a:tr>
              <a:tr h="343439">
                <a:tc>
                  <a:txBody>
                    <a:bodyPr/>
                    <a:lstStyle/>
                    <a:p>
                      <a:pPr>
                        <a:lnSpc>
                          <a:spcPct val="107000"/>
                        </a:lnSpc>
                        <a:spcAft>
                          <a:spcPts val="800"/>
                        </a:spcAft>
                      </a:pPr>
                      <a:r>
                        <a:rPr lang="en-US" sz="1100" kern="100" dirty="0">
                          <a:effectLst/>
                        </a:rPr>
                        <a:t>Jorge </a:t>
                      </a:r>
                      <a:r>
                        <a:rPr lang="en-US" sz="1100" kern="100" dirty="0" err="1">
                          <a:effectLst/>
                        </a:rPr>
                        <a:t>Oceguera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University Strategic Lead and former Latin American Management Programme Internship Advisor</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joceguer@capilanou.ca</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816336767"/>
                  </a:ext>
                </a:extLst>
              </a:tr>
              <a:tr h="256835">
                <a:tc>
                  <a:txBody>
                    <a:bodyPr/>
                    <a:lstStyle/>
                    <a:p>
                      <a:pPr>
                        <a:lnSpc>
                          <a:spcPct val="107000"/>
                        </a:lnSpc>
                        <a:spcAft>
                          <a:spcPts val="800"/>
                        </a:spcAft>
                      </a:pPr>
                      <a:r>
                        <a:rPr lang="en-US" sz="1100" kern="100" dirty="0">
                          <a:effectLst/>
                        </a:rPr>
                        <a:t>Francisco Silva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Director of CIE- and Alumni of the Latin American Management Programme</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franciscosilva@capilanou.ca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3177954006"/>
                  </a:ext>
                </a:extLst>
              </a:tr>
              <a:tr h="170233">
                <a:tc>
                  <a:txBody>
                    <a:bodyPr/>
                    <a:lstStyle/>
                    <a:p>
                      <a:pPr>
                        <a:lnSpc>
                          <a:spcPct val="107000"/>
                        </a:lnSpc>
                        <a:spcAft>
                          <a:spcPts val="800"/>
                        </a:spcAft>
                      </a:pPr>
                      <a:r>
                        <a:rPr lang="en-US" sz="1100" kern="100" dirty="0">
                          <a:effectLst/>
                        </a:rPr>
                        <a:t>Antonio Arriaga</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Former Advisor to the McRae Institute and Consul A. H. of </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Consulado.vancouvercr@gmail.com</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2906227615"/>
                  </a:ext>
                </a:extLst>
              </a:tr>
              <a:tr h="170233">
                <a:tc>
                  <a:txBody>
                    <a:bodyPr/>
                    <a:lstStyle/>
                    <a:p>
                      <a:pPr>
                        <a:lnSpc>
                          <a:spcPct val="107000"/>
                        </a:lnSpc>
                        <a:spcAft>
                          <a:spcPts val="800"/>
                        </a:spcAft>
                      </a:pPr>
                      <a:r>
                        <a:rPr lang="en-US" sz="1100" kern="100" dirty="0">
                          <a:effectLst/>
                        </a:rPr>
                        <a:t>Dr. Jo</a:t>
                      </a:r>
                      <a:r>
                        <a:rPr lang="es-PY" sz="1100" kern="100" dirty="0">
                          <a:effectLst/>
                        </a:rPr>
                        <a:t>sé Luis </a:t>
                      </a:r>
                      <a:r>
                        <a:rPr lang="es-PY" sz="1100" kern="100" dirty="0" err="1">
                          <a:effectLst/>
                        </a:rPr>
                        <a:t>Matarranz</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s-PY" sz="1100" kern="100" dirty="0" err="1">
                          <a:effectLst/>
                        </a:rPr>
                        <a:t>Professor</a:t>
                      </a:r>
                      <a:r>
                        <a:rPr lang="es-PY" sz="1100" kern="100" dirty="0">
                          <a:effectLst/>
                        </a:rPr>
                        <a:t>- Universidad Rey Juan Carlos</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s-PY" sz="1100" kern="100" dirty="0">
                          <a:effectLst/>
                        </a:rPr>
                        <a:t>jlmatarranz@esgerencia.com</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4083378861"/>
                  </a:ext>
                </a:extLst>
              </a:tr>
              <a:tr h="170233">
                <a:tc>
                  <a:txBody>
                    <a:bodyPr/>
                    <a:lstStyle/>
                    <a:p>
                      <a:pPr>
                        <a:lnSpc>
                          <a:spcPct val="107000"/>
                        </a:lnSpc>
                        <a:spcAft>
                          <a:spcPts val="800"/>
                        </a:spcAft>
                      </a:pPr>
                      <a:r>
                        <a:rPr lang="en-US" sz="1100" kern="100" dirty="0">
                          <a:effectLst/>
                        </a:rPr>
                        <a:t>Several Members of the Consul and Diplomatic Corps</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 </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a:effectLst/>
                        </a:rPr>
                        <a:t> </a:t>
                      </a:r>
                      <a:endParaRPr lang="en-CA" sz="1100" kern="10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1898821864"/>
                  </a:ext>
                </a:extLst>
              </a:tr>
              <a:tr h="343439">
                <a:tc>
                  <a:txBody>
                    <a:bodyPr/>
                    <a:lstStyle/>
                    <a:p>
                      <a:pPr>
                        <a:lnSpc>
                          <a:spcPct val="107000"/>
                        </a:lnSpc>
                        <a:spcAft>
                          <a:spcPts val="800"/>
                        </a:spcAft>
                      </a:pPr>
                      <a:r>
                        <a:rPr lang="en-US" sz="1100" kern="100" dirty="0">
                          <a:effectLst/>
                        </a:rPr>
                        <a:t>Faculty and Provost or Associate Provosts of similar universities in the Lower-Mainland</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 </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tc>
                  <a:txBody>
                    <a:bodyPr/>
                    <a:lstStyle/>
                    <a:p>
                      <a:pPr>
                        <a:lnSpc>
                          <a:spcPct val="107000"/>
                        </a:lnSpc>
                        <a:spcAft>
                          <a:spcPts val="800"/>
                        </a:spcAft>
                      </a:pPr>
                      <a:r>
                        <a:rPr lang="en-US" sz="1100" kern="100" dirty="0">
                          <a:effectLst/>
                        </a:rPr>
                        <a:t> </a:t>
                      </a:r>
                      <a:endParaRPr lang="en-CA" sz="1100" kern="100" dirty="0">
                        <a:effectLst/>
                        <a:latin typeface="Aptos" panose="020B0004020202020204" pitchFamily="34" charset="0"/>
                        <a:ea typeface="Aptos" panose="020B0004020202020204" pitchFamily="34" charset="0"/>
                        <a:cs typeface="Arial" panose="020B0604020202020204" pitchFamily="34" charset="0"/>
                      </a:endParaRPr>
                    </a:p>
                  </a:txBody>
                  <a:tcPr marL="33108" marR="33108" marT="0" marB="0"/>
                </a:tc>
                <a:extLst>
                  <a:ext uri="{0D108BD9-81ED-4DB2-BD59-A6C34878D82A}">
                    <a16:rowId xmlns:a16="http://schemas.microsoft.com/office/drawing/2014/main" val="3783896148"/>
                  </a:ext>
                </a:extLst>
              </a:tr>
            </a:tbl>
          </a:graphicData>
        </a:graphic>
      </p:graphicFrame>
    </p:spTree>
    <p:extLst>
      <p:ext uri="{BB962C8B-B14F-4D97-AF65-F5344CB8AC3E}">
        <p14:creationId xmlns:p14="http://schemas.microsoft.com/office/powerpoint/2010/main" val="32463505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6286500" y="3162300"/>
            <a:ext cx="8229600" cy="533400"/>
          </a:xfrm>
        </p:spPr>
        <p:txBody>
          <a:bodyPr>
            <a:normAutofit fontScale="90000"/>
          </a:bodyPr>
          <a:lstStyle/>
          <a:p>
            <a:r>
              <a:rPr lang="en-US" dirty="0"/>
              <a:t>PROPOSED COURSES PER YEAR</a:t>
            </a:r>
          </a:p>
        </p:txBody>
      </p:sp>
      <p:graphicFrame>
        <p:nvGraphicFramePr>
          <p:cNvPr id="4" name="Content Placeholder 3"/>
          <p:cNvGraphicFramePr>
            <a:graphicFrameLocks noGrp="1"/>
          </p:cNvGraphicFramePr>
          <p:nvPr>
            <p:ph idx="1"/>
          </p:nvPr>
        </p:nvGraphicFramePr>
        <p:xfrm>
          <a:off x="1752601" y="0"/>
          <a:ext cx="8014759" cy="3753384"/>
        </p:xfrm>
        <a:graphic>
          <a:graphicData uri="http://schemas.openxmlformats.org/drawingml/2006/table">
            <a:tbl>
              <a:tblPr/>
              <a:tblGrid>
                <a:gridCol w="1577175">
                  <a:extLst>
                    <a:ext uri="{9D8B030D-6E8A-4147-A177-3AD203B41FA5}">
                      <a16:colId xmlns:a16="http://schemas.microsoft.com/office/drawing/2014/main" val="20000"/>
                    </a:ext>
                  </a:extLst>
                </a:gridCol>
                <a:gridCol w="1426860">
                  <a:extLst>
                    <a:ext uri="{9D8B030D-6E8A-4147-A177-3AD203B41FA5}">
                      <a16:colId xmlns:a16="http://schemas.microsoft.com/office/drawing/2014/main" val="20001"/>
                    </a:ext>
                  </a:extLst>
                </a:gridCol>
                <a:gridCol w="487554">
                  <a:extLst>
                    <a:ext uri="{9D8B030D-6E8A-4147-A177-3AD203B41FA5}">
                      <a16:colId xmlns:a16="http://schemas.microsoft.com/office/drawing/2014/main" val="20002"/>
                    </a:ext>
                  </a:extLst>
                </a:gridCol>
                <a:gridCol w="2261585">
                  <a:extLst>
                    <a:ext uri="{9D8B030D-6E8A-4147-A177-3AD203B41FA5}">
                      <a16:colId xmlns:a16="http://schemas.microsoft.com/office/drawing/2014/main" val="20003"/>
                    </a:ext>
                  </a:extLst>
                </a:gridCol>
                <a:gridCol w="161542">
                  <a:extLst>
                    <a:ext uri="{9D8B030D-6E8A-4147-A177-3AD203B41FA5}">
                      <a16:colId xmlns:a16="http://schemas.microsoft.com/office/drawing/2014/main" val="20004"/>
                    </a:ext>
                  </a:extLst>
                </a:gridCol>
                <a:gridCol w="940628">
                  <a:extLst>
                    <a:ext uri="{9D8B030D-6E8A-4147-A177-3AD203B41FA5}">
                      <a16:colId xmlns:a16="http://schemas.microsoft.com/office/drawing/2014/main" val="20005"/>
                    </a:ext>
                  </a:extLst>
                </a:gridCol>
                <a:gridCol w="1159415">
                  <a:extLst>
                    <a:ext uri="{9D8B030D-6E8A-4147-A177-3AD203B41FA5}">
                      <a16:colId xmlns:a16="http://schemas.microsoft.com/office/drawing/2014/main" val="20006"/>
                    </a:ext>
                  </a:extLst>
                </a:gridCol>
              </a:tblGrid>
              <a:tr h="167628">
                <a:tc>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gridSpan="2">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hMerge="1">
                  <a:txBody>
                    <a:bodyPr/>
                    <a:lstStyle/>
                    <a:p>
                      <a:endParaRPr lang="en-CA"/>
                    </a:p>
                  </a:txBody>
                  <a:tcPr/>
                </a:tc>
                <a:tc gridSpan="2">
                  <a:txBody>
                    <a:bodyPr/>
                    <a:lstStyle/>
                    <a:p>
                      <a:endParaRPr lang="en-CA" sz="2000" dirty="0"/>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0"/>
                  </a:ext>
                </a:extLst>
              </a:tr>
              <a:tr h="167628">
                <a:tc gridSpan="2">
                  <a:txBody>
                    <a:bodyPr/>
                    <a:lstStyle/>
                    <a:p>
                      <a:pPr marL="0" algn="ctr" defTabSz="914400" rtl="0" eaLnBrk="1" fontAlgn="b" latinLnBrk="0" hangingPunct="1"/>
                      <a:r>
                        <a:rPr lang="en-US" sz="2000" b="0" i="0" u="none" strike="noStrike" kern="1200" dirty="0">
                          <a:solidFill>
                            <a:schemeClr val="bg1"/>
                          </a:solidFill>
                          <a:effectLst/>
                          <a:latin typeface="Calibri"/>
                          <a:ea typeface="+mn-ea"/>
                          <a:cs typeface="+mn-cs"/>
                        </a:rPr>
                        <a:t>Year 3</a:t>
                      </a:r>
                    </a:p>
                  </a:txBody>
                  <a:tcPr marL="7982" marR="7982" marT="7982" marB="0" anchor="b">
                    <a:lnL>
                      <a:noFill/>
                    </a:lnL>
                    <a:lnR>
                      <a:noFill/>
                    </a:lnR>
                    <a:lnT>
                      <a:noFill/>
                    </a:lnT>
                    <a:lnB>
                      <a:noFill/>
                    </a:lnB>
                    <a:solidFill>
                      <a:srgbClr val="FCD5B4"/>
                    </a:solidFill>
                  </a:tcPr>
                </a:tc>
                <a:tc hMerge="1">
                  <a:txBody>
                    <a:bodyPr/>
                    <a:lstStyle/>
                    <a:p>
                      <a:endParaRPr lang="en-US"/>
                    </a:p>
                  </a:txBody>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gridSpan="4">
                  <a:txBody>
                    <a:bodyPr/>
                    <a:lstStyle/>
                    <a:p>
                      <a:pPr marL="0" algn="ctr" defTabSz="914400" rtl="0" eaLnBrk="1" fontAlgn="b" latinLnBrk="0" hangingPunct="1"/>
                      <a:r>
                        <a:rPr lang="en-US" sz="2000" b="0" i="0" u="none" strike="noStrike" kern="1200" dirty="0">
                          <a:solidFill>
                            <a:schemeClr val="bg1"/>
                          </a:solidFill>
                          <a:effectLst/>
                          <a:latin typeface="Calibri"/>
                          <a:ea typeface="+mn-ea"/>
                          <a:cs typeface="+mn-cs"/>
                        </a:rPr>
                        <a:t>Year 4</a:t>
                      </a:r>
                    </a:p>
                  </a:txBody>
                  <a:tcPr marL="7982" marR="7982" marT="7982" marB="0" anchor="b">
                    <a:lnL>
                      <a:noFill/>
                    </a:lnL>
                    <a:lnR>
                      <a:noFill/>
                    </a:lnR>
                    <a:lnT>
                      <a:noFill/>
                    </a:lnT>
                    <a:lnB>
                      <a:noFill/>
                    </a:lnB>
                    <a:solidFill>
                      <a:srgbClr val="FCD5B4"/>
                    </a:solidFill>
                  </a:tcPr>
                </a:tc>
                <a:tc hMerge="1">
                  <a:txBody>
                    <a:bodyPr/>
                    <a:lstStyle/>
                    <a:p>
                      <a:endParaRPr lang="en-CA"/>
                    </a:p>
                  </a:txBody>
                  <a:tcPr/>
                </a:tc>
                <a:tc hMerge="1">
                  <a:txBody>
                    <a:bodyPr/>
                    <a:lstStyle/>
                    <a:p>
                      <a:endParaRPr lang="en-CA"/>
                    </a:p>
                  </a:txBody>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1"/>
                  </a:ext>
                </a:extLst>
              </a:tr>
              <a:tr h="167628">
                <a:tc>
                  <a:txBody>
                    <a:bodyPr/>
                    <a:lstStyle/>
                    <a:p>
                      <a:pPr algn="l" fontAlgn="b"/>
                      <a:r>
                        <a:rPr lang="en-US" sz="2000" b="0" i="0" u="none" strike="noStrike">
                          <a:solidFill>
                            <a:schemeClr val="tx2"/>
                          </a:solidFill>
                          <a:effectLst/>
                          <a:latin typeface="Calibri"/>
                        </a:rPr>
                        <a:t>BADM 302</a:t>
                      </a:r>
                    </a:p>
                  </a:txBody>
                  <a:tcPr marL="7982" marR="7982" marT="7982" marB="0" anchor="b">
                    <a:lnL>
                      <a:noFill/>
                    </a:lnL>
                    <a:lnR>
                      <a:noFill/>
                    </a:lnR>
                    <a:lnT>
                      <a:noFill/>
                    </a:lnT>
                    <a:lnB>
                      <a:noFill/>
                    </a:lnB>
                  </a:tcPr>
                </a:tc>
                <a:tc>
                  <a:txBody>
                    <a:bodyPr/>
                    <a:lstStyle/>
                    <a:p>
                      <a:pPr algn="ctr" fontAlgn="b"/>
                      <a:r>
                        <a:rPr lang="en-US" sz="20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a:solidFill>
                            <a:schemeClr val="tx2"/>
                          </a:solidFill>
                          <a:effectLst/>
                          <a:latin typeface="Calibri"/>
                        </a:rPr>
                        <a:t>BADM 460</a:t>
                      </a:r>
                    </a:p>
                  </a:txBody>
                  <a:tcPr marL="7982" marR="7982" marT="7982" marB="0" anchor="b">
                    <a:lnL>
                      <a:noFill/>
                    </a:lnL>
                    <a:lnR>
                      <a:noFill/>
                    </a:lnR>
                    <a:lnT>
                      <a:noFill/>
                    </a:lnT>
                    <a:lnB>
                      <a:noFill/>
                    </a:lnB>
                  </a:tcPr>
                </a:tc>
                <a:tc gridSpan="3">
                  <a:txBody>
                    <a:bodyPr/>
                    <a:lstStyle/>
                    <a:p>
                      <a:pPr algn="ctr" fontAlgn="b"/>
                      <a:r>
                        <a:rPr lang="en-US" sz="2000" b="0" i="0" u="none" strike="noStrike" dirty="0">
                          <a:solidFill>
                            <a:schemeClr val="tx2"/>
                          </a:solidFill>
                          <a:effectLst/>
                          <a:latin typeface="Wingdings"/>
                        </a:rPr>
                        <a:t>ü</a:t>
                      </a:r>
                    </a:p>
                  </a:txBody>
                  <a:tcPr marL="7982" marR="7982" marT="7982" marB="0" anchor="b">
                    <a:lnL>
                      <a:noFill/>
                    </a:lnL>
                    <a:lnR>
                      <a:noFill/>
                    </a:lnR>
                    <a:lnT>
                      <a:noFill/>
                    </a:lnT>
                    <a:lnB>
                      <a:noFill/>
                    </a:lnB>
                  </a:tcPr>
                </a:tc>
                <a:tc hMerge="1">
                  <a:txBody>
                    <a:bodyPr/>
                    <a:lstStyle/>
                    <a:p>
                      <a:pPr algn="ctr" fontAlgn="b"/>
                      <a:endParaRPr lang="en-US" sz="1800" b="0" i="0" u="none" strike="noStrike" dirty="0">
                        <a:solidFill>
                          <a:schemeClr val="tx2"/>
                        </a:solidFill>
                        <a:effectLst/>
                        <a:latin typeface="Wingdings"/>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2"/>
                  </a:ext>
                </a:extLst>
              </a:tr>
              <a:tr h="167628">
                <a:tc>
                  <a:txBody>
                    <a:bodyPr/>
                    <a:lstStyle/>
                    <a:p>
                      <a:pPr algn="l" fontAlgn="b"/>
                      <a:r>
                        <a:rPr lang="en-US" sz="2000" b="0" i="0" u="none" strike="noStrike">
                          <a:solidFill>
                            <a:schemeClr val="tx2"/>
                          </a:solidFill>
                          <a:effectLst/>
                          <a:latin typeface="Calibri"/>
                        </a:rPr>
                        <a:t>BFIN 244/341</a:t>
                      </a:r>
                    </a:p>
                  </a:txBody>
                  <a:tcPr marL="7982" marR="7982" marT="7982" marB="0" anchor="b">
                    <a:lnL>
                      <a:noFill/>
                    </a:lnL>
                    <a:lnR>
                      <a:noFill/>
                    </a:lnR>
                    <a:lnT>
                      <a:noFill/>
                    </a:lnT>
                    <a:lnB>
                      <a:noFill/>
                    </a:lnB>
                  </a:tcPr>
                </a:tc>
                <a:tc>
                  <a:txBody>
                    <a:bodyPr/>
                    <a:lstStyle/>
                    <a:p>
                      <a:pPr algn="ctr" fontAlgn="b"/>
                      <a:r>
                        <a:rPr lang="en-US" sz="20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chemeClr val="tx2"/>
                          </a:solidFill>
                          <a:effectLst/>
                          <a:latin typeface="Calibri"/>
                        </a:rPr>
                        <a:t>BADM 470</a:t>
                      </a:r>
                    </a:p>
                  </a:txBody>
                  <a:tcPr marL="7982" marR="7982" marT="7982" marB="0" anchor="b">
                    <a:lnL>
                      <a:noFill/>
                    </a:lnL>
                    <a:lnR>
                      <a:noFill/>
                    </a:lnR>
                    <a:lnT>
                      <a:noFill/>
                    </a:lnT>
                    <a:lnB>
                      <a:noFill/>
                    </a:lnB>
                  </a:tcPr>
                </a:tc>
                <a:tc gridSpan="3">
                  <a:txBody>
                    <a:bodyPr/>
                    <a:lstStyle/>
                    <a:p>
                      <a:pPr algn="ctr" fontAlgn="b"/>
                      <a:r>
                        <a:rPr lang="en-US" sz="2000" b="0" i="0" u="none" strike="noStrike" dirty="0">
                          <a:solidFill>
                            <a:schemeClr val="tx2"/>
                          </a:solidFill>
                          <a:effectLst/>
                          <a:latin typeface="Wingdings"/>
                        </a:rPr>
                        <a:t>ü</a:t>
                      </a:r>
                    </a:p>
                  </a:txBody>
                  <a:tcPr marL="7982" marR="7982" marT="7982" marB="0" anchor="b">
                    <a:lnL>
                      <a:noFill/>
                    </a:lnL>
                    <a:lnR>
                      <a:noFill/>
                    </a:lnR>
                    <a:lnT>
                      <a:noFill/>
                    </a:lnT>
                    <a:lnB>
                      <a:noFill/>
                    </a:lnB>
                  </a:tcPr>
                </a:tc>
                <a:tc hMerge="1">
                  <a:txBody>
                    <a:bodyPr/>
                    <a:lstStyle/>
                    <a:p>
                      <a:pPr algn="ctr" fontAlgn="b"/>
                      <a:endParaRPr lang="en-US" sz="1800" b="0" i="0" u="none" strike="noStrike">
                        <a:solidFill>
                          <a:schemeClr val="tx2"/>
                        </a:solidFill>
                        <a:effectLst/>
                        <a:latin typeface="Wingdings"/>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3"/>
                  </a:ext>
                </a:extLst>
              </a:tr>
              <a:tr h="167628">
                <a:tc>
                  <a:txBody>
                    <a:bodyPr/>
                    <a:lstStyle/>
                    <a:p>
                      <a:pPr algn="l" fontAlgn="b"/>
                      <a:r>
                        <a:rPr lang="en-US" sz="2000" b="0" i="0" u="none" strike="noStrike" dirty="0">
                          <a:solidFill>
                            <a:srgbClr val="C00000"/>
                          </a:solidFill>
                          <a:effectLst/>
                          <a:latin typeface="Calibri"/>
                        </a:rPr>
                        <a:t>Upper Elective</a:t>
                      </a: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BCPT 305</a:t>
                      </a:r>
                    </a:p>
                  </a:txBody>
                  <a:tcPr marL="7982" marR="7982" marT="7982" marB="0" anchor="b">
                    <a:lnL>
                      <a:noFill/>
                    </a:lnL>
                    <a:lnR>
                      <a:noFill/>
                    </a:lnR>
                    <a:lnT>
                      <a:noFill/>
                    </a:lnT>
                    <a:lnB>
                      <a:noFill/>
                    </a:lnB>
                  </a:tcPr>
                </a:tc>
                <a:tc>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C00000"/>
                          </a:solidFill>
                          <a:effectLst/>
                          <a:latin typeface="+mn-lt"/>
                        </a:rPr>
                        <a:t>Upper Elective</a:t>
                      </a:r>
                    </a:p>
                  </a:txBody>
                  <a:tcPr marL="7982" marR="7982" marT="7982" marB="0" anchor="b">
                    <a:lnL>
                      <a:noFill/>
                    </a:lnL>
                    <a:lnR>
                      <a:noFill/>
                    </a:lnR>
                    <a:lnT>
                      <a:noFill/>
                    </a:lnT>
                    <a:lnB>
                      <a:noFill/>
                    </a:lnB>
                  </a:tcPr>
                </a:tc>
                <a:tc gridSpan="3">
                  <a:txBody>
                    <a:bodyPr/>
                    <a:lstStyle/>
                    <a:p>
                      <a:pPr algn="l" fontAlgn="b"/>
                      <a:r>
                        <a:rPr lang="en-US" sz="2000" b="0" i="0" u="none" strike="noStrike" dirty="0">
                          <a:solidFill>
                            <a:srgbClr val="C00000"/>
                          </a:solidFill>
                          <a:effectLst/>
                          <a:latin typeface="Calibri"/>
                        </a:rPr>
                        <a:t>BADM</a:t>
                      </a:r>
                      <a:r>
                        <a:rPr lang="en-US" sz="2000" b="0" i="0" u="none" strike="noStrike" baseline="0" dirty="0">
                          <a:solidFill>
                            <a:srgbClr val="C00000"/>
                          </a:solidFill>
                          <a:effectLst/>
                          <a:latin typeface="Calibri"/>
                        </a:rPr>
                        <a:t> 465</a:t>
                      </a:r>
                      <a:endParaRPr lang="en-US" sz="2000" b="0" i="0" u="none" strike="noStrike" dirty="0">
                        <a:solidFill>
                          <a:srgbClr val="C00000"/>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dirty="0">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4"/>
                  </a:ext>
                </a:extLst>
              </a:tr>
              <a:tr h="167628">
                <a:tc>
                  <a:txBody>
                    <a:bodyPr/>
                    <a:lstStyle/>
                    <a:p>
                      <a:pPr algn="l" fontAlgn="b"/>
                      <a:r>
                        <a:rPr lang="en-US" sz="2000" b="0" i="0" u="none" strike="noStrike" dirty="0">
                          <a:solidFill>
                            <a:schemeClr val="tx2"/>
                          </a:solidFill>
                          <a:effectLst/>
                          <a:latin typeface="Calibri"/>
                        </a:rPr>
                        <a:t>Upper Elective</a:t>
                      </a:r>
                    </a:p>
                  </a:txBody>
                  <a:tcPr marL="7982" marR="7982" marT="7982" marB="0" anchor="b">
                    <a:lnL>
                      <a:noFill/>
                    </a:lnL>
                    <a:lnR>
                      <a:noFill/>
                    </a:lnR>
                    <a:lnT>
                      <a:noFill/>
                    </a:lnT>
                    <a:lnB>
                      <a:noFill/>
                    </a:lnB>
                  </a:tcPr>
                </a:tc>
                <a:tc>
                  <a:txBody>
                    <a:bodyPr/>
                    <a:lstStyle/>
                    <a:p>
                      <a:pPr algn="l" fontAlgn="b"/>
                      <a:r>
                        <a:rPr lang="en-US" sz="2000" b="0" i="0" u="none" strike="noStrike" baseline="0" dirty="0">
                          <a:solidFill>
                            <a:schemeClr val="tx2"/>
                          </a:solidFill>
                          <a:effectLst/>
                          <a:latin typeface="Calibri"/>
                        </a:rPr>
                        <a:t>BMKT 360-</a:t>
                      </a:r>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chemeClr val="tx2"/>
                          </a:solidFill>
                          <a:effectLst/>
                          <a:latin typeface="+mn-lt"/>
                        </a:rPr>
                        <a:t>Upper Elective</a:t>
                      </a:r>
                    </a:p>
                  </a:txBody>
                  <a:tcPr marL="7982" marR="7982" marT="7982" marB="0" anchor="b">
                    <a:lnL>
                      <a:noFill/>
                    </a:lnL>
                    <a:lnR>
                      <a:noFill/>
                    </a:lnR>
                    <a:lnT>
                      <a:noFill/>
                    </a:lnT>
                    <a:lnB>
                      <a:noFill/>
                    </a:lnB>
                  </a:tcPr>
                </a:tc>
                <a:tc gridSpan="3">
                  <a:txBody>
                    <a:bodyPr/>
                    <a:lstStyle/>
                    <a:p>
                      <a:pPr algn="l" fontAlgn="b"/>
                      <a:r>
                        <a:rPr lang="en-US" sz="2000" b="0" i="0" u="none" strike="noStrike" dirty="0">
                          <a:solidFill>
                            <a:schemeClr val="tx2"/>
                          </a:solidFill>
                          <a:effectLst/>
                          <a:latin typeface="Calibri"/>
                        </a:rPr>
                        <a:t>BMKT 369</a:t>
                      </a:r>
                    </a:p>
                  </a:txBody>
                  <a:tcPr marL="7982" marR="7982" marT="7982" marB="0" anchor="b">
                    <a:lnL>
                      <a:noFill/>
                    </a:lnL>
                    <a:lnR>
                      <a:noFill/>
                    </a:lnR>
                    <a:lnT>
                      <a:noFill/>
                    </a:lnT>
                    <a:lnB>
                      <a:noFill/>
                    </a:lnB>
                  </a:tcPr>
                </a:tc>
                <a:tc hMerge="1">
                  <a:txBody>
                    <a:bodyPr/>
                    <a:lstStyle/>
                    <a:p>
                      <a:pPr algn="l" fontAlgn="b"/>
                      <a:endParaRPr lang="en-US" sz="1800" b="0" i="0" u="none" strike="noStrike" dirty="0">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5"/>
                  </a:ext>
                </a:extLst>
              </a:tr>
              <a:tr h="167628">
                <a:tc>
                  <a:txBody>
                    <a:bodyPr/>
                    <a:lstStyle/>
                    <a:p>
                      <a:pPr algn="l" fontAlgn="b"/>
                      <a:r>
                        <a:rPr lang="en-US" sz="2000" b="0" i="0" u="none" strike="noStrike" dirty="0">
                          <a:solidFill>
                            <a:srgbClr val="C00000"/>
                          </a:solidFill>
                          <a:effectLst/>
                          <a:latin typeface="Calibri"/>
                        </a:rPr>
                        <a:t>Upper Elective</a:t>
                      </a: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BADM 39A</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chemeClr val="tx2"/>
                          </a:solidFill>
                          <a:effectLst/>
                          <a:latin typeface="Calibri"/>
                        </a:rPr>
                        <a:t>Upper Elective</a:t>
                      </a:r>
                    </a:p>
                  </a:txBody>
                  <a:tcPr marL="7982" marR="7982" marT="7982" marB="0" anchor="b">
                    <a:lnL>
                      <a:noFill/>
                    </a:lnL>
                    <a:lnR>
                      <a:noFill/>
                    </a:lnR>
                    <a:lnT>
                      <a:noFill/>
                    </a:lnT>
                    <a:lnB>
                      <a:noFill/>
                    </a:lnB>
                  </a:tcPr>
                </a:tc>
                <a:tc gridSpan="3">
                  <a:txBody>
                    <a:bodyPr/>
                    <a:lstStyle/>
                    <a:p>
                      <a:pPr algn="l" fontAlgn="b"/>
                      <a:r>
                        <a:rPr lang="en-US" sz="2000" b="0" i="0" u="none" strike="noStrike" dirty="0">
                          <a:solidFill>
                            <a:schemeClr val="tx2"/>
                          </a:solidFill>
                          <a:effectLst/>
                          <a:latin typeface="Calibri"/>
                        </a:rPr>
                        <a:t>BADM 318</a:t>
                      </a:r>
                    </a:p>
                  </a:txBody>
                  <a:tcPr marL="7982" marR="7982" marT="7982" marB="0" anchor="b">
                    <a:lnL>
                      <a:noFill/>
                    </a:lnL>
                    <a:lnR>
                      <a:noFill/>
                    </a:lnR>
                    <a:lnT>
                      <a:noFill/>
                    </a:lnT>
                    <a:lnB>
                      <a:noFill/>
                    </a:lnB>
                  </a:tcPr>
                </a:tc>
                <a:tc hMerge="1">
                  <a:txBody>
                    <a:bodyPr/>
                    <a:lstStyle/>
                    <a:p>
                      <a:pPr algn="l" fontAlgn="b"/>
                      <a:endParaRPr lang="en-US" sz="1800" b="0" i="0" u="none" strike="noStrike" dirty="0">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6"/>
                  </a:ext>
                </a:extLst>
              </a:tr>
              <a:tr h="167628">
                <a:tc>
                  <a:txBody>
                    <a:bodyPr/>
                    <a:lstStyle/>
                    <a:p>
                      <a:pPr algn="l" fontAlgn="b"/>
                      <a:r>
                        <a:rPr lang="en-US" sz="2000" b="0" i="0" u="none" strike="noStrike">
                          <a:solidFill>
                            <a:schemeClr val="tx2"/>
                          </a:solidFill>
                          <a:effectLst/>
                          <a:latin typeface="Calibri"/>
                        </a:rPr>
                        <a:t>Upper Core</a:t>
                      </a:r>
                    </a:p>
                  </a:txBody>
                  <a:tcPr marL="7982" marR="7982" marT="7982" marB="0" anchor="b">
                    <a:lnL>
                      <a:noFill/>
                    </a:lnL>
                    <a:lnR>
                      <a:noFill/>
                    </a:lnR>
                    <a:lnT>
                      <a:noFill/>
                    </a:lnT>
                    <a:lnB>
                      <a:noFill/>
                    </a:lnB>
                  </a:tcPr>
                </a:tc>
                <a:tc>
                  <a:txBody>
                    <a:bodyPr/>
                    <a:lstStyle/>
                    <a:p>
                      <a:pPr algn="l" fontAlgn="b"/>
                      <a:r>
                        <a:rPr lang="en-US" sz="2000" b="0" i="0" u="none" strike="noStrike" dirty="0">
                          <a:solidFill>
                            <a:schemeClr val="tx2"/>
                          </a:solidFill>
                          <a:effectLst/>
                          <a:latin typeface="Calibri"/>
                        </a:rPr>
                        <a:t>BADM 301</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400  Upper Core</a:t>
                      </a:r>
                    </a:p>
                  </a:txBody>
                  <a:tcPr marL="7982" marR="7982" marT="7982" marB="0" anchor="b">
                    <a:lnL>
                      <a:noFill/>
                    </a:lnL>
                    <a:lnR>
                      <a:noFill/>
                    </a:lnR>
                    <a:lnT>
                      <a:noFill/>
                    </a:lnT>
                    <a:lnB>
                      <a:noFill/>
                    </a:lnB>
                  </a:tcPr>
                </a:tc>
                <a:tc gridSpan="3">
                  <a:txBody>
                    <a:bodyPr/>
                    <a:lstStyle/>
                    <a:p>
                      <a:pPr algn="l" fontAlgn="b"/>
                      <a:r>
                        <a:rPr lang="en-US" sz="2000" b="0" i="0" u="none" strike="noStrike" dirty="0">
                          <a:solidFill>
                            <a:srgbClr val="C00000"/>
                          </a:solidFill>
                          <a:effectLst/>
                          <a:latin typeface="Calibri"/>
                        </a:rPr>
                        <a:t>BADM 49A</a:t>
                      </a: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7"/>
                  </a:ext>
                </a:extLst>
              </a:tr>
              <a:tr h="167628">
                <a:tc>
                  <a:txBody>
                    <a:bodyPr/>
                    <a:lstStyle/>
                    <a:p>
                      <a:pPr algn="l" fontAlgn="b"/>
                      <a:r>
                        <a:rPr lang="en-US" sz="2000" b="0" i="0" u="none" strike="noStrike">
                          <a:solidFill>
                            <a:srgbClr val="C00000"/>
                          </a:solidFill>
                          <a:effectLst/>
                          <a:latin typeface="Calibri"/>
                        </a:rPr>
                        <a:t>Upper Core</a:t>
                      </a: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BADM 310</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400 Upper Core</a:t>
                      </a:r>
                    </a:p>
                  </a:txBody>
                  <a:tcPr marL="7982" marR="7982" marT="7982" marB="0" anchor="b">
                    <a:lnL>
                      <a:noFill/>
                    </a:lnL>
                    <a:lnR>
                      <a:noFill/>
                    </a:lnR>
                    <a:lnT>
                      <a:noFill/>
                    </a:lnT>
                    <a:lnB>
                      <a:noFill/>
                    </a:lnB>
                  </a:tcPr>
                </a:tc>
                <a:tc gridSpan="3">
                  <a:txBody>
                    <a:bodyPr/>
                    <a:lstStyle/>
                    <a:p>
                      <a:pPr algn="l" fontAlgn="b"/>
                      <a:r>
                        <a:rPr lang="en-US" sz="2000" b="0" i="0" u="none" strike="noStrike" dirty="0">
                          <a:solidFill>
                            <a:srgbClr val="C00000"/>
                          </a:solidFill>
                          <a:effectLst/>
                          <a:latin typeface="Calibri"/>
                        </a:rPr>
                        <a:t>BADM 49B</a:t>
                      </a: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08"/>
                  </a:ext>
                </a:extLst>
              </a:tr>
              <a:tr h="167628">
                <a:tc>
                  <a:txBody>
                    <a:bodyPr/>
                    <a:lstStyle/>
                    <a:p>
                      <a:pPr algn="l" fontAlgn="b"/>
                      <a:r>
                        <a:rPr lang="en-US" sz="2000" b="0" i="0" u="none" strike="noStrike" dirty="0">
                          <a:solidFill>
                            <a:srgbClr val="C00000"/>
                          </a:solidFill>
                          <a:effectLst/>
                          <a:latin typeface="Calibri"/>
                        </a:rPr>
                        <a:t>Upper Core</a:t>
                      </a:r>
                    </a:p>
                  </a:txBody>
                  <a:tcPr marL="7982" marR="7982" marT="7982" marB="0" anchor="b">
                    <a:lnL>
                      <a:noFill/>
                    </a:lnL>
                    <a:lnR>
                      <a:noFill/>
                    </a:lnR>
                    <a:lnT>
                      <a:noFill/>
                    </a:lnT>
                    <a:lnB>
                      <a:noFill/>
                    </a:lnB>
                  </a:tcPr>
                </a:tc>
                <a:tc>
                  <a:txBody>
                    <a:bodyPr/>
                    <a:lstStyle/>
                    <a:p>
                      <a:pPr algn="l" fontAlgn="b"/>
                      <a:r>
                        <a:rPr lang="en-US" sz="2000" b="0" i="0" u="none" strike="noStrike" dirty="0">
                          <a:solidFill>
                            <a:srgbClr val="C00000"/>
                          </a:solidFill>
                          <a:effectLst/>
                          <a:latin typeface="Calibri"/>
                        </a:rPr>
                        <a:t>BADM  39B</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chemeClr val="tx2"/>
                          </a:solidFill>
                          <a:effectLst/>
                          <a:latin typeface="Calibri"/>
                        </a:rPr>
                        <a:t>Arts/Science</a:t>
                      </a:r>
                    </a:p>
                  </a:txBody>
                  <a:tcPr marL="7982" marR="7982" marT="7982" marB="0" anchor="b">
                    <a:lnL>
                      <a:noFill/>
                    </a:lnL>
                    <a:lnR>
                      <a:noFill/>
                    </a:lnR>
                    <a:lnT>
                      <a:noFill/>
                    </a:lnT>
                    <a:lnB>
                      <a:noFill/>
                    </a:lnB>
                  </a:tcPr>
                </a:tc>
                <a:tc gridSpan="3">
                  <a:txBody>
                    <a:bodyPr/>
                    <a:lstStyle/>
                    <a:p>
                      <a:pPr algn="l" fontAlgn="b"/>
                      <a:endParaRPr lang="en-US" sz="2000" b="0" i="1" u="none" strike="noStrike" dirty="0">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1" u="none" strike="noStrike">
                        <a:solidFill>
                          <a:schemeClr val="tx2"/>
                        </a:solidFill>
                        <a:effectLst/>
                        <a:latin typeface="Calibri"/>
                      </a:endParaRPr>
                    </a:p>
                  </a:txBody>
                  <a:tcPr marL="7982" marR="7982" marT="7982"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9"/>
                  </a:ext>
                </a:extLst>
              </a:tr>
              <a:tr h="167628">
                <a:tc>
                  <a:txBody>
                    <a:bodyPr/>
                    <a:lstStyle/>
                    <a:p>
                      <a:pPr algn="l" fontAlgn="b"/>
                      <a:r>
                        <a:rPr lang="en-US" sz="2000" b="0" i="0" u="none" strike="noStrike" dirty="0">
                          <a:solidFill>
                            <a:schemeClr val="tx2"/>
                          </a:solidFill>
                          <a:effectLst/>
                          <a:latin typeface="Calibri"/>
                        </a:rPr>
                        <a:t>ECON 112</a:t>
                      </a:r>
                    </a:p>
                  </a:txBody>
                  <a:tcPr marL="7982" marR="7982" marT="7982" marB="0" anchor="b">
                    <a:lnL>
                      <a:noFill/>
                    </a:lnL>
                    <a:lnR>
                      <a:noFill/>
                    </a:lnR>
                    <a:lnT>
                      <a:noFill/>
                    </a:lnT>
                    <a:lnB>
                      <a:noFill/>
                    </a:lnB>
                  </a:tcPr>
                </a:tc>
                <a:tc>
                  <a:txBody>
                    <a:bodyPr/>
                    <a:lstStyle/>
                    <a:p>
                      <a:pPr algn="ctr" fontAlgn="b"/>
                      <a:r>
                        <a:rPr lang="en-US" sz="2000" b="0" i="0" u="none" strike="noStrike" dirty="0">
                          <a:solidFill>
                            <a:schemeClr val="tx2"/>
                          </a:solidFill>
                          <a:effectLst/>
                          <a:latin typeface="Wingdings"/>
                        </a:rPr>
                        <a:t>ü</a:t>
                      </a: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r>
                        <a:rPr lang="en-US" sz="2000" b="0" i="0" u="none" strike="noStrike" dirty="0">
                          <a:solidFill>
                            <a:schemeClr val="tx2"/>
                          </a:solidFill>
                          <a:effectLst/>
                          <a:latin typeface="Calibri"/>
                        </a:rPr>
                        <a:t>Arts/Science</a:t>
                      </a:r>
                    </a:p>
                  </a:txBody>
                  <a:tcPr marL="7982" marR="7982" marT="7982" marB="0" anchor="b">
                    <a:lnL>
                      <a:noFill/>
                    </a:lnL>
                    <a:lnR>
                      <a:noFill/>
                    </a:lnR>
                    <a:lnT>
                      <a:noFill/>
                    </a:lnT>
                    <a:lnB>
                      <a:noFill/>
                    </a:lnB>
                  </a:tcPr>
                </a:tc>
                <a:tc gridSpan="2">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hMerge="1">
                  <a:txBody>
                    <a:bodyPr/>
                    <a:lstStyle/>
                    <a:p>
                      <a:pPr algn="l" fontAlgn="b"/>
                      <a:endParaRPr lang="en-US" sz="18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10"/>
                  </a:ext>
                </a:extLst>
              </a:tr>
              <a:tr h="167628">
                <a:tc>
                  <a:txBody>
                    <a:bodyPr/>
                    <a:lstStyle/>
                    <a:p>
                      <a:pPr algn="l" fontAlgn="b"/>
                      <a:r>
                        <a:rPr lang="en-US" sz="2000" b="0" i="0" u="none" strike="noStrike" dirty="0">
                          <a:solidFill>
                            <a:srgbClr val="C00000"/>
                          </a:solidFill>
                          <a:effectLst/>
                          <a:latin typeface="Calibri"/>
                        </a:rPr>
                        <a:t> </a:t>
                      </a:r>
                    </a:p>
                  </a:txBody>
                  <a:tcPr marL="7982" marR="7982" marT="7982" marB="0" anchor="b">
                    <a:lnL>
                      <a:noFill/>
                    </a:lnL>
                    <a:lnR>
                      <a:noFill/>
                    </a:lnR>
                    <a:lnT>
                      <a:noFill/>
                    </a:lnT>
                    <a:lnB>
                      <a:noFill/>
                    </a:lnB>
                  </a:tcPr>
                </a:tc>
                <a:tc>
                  <a:txBody>
                    <a:bodyPr/>
                    <a:lstStyle/>
                    <a:p>
                      <a:pPr algn="ctr" fontAlgn="b"/>
                      <a:endParaRPr lang="en-US" sz="2000" b="0" i="0" u="none" strike="noStrike" dirty="0">
                        <a:solidFill>
                          <a:srgbClr val="C00000"/>
                        </a:solidFill>
                        <a:effectLst/>
                        <a:latin typeface="Wingdings"/>
                      </a:endParaRPr>
                    </a:p>
                  </a:txBody>
                  <a:tcPr marL="7982" marR="7982" marT="7982" marB="0" anchor="b">
                    <a:lnL>
                      <a:noFill/>
                    </a:lnL>
                    <a:lnR>
                      <a:noFill/>
                    </a:lnR>
                    <a:lnT>
                      <a:noFill/>
                    </a:lnT>
                    <a:lnB>
                      <a:noFill/>
                    </a:lnB>
                  </a:tcPr>
                </a:tc>
                <a:tc>
                  <a:txBody>
                    <a:bodyPr/>
                    <a:lstStyle/>
                    <a:p>
                      <a:pPr algn="l" fontAlgn="b"/>
                      <a:endParaRPr lang="en-US" sz="2000" b="0" i="0" u="none" strike="noStrike">
                        <a:solidFill>
                          <a:schemeClr val="tx2"/>
                        </a:solidFill>
                        <a:effectLst/>
                        <a:latin typeface="Calibri"/>
                      </a:endParaRPr>
                    </a:p>
                  </a:txBody>
                  <a:tcPr marL="7982" marR="7982" marT="7982" marB="0" anchor="b">
                    <a:lnL>
                      <a:noFill/>
                    </a:lnL>
                    <a:lnR>
                      <a:noFill/>
                    </a:lnR>
                    <a:lnT>
                      <a:noFill/>
                    </a:lnT>
                    <a:lnB>
                      <a:noFill/>
                    </a:lnB>
                  </a:tcPr>
                </a:tc>
                <a:tc>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tc gridSpan="2">
                  <a:txBody>
                    <a:bodyPr/>
                    <a:lstStyle/>
                    <a:p>
                      <a:endParaRPr lang="en-CA" sz="2000"/>
                    </a:p>
                  </a:txBody>
                  <a:tcPr marL="7982" marR="7982" marT="7982" marB="0" anchor="b">
                    <a:lnL>
                      <a:noFill/>
                    </a:lnL>
                    <a:lnR>
                      <a:noFill/>
                    </a:lnR>
                    <a:lnT>
                      <a:noFill/>
                    </a:lnT>
                    <a:lnB>
                      <a:noFill/>
                    </a:lnB>
                  </a:tcPr>
                </a:tc>
                <a:tc hMerge="1">
                  <a:txBody>
                    <a:bodyPr/>
                    <a:lstStyle/>
                    <a:p>
                      <a:endParaRPr lang="en-CA"/>
                    </a:p>
                  </a:txBody>
                  <a:tcPr marL="7982" marR="7982" marT="7982" marB="0" anchor="b">
                    <a:lnL>
                      <a:noFill/>
                    </a:lnL>
                    <a:lnR>
                      <a:noFill/>
                    </a:lnR>
                    <a:lnT>
                      <a:noFill/>
                    </a:lnT>
                    <a:lnB>
                      <a:noFill/>
                    </a:lnB>
                  </a:tcPr>
                </a:tc>
                <a:tc>
                  <a:txBody>
                    <a:bodyPr/>
                    <a:lstStyle/>
                    <a:p>
                      <a:pPr algn="l" fontAlgn="b"/>
                      <a:endParaRPr lang="en-US" sz="2000" b="0" i="0" u="none" strike="noStrike" dirty="0">
                        <a:solidFill>
                          <a:schemeClr val="tx2"/>
                        </a:solidFill>
                        <a:effectLst/>
                        <a:latin typeface="Calibri"/>
                      </a:endParaRPr>
                    </a:p>
                  </a:txBody>
                  <a:tcPr marL="7982" marR="7982" marT="7982" marB="0" anchor="b">
                    <a:lnL>
                      <a:noFill/>
                    </a:lnL>
                    <a:lnR>
                      <a:noFill/>
                    </a:lnR>
                    <a:lnT>
                      <a:noFill/>
                    </a:lnT>
                    <a:lnB>
                      <a:noFill/>
                    </a:lnB>
                  </a:tcPr>
                </a:tc>
                <a:extLst>
                  <a:ext uri="{0D108BD9-81ED-4DB2-BD59-A6C34878D82A}">
                    <a16:rowId xmlns:a16="http://schemas.microsoft.com/office/drawing/2014/main" val="10011"/>
                  </a:ext>
                </a:extLst>
              </a:tr>
            </a:tbl>
          </a:graphicData>
        </a:graphic>
      </p:graphicFrame>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40</a:t>
            </a:fld>
            <a:endParaRPr lang="en-US">
              <a:solidFill>
                <a:prstClr val="white">
                  <a:tint val="75000"/>
                </a:prstClr>
              </a:solidFill>
              <a:latin typeface="Calibri"/>
            </a:endParaRPr>
          </a:p>
        </p:txBody>
      </p:sp>
      <p:sp>
        <p:nvSpPr>
          <p:cNvPr id="6" name="Footer Placeholder 3"/>
          <p:cNvSpPr txBox="1">
            <a:spLocks/>
          </p:cNvSpPr>
          <p:nvPr/>
        </p:nvSpPr>
        <p:spPr>
          <a:xfrm>
            <a:off x="1511968" y="6432550"/>
            <a:ext cx="3886200" cy="5016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Tree>
    <p:extLst>
      <p:ext uri="{BB962C8B-B14F-4D97-AF65-F5344CB8AC3E}">
        <p14:creationId xmlns:p14="http://schemas.microsoft.com/office/powerpoint/2010/main" val="27595374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6286500" y="3162300"/>
            <a:ext cx="8229600" cy="533400"/>
          </a:xfrm>
        </p:spPr>
        <p:txBody>
          <a:bodyPr>
            <a:normAutofit fontScale="90000"/>
          </a:bodyPr>
          <a:lstStyle/>
          <a:p>
            <a:r>
              <a:rPr lang="en-US" dirty="0"/>
              <a:t>PROPOSED COURSES PER YEAR</a:t>
            </a:r>
          </a:p>
        </p:txBody>
      </p:sp>
      <p:graphicFrame>
        <p:nvGraphicFramePr>
          <p:cNvPr id="4" name="Content Placeholder 3"/>
          <p:cNvGraphicFramePr>
            <a:graphicFrameLocks noGrp="1"/>
          </p:cNvGraphicFramePr>
          <p:nvPr>
            <p:ph idx="1"/>
          </p:nvPr>
        </p:nvGraphicFramePr>
        <p:xfrm>
          <a:off x="1828800" y="3"/>
          <a:ext cx="8229600" cy="5628157"/>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15507">
                <a:tc gridSpan="2">
                  <a:txBody>
                    <a:bodyPr/>
                    <a:lstStyle/>
                    <a:p>
                      <a:pPr marL="0" algn="ctr" defTabSz="914400" rtl="0" eaLnBrk="1" fontAlgn="b" latinLnBrk="0" hangingPunct="1"/>
                      <a:r>
                        <a:rPr lang="en-US" sz="2000" b="0" i="0" u="none" strike="noStrike" kern="1200" dirty="0">
                          <a:solidFill>
                            <a:schemeClr val="bg1"/>
                          </a:solidFill>
                          <a:effectLst/>
                          <a:latin typeface="Calibri"/>
                          <a:ea typeface="+mn-ea"/>
                          <a:cs typeface="+mn-cs"/>
                        </a:rPr>
                        <a:t>Year 5</a:t>
                      </a:r>
                      <a:r>
                        <a:rPr lang="en-US" sz="2000" b="0" i="0" u="none" strike="noStrike" kern="1200" baseline="0" dirty="0">
                          <a:solidFill>
                            <a:schemeClr val="bg1"/>
                          </a:solidFill>
                          <a:effectLst/>
                          <a:latin typeface="Calibri"/>
                          <a:ea typeface="+mn-ea"/>
                          <a:cs typeface="+mn-cs"/>
                        </a:rPr>
                        <a:t> = Master’s Degree Year</a:t>
                      </a:r>
                      <a:endParaRPr lang="en-US" sz="2000" b="0" i="0" u="none" strike="noStrike" kern="1200" dirty="0">
                        <a:solidFill>
                          <a:schemeClr val="bg1"/>
                        </a:solidFill>
                        <a:effectLst/>
                        <a:latin typeface="Calibri"/>
                        <a:ea typeface="+mn-ea"/>
                        <a:cs typeface="+mn-cs"/>
                      </a:endParaRPr>
                    </a:p>
                  </a:txBody>
                  <a:tcPr marL="7982" marR="7982" marT="7982" marB="0" anchor="b">
                    <a:lnL>
                      <a:noFill/>
                    </a:lnL>
                    <a:lnR>
                      <a:noFill/>
                    </a:lnR>
                    <a:lnT>
                      <a:noFill/>
                    </a:lnT>
                    <a:lnB>
                      <a:noFill/>
                    </a:lnB>
                    <a:solidFill>
                      <a:srgbClr val="FCD5B4"/>
                    </a:solidFill>
                  </a:tcPr>
                </a:tc>
                <a:tc hMerge="1">
                  <a:txBody>
                    <a:bodyPr/>
                    <a:lstStyle/>
                    <a:p>
                      <a:endParaRPr lang="en-CA"/>
                    </a:p>
                  </a:txBody>
                  <a:tcPr/>
                </a:tc>
                <a:extLst>
                  <a:ext uri="{0D108BD9-81ED-4DB2-BD59-A6C34878D82A}">
                    <a16:rowId xmlns:a16="http://schemas.microsoft.com/office/drawing/2014/main" val="10000"/>
                  </a:ext>
                </a:extLst>
              </a:tr>
              <a:tr h="315507">
                <a:tc gridSpan="2">
                  <a:txBody>
                    <a:bodyPr/>
                    <a:lstStyle/>
                    <a:p>
                      <a:pPr algn="l" fontAlgn="b"/>
                      <a:r>
                        <a:rPr lang="en-US" sz="2000" b="1" i="0" u="none" strike="noStrike" dirty="0">
                          <a:solidFill>
                            <a:srgbClr val="008000"/>
                          </a:solidFill>
                          <a:effectLst/>
                          <a:latin typeface="Calibri"/>
                        </a:rPr>
                        <a:t>NB:</a:t>
                      </a:r>
                      <a:r>
                        <a:rPr lang="en-US" sz="2000" b="1" i="0" u="none" strike="noStrike" baseline="0" dirty="0">
                          <a:solidFill>
                            <a:srgbClr val="008000"/>
                          </a:solidFill>
                          <a:effectLst/>
                          <a:latin typeface="Calibri"/>
                        </a:rPr>
                        <a:t> All students must have completed all </a:t>
                      </a:r>
                      <a:r>
                        <a:rPr lang="en-US" sz="2000" b="1" i="0" u="none" strike="noStrike" baseline="0" dirty="0">
                          <a:solidFill>
                            <a:srgbClr val="C00000"/>
                          </a:solidFill>
                          <a:effectLst/>
                          <a:latin typeface="Calibri"/>
                        </a:rPr>
                        <a:t>dark red course </a:t>
                      </a:r>
                      <a:r>
                        <a:rPr lang="en-US" sz="2000" b="1" i="0" u="none" strike="noStrike" baseline="0" dirty="0">
                          <a:solidFill>
                            <a:srgbClr val="008000"/>
                          </a:solidFill>
                          <a:effectLst/>
                          <a:latin typeface="Calibri"/>
                        </a:rPr>
                        <a:t>as a pre-requisite for the Master year. If not it will be addition to this </a:t>
                      </a:r>
                      <a:r>
                        <a:rPr lang="en-US" sz="2000" b="1" i="0" u="none" strike="noStrike" baseline="0">
                          <a:solidFill>
                            <a:srgbClr val="008000"/>
                          </a:solidFill>
                          <a:effectLst/>
                          <a:latin typeface="Calibri"/>
                        </a:rPr>
                        <a:t>1 year </a:t>
                      </a:r>
                      <a:r>
                        <a:rPr lang="en-US" sz="2000" b="1" i="0" u="none" strike="noStrike" baseline="0" dirty="0">
                          <a:solidFill>
                            <a:srgbClr val="008000"/>
                          </a:solidFill>
                          <a:effectLst/>
                          <a:latin typeface="Calibri"/>
                        </a:rPr>
                        <a:t>proposal</a:t>
                      </a:r>
                      <a:endParaRPr lang="en-US" sz="2000" b="1" i="0" u="none" strike="noStrike" dirty="0">
                        <a:solidFill>
                          <a:srgbClr val="008000"/>
                        </a:solidFill>
                        <a:effectLst/>
                        <a:latin typeface="Calibri"/>
                      </a:endParaRPr>
                    </a:p>
                  </a:txBody>
                  <a:tcPr marL="7982" marR="7982" marT="7982" marB="0" anchor="b">
                    <a:lnL>
                      <a:noFill/>
                    </a:lnL>
                    <a:lnR>
                      <a:noFill/>
                    </a:lnR>
                    <a:lnT>
                      <a:noFill/>
                    </a:lnT>
                    <a:lnB>
                      <a:noFill/>
                    </a:lnB>
                  </a:tcPr>
                </a:tc>
                <a:tc hMerge="1">
                  <a:txBody>
                    <a:bodyPr/>
                    <a:lstStyle/>
                    <a:p>
                      <a:endParaRPr lang="en-CA" sz="2000" b="1" dirty="0"/>
                    </a:p>
                  </a:txBody>
                  <a:tcPr marL="7982" marR="7982" marT="7982" marB="0" anchor="b">
                    <a:lnL>
                      <a:noFill/>
                    </a:lnL>
                    <a:lnR>
                      <a:noFill/>
                    </a:lnR>
                    <a:lnT>
                      <a:noFill/>
                    </a:lnT>
                    <a:lnB>
                      <a:noFill/>
                    </a:lnB>
                  </a:tcPr>
                </a:tc>
                <a:extLst>
                  <a:ext uri="{0D108BD9-81ED-4DB2-BD59-A6C34878D82A}">
                    <a16:rowId xmlns:a16="http://schemas.microsoft.com/office/drawing/2014/main" val="10001"/>
                  </a:ext>
                </a:extLst>
              </a:tr>
              <a:tr h="362309">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Calibri"/>
                        </a:rPr>
                        <a:t>Master</a:t>
                      </a:r>
                      <a:r>
                        <a:rPr lang="en-US" sz="2000" b="1" i="0" u="none" strike="noStrike" kern="1200" dirty="0">
                          <a:solidFill>
                            <a:schemeClr val="tx2"/>
                          </a:solidFill>
                          <a:effectLst/>
                          <a:latin typeface="Calibri"/>
                          <a:ea typeface="+mn-ea"/>
                          <a:cs typeface="+mn-cs"/>
                        </a:rPr>
                        <a:t>’s </a:t>
                      </a:r>
                      <a:r>
                        <a:rPr lang="en-US" sz="2000" b="1" i="0" u="none" strike="noStrike" dirty="0">
                          <a:solidFill>
                            <a:schemeClr val="tx2"/>
                          </a:solidFill>
                          <a:effectLst/>
                          <a:latin typeface="Calibri"/>
                        </a:rPr>
                        <a:t>Core:</a:t>
                      </a:r>
                      <a:r>
                        <a:rPr lang="en-US" sz="2000" b="1" i="0" u="none" strike="noStrike" baseline="0" dirty="0">
                          <a:solidFill>
                            <a:schemeClr val="tx2"/>
                          </a:solidFill>
                          <a:effectLst/>
                          <a:latin typeface="Calibri"/>
                        </a:rPr>
                        <a:t> </a:t>
                      </a:r>
                      <a:r>
                        <a:rPr lang="en-US" sz="2000" b="1" i="0" u="none" strike="noStrike" dirty="0">
                          <a:solidFill>
                            <a:schemeClr val="tx2"/>
                          </a:solidFill>
                          <a:effectLst/>
                          <a:latin typeface="Calibri"/>
                        </a:rPr>
                        <a:t>NEW (</a:t>
                      </a:r>
                      <a:r>
                        <a:rPr lang="en-US" sz="2000" b="1" i="0" u="none" strike="noStrike" dirty="0" err="1">
                          <a:solidFill>
                            <a:schemeClr val="tx2"/>
                          </a:solidFill>
                          <a:effectLst/>
                          <a:latin typeface="Calibri"/>
                        </a:rPr>
                        <a:t>TBDesigned</a:t>
                      </a:r>
                      <a:r>
                        <a:rPr lang="en-US" sz="2000" b="1" i="0" u="none" strike="noStrike" dirty="0">
                          <a:solidFill>
                            <a:schemeClr val="tx2"/>
                          </a:solidFill>
                          <a:effectLst/>
                          <a:latin typeface="Calibri"/>
                        </a:rPr>
                        <a:t>)</a:t>
                      </a:r>
                    </a:p>
                  </a:txBody>
                  <a:tcPr marL="7982" marR="7982" marT="7982" marB="0" anchor="b">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baseline="0" dirty="0">
                          <a:solidFill>
                            <a:schemeClr val="tx2"/>
                          </a:solidFill>
                          <a:effectLst/>
                          <a:latin typeface="+mn-lt"/>
                        </a:rPr>
                        <a:t>Applications of Business Intelligence</a:t>
                      </a:r>
                    </a:p>
                  </a:txBody>
                  <a:tcPr marL="7982" marR="7982" marT="7982" marB="0" anchor="b">
                    <a:lnL>
                      <a:noFill/>
                    </a:lnL>
                    <a:lnR>
                      <a:noFill/>
                    </a:lnR>
                    <a:lnT>
                      <a:noFill/>
                    </a:lnT>
                    <a:lnB>
                      <a:noFill/>
                    </a:lnB>
                  </a:tcPr>
                </a:tc>
                <a:extLst>
                  <a:ext uri="{0D108BD9-81ED-4DB2-BD59-A6C34878D82A}">
                    <a16:rowId xmlns:a16="http://schemas.microsoft.com/office/drawing/2014/main" val="10002"/>
                  </a:ext>
                </a:extLst>
              </a:tr>
              <a:tr h="315507">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2000" b="1" dirty="0"/>
                        <a:t>Information Security in</a:t>
                      </a:r>
                      <a:r>
                        <a:rPr lang="en-CA" sz="2000" b="1" baseline="0" dirty="0"/>
                        <a:t> Business</a:t>
                      </a:r>
                      <a:endParaRPr lang="en-CA" sz="2000" b="1" dirty="0"/>
                    </a:p>
                  </a:txBody>
                  <a:tcPr marL="7982" marR="7982" marT="7982" marB="0" anchor="b">
                    <a:lnL>
                      <a:noFill/>
                    </a:lnL>
                    <a:lnR>
                      <a:noFill/>
                    </a:lnR>
                    <a:lnT>
                      <a:noFill/>
                    </a:lnT>
                    <a:lnB>
                      <a:noFill/>
                    </a:lnB>
                  </a:tcPr>
                </a:tc>
                <a:extLst>
                  <a:ext uri="{0D108BD9-81ED-4DB2-BD59-A6C34878D82A}">
                    <a16:rowId xmlns:a16="http://schemas.microsoft.com/office/drawing/2014/main" val="10003"/>
                  </a:ext>
                </a:extLst>
              </a:tr>
              <a:tr h="315507">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r>
                        <a:rPr lang="en-CA" sz="2000" b="1" dirty="0"/>
                        <a:t>Information</a:t>
                      </a:r>
                      <a:r>
                        <a:rPr lang="en-CA" sz="2000" b="1" baseline="0" dirty="0"/>
                        <a:t> Systems Ethics   </a:t>
                      </a:r>
                      <a:endParaRPr lang="en-CA" sz="2000" b="1" dirty="0"/>
                    </a:p>
                  </a:txBody>
                  <a:tcPr marL="7982" marR="7982" marT="7982" marB="0" anchor="b">
                    <a:lnL>
                      <a:noFill/>
                    </a:lnL>
                    <a:lnR>
                      <a:noFill/>
                    </a:lnR>
                    <a:lnT>
                      <a:noFill/>
                    </a:lnT>
                    <a:lnB>
                      <a:noFill/>
                    </a:lnB>
                  </a:tcPr>
                </a:tc>
                <a:extLst>
                  <a:ext uri="{0D108BD9-81ED-4DB2-BD59-A6C34878D82A}">
                    <a16:rowId xmlns:a16="http://schemas.microsoft.com/office/drawing/2014/main" val="10004"/>
                  </a:ext>
                </a:extLst>
              </a:tr>
              <a:tr h="41716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r>
                        <a:rPr lang="en-CA" sz="2000" b="1" dirty="0"/>
                        <a:t>Financial Decision Making</a:t>
                      </a:r>
                    </a:p>
                  </a:txBody>
                  <a:tcPr marL="7982" marR="7982" marT="7982" marB="0" anchor="b">
                    <a:lnL>
                      <a:noFill/>
                    </a:lnL>
                    <a:lnR>
                      <a:noFill/>
                    </a:lnR>
                    <a:lnT>
                      <a:noFill/>
                    </a:lnT>
                    <a:lnB>
                      <a:noFill/>
                    </a:lnB>
                  </a:tcPr>
                </a:tc>
                <a:extLst>
                  <a:ext uri="{0D108BD9-81ED-4DB2-BD59-A6C34878D82A}">
                    <a16:rowId xmlns:a16="http://schemas.microsoft.com/office/drawing/2014/main" val="10005"/>
                  </a:ext>
                </a:extLst>
              </a:tr>
              <a:tr h="315507">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kern="1200" dirty="0">
                          <a:solidFill>
                            <a:schemeClr val="tx2"/>
                          </a:solidFill>
                          <a:effectLst/>
                          <a:latin typeface="+mn-lt"/>
                          <a:ea typeface="+mn-ea"/>
                          <a:cs typeface="+mn-cs"/>
                        </a:rPr>
                        <a:t>Master’s Core: NEW (TBD)</a:t>
                      </a:r>
                    </a:p>
                  </a:txBody>
                  <a:tcPr marL="7982" marR="7982" marT="7982" marB="0" anchor="b">
                    <a:lnL>
                      <a:noFill/>
                    </a:lnL>
                    <a:lnR>
                      <a:noFill/>
                    </a:lnR>
                    <a:lnT>
                      <a:noFill/>
                    </a:lnT>
                    <a:lnB>
                      <a:noFill/>
                    </a:lnB>
                  </a:tcPr>
                </a:tc>
                <a:tc>
                  <a:txBody>
                    <a:bodyPr/>
                    <a:lstStyle/>
                    <a:p>
                      <a:r>
                        <a:rPr lang="en-CA" sz="2000" b="1" dirty="0"/>
                        <a:t>Sustainability and IS</a:t>
                      </a:r>
                      <a:r>
                        <a:rPr lang="en-CA" sz="2000" b="1" baseline="0" dirty="0"/>
                        <a:t> – Green IT</a:t>
                      </a:r>
                      <a:endParaRPr lang="en-CA" sz="2000" b="1" dirty="0"/>
                    </a:p>
                  </a:txBody>
                  <a:tcPr marL="7982" marR="7982" marT="7982" marB="0" anchor="b">
                    <a:lnL>
                      <a:noFill/>
                    </a:lnL>
                    <a:lnR>
                      <a:noFill/>
                    </a:lnR>
                    <a:lnT>
                      <a:noFill/>
                    </a:lnT>
                    <a:lnB>
                      <a:noFill/>
                    </a:lnB>
                  </a:tcPr>
                </a:tc>
                <a:extLst>
                  <a:ext uri="{0D108BD9-81ED-4DB2-BD59-A6C34878D82A}">
                    <a16:rowId xmlns:a16="http://schemas.microsoft.com/office/drawing/2014/main" val="10006"/>
                  </a:ext>
                </a:extLst>
              </a:tr>
              <a:tr h="393092">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r>
                        <a:rPr lang="en-CA" sz="2000" b="1" dirty="0"/>
                        <a:t>Managerial Economics</a:t>
                      </a:r>
                    </a:p>
                  </a:txBody>
                  <a:tcPr marL="7982" marR="7982" marT="7982" marB="0" anchor="b">
                    <a:lnL>
                      <a:noFill/>
                    </a:lnL>
                    <a:lnR>
                      <a:noFill/>
                    </a:lnR>
                    <a:lnT>
                      <a:noFill/>
                    </a:lnT>
                    <a:lnB>
                      <a:noFill/>
                    </a:lnB>
                  </a:tcPr>
                </a:tc>
                <a:extLst>
                  <a:ext uri="{0D108BD9-81ED-4DB2-BD59-A6C34878D82A}">
                    <a16:rowId xmlns:a16="http://schemas.microsoft.com/office/drawing/2014/main" val="10007"/>
                  </a:ext>
                </a:extLst>
              </a:tr>
              <a:tr h="35820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r>
                        <a:rPr lang="en-CA" sz="2000" b="1" dirty="0"/>
                        <a:t>Managing Innovation &amp;Change</a:t>
                      </a:r>
                    </a:p>
                  </a:txBody>
                  <a:tcPr marL="7982" marR="7982" marT="7982" marB="0" anchor="b">
                    <a:lnL>
                      <a:noFill/>
                    </a:lnL>
                    <a:lnR>
                      <a:noFill/>
                    </a:lnR>
                    <a:lnT>
                      <a:noFill/>
                    </a:lnT>
                    <a:lnB>
                      <a:noFill/>
                    </a:lnB>
                  </a:tcPr>
                </a:tc>
                <a:extLst>
                  <a:ext uri="{0D108BD9-81ED-4DB2-BD59-A6C34878D82A}">
                    <a16:rowId xmlns:a16="http://schemas.microsoft.com/office/drawing/2014/main" val="10008"/>
                  </a:ext>
                </a:extLst>
              </a:tr>
              <a:tr h="38100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 </a:t>
                      </a:r>
                      <a:r>
                        <a:rPr lang="en-US" sz="2000" b="1" i="0" u="none" strike="noStrike" dirty="0">
                          <a:solidFill>
                            <a:schemeClr val="tx2"/>
                          </a:solidFill>
                          <a:effectLst/>
                          <a:latin typeface="+mn-lt"/>
                        </a:rPr>
                        <a:t>Core:</a:t>
                      </a:r>
                      <a:r>
                        <a:rPr lang="en-US" sz="2000" b="1" i="0" u="none" strike="noStrike" baseline="0" dirty="0">
                          <a:solidFill>
                            <a:schemeClr val="tx2"/>
                          </a:solidFill>
                          <a:effectLst/>
                          <a:latin typeface="+mn-lt"/>
                        </a:rPr>
                        <a:t> </a:t>
                      </a:r>
                      <a:r>
                        <a:rPr lang="en-US" sz="2000" b="1" i="0" u="none" strike="noStrike" dirty="0">
                          <a:solidFill>
                            <a:schemeClr val="tx2"/>
                          </a:solidFill>
                          <a:effectLst/>
                          <a:latin typeface="+mn-lt"/>
                        </a:rPr>
                        <a:t>NEW (TBD)</a:t>
                      </a:r>
                    </a:p>
                  </a:txBody>
                  <a:tcPr marL="7982" marR="7982" marT="7982" marB="0" anchor="b">
                    <a:lnL>
                      <a:noFill/>
                    </a:lnL>
                    <a:lnR>
                      <a:noFill/>
                    </a:lnR>
                    <a:lnT>
                      <a:noFill/>
                    </a:lnT>
                    <a:lnB>
                      <a:noFill/>
                    </a:lnB>
                  </a:tcPr>
                </a:tc>
                <a:tc>
                  <a:txBody>
                    <a:bodyPr/>
                    <a:lstStyle/>
                    <a:p>
                      <a:pPr algn="l" fontAlgn="b"/>
                      <a:r>
                        <a:rPr lang="en-US" sz="2000" b="1" i="0" u="none" strike="noStrike" dirty="0">
                          <a:solidFill>
                            <a:schemeClr val="tx2"/>
                          </a:solidFill>
                          <a:effectLst/>
                          <a:latin typeface="Calibri"/>
                        </a:rPr>
                        <a:t>IS Outsourcing &amp; Cultural intelligence </a:t>
                      </a:r>
                    </a:p>
                  </a:txBody>
                  <a:tcPr marL="7982" marR="7982" marT="7982" marB="0" anchor="b">
                    <a:lnL>
                      <a:noFill/>
                    </a:lnL>
                    <a:lnR>
                      <a:noFill/>
                    </a:lnR>
                    <a:lnT>
                      <a:noFill/>
                    </a:lnT>
                    <a:lnB>
                      <a:noFill/>
                    </a:lnB>
                  </a:tcPr>
                </a:tc>
                <a:extLst>
                  <a:ext uri="{0D108BD9-81ED-4DB2-BD59-A6C34878D82A}">
                    <a16:rowId xmlns:a16="http://schemas.microsoft.com/office/drawing/2014/main" val="10009"/>
                  </a:ext>
                </a:extLst>
              </a:tr>
              <a:tr h="930420">
                <a:tc>
                  <a:txBody>
                    <a:bodyPr/>
                    <a:lstStyle/>
                    <a:p>
                      <a:pPr algn="l" fontAlgn="b"/>
                      <a:r>
                        <a:rPr lang="en-US" sz="2000" b="1" i="0" u="none" strike="noStrike" dirty="0">
                          <a:solidFill>
                            <a:schemeClr val="tx2"/>
                          </a:solidFill>
                          <a:effectLst/>
                          <a:latin typeface="+mn-lt"/>
                        </a:rPr>
                        <a:t>Master</a:t>
                      </a:r>
                      <a:r>
                        <a:rPr lang="en-US" sz="2000" b="1" i="0" u="none" strike="noStrike" kern="1200" dirty="0">
                          <a:solidFill>
                            <a:schemeClr val="tx2"/>
                          </a:solidFill>
                          <a:effectLst/>
                          <a:latin typeface="+mn-lt"/>
                          <a:ea typeface="+mn-ea"/>
                          <a:cs typeface="+mn-cs"/>
                        </a:rPr>
                        <a:t>’s</a:t>
                      </a:r>
                      <a:r>
                        <a:rPr lang="en-US" sz="2000" b="1" i="0" u="none" strike="noStrike" dirty="0">
                          <a:solidFill>
                            <a:schemeClr val="tx2"/>
                          </a:solidFill>
                          <a:effectLst/>
                          <a:latin typeface="Calibri"/>
                        </a:rPr>
                        <a:t> Project Applied Topic Areas Elective:</a:t>
                      </a:r>
                      <a:r>
                        <a:rPr lang="en-US" sz="2000" b="1" i="0" u="none" strike="noStrike" baseline="0" dirty="0">
                          <a:solidFill>
                            <a:schemeClr val="tx2"/>
                          </a:solidFill>
                          <a:effectLst/>
                          <a:latin typeface="Calibri"/>
                        </a:rPr>
                        <a:t> </a:t>
                      </a:r>
                      <a:r>
                        <a:rPr lang="en-US" sz="2000" b="1" i="0" u="none" strike="noStrike" dirty="0">
                          <a:solidFill>
                            <a:schemeClr val="tx2"/>
                          </a:solidFill>
                          <a:effectLst/>
                          <a:latin typeface="Calibri"/>
                        </a:rPr>
                        <a:t>Business Applications</a:t>
                      </a:r>
                      <a:r>
                        <a:rPr lang="en-US" sz="2000" b="1" i="0" u="none" strike="noStrike" baseline="0" dirty="0">
                          <a:solidFill>
                            <a:schemeClr val="tx2"/>
                          </a:solidFill>
                          <a:effectLst/>
                          <a:latin typeface="Calibri"/>
                        </a:rPr>
                        <a:t> In-Depth – Dissertation </a:t>
                      </a:r>
                      <a:r>
                        <a:rPr lang="en-CA" sz="2000" b="1" i="0" u="none" strike="noStrike" baseline="0" dirty="0">
                          <a:solidFill>
                            <a:schemeClr val="tx2"/>
                          </a:solidFill>
                          <a:effectLst/>
                          <a:latin typeface="Calibri"/>
                        </a:rPr>
                        <a:t>Topic Areas</a:t>
                      </a:r>
                      <a:endParaRPr lang="en-US" sz="2000" b="1" i="0" u="none" strike="noStrike" dirty="0">
                        <a:solidFill>
                          <a:schemeClr val="tx2"/>
                        </a:solidFill>
                        <a:effectLst/>
                        <a:latin typeface="Calibri"/>
                      </a:endParaRPr>
                    </a:p>
                  </a:txBody>
                  <a:tcPr marL="7982" marR="7982" marT="7982" marB="0">
                    <a:lnL>
                      <a:noFill/>
                    </a:lnL>
                    <a:lnR>
                      <a:noFill/>
                    </a:lnR>
                    <a:lnT>
                      <a:noFill/>
                    </a:lnT>
                    <a:lnB>
                      <a:noFill/>
                    </a:lnB>
                  </a:tcPr>
                </a:tc>
                <a:tc>
                  <a:txBody>
                    <a:bodyPr/>
                    <a:lstStyle/>
                    <a:p>
                      <a:pPr algn="l" fontAlgn="b"/>
                      <a:r>
                        <a:rPr lang="en-US" sz="2000" b="1" i="0" u="none" strike="noStrike" dirty="0">
                          <a:solidFill>
                            <a:schemeClr val="tx2"/>
                          </a:solidFill>
                          <a:effectLst/>
                          <a:latin typeface="Calibri"/>
                        </a:rPr>
                        <a:t>Big Data Management;</a:t>
                      </a:r>
                    </a:p>
                    <a:p>
                      <a:pPr algn="l" fontAlgn="b"/>
                      <a:r>
                        <a:rPr lang="en-US" sz="2000" b="1" i="0" u="none" strike="noStrike" dirty="0">
                          <a:solidFill>
                            <a:schemeClr val="tx2"/>
                          </a:solidFill>
                          <a:effectLst/>
                          <a:latin typeface="Calibri"/>
                        </a:rPr>
                        <a:t>Location Analysis;</a:t>
                      </a:r>
                    </a:p>
                    <a:p>
                      <a:pPr algn="l" fontAlgn="b"/>
                      <a:r>
                        <a:rPr lang="en-US" sz="2000" b="1" i="0" u="none" strike="noStrike" baseline="0" dirty="0">
                          <a:solidFill>
                            <a:schemeClr val="tx2"/>
                          </a:solidFill>
                          <a:effectLst/>
                          <a:latin typeface="Calibri"/>
                        </a:rPr>
                        <a:t>Open </a:t>
                      </a:r>
                      <a:r>
                        <a:rPr lang="en-US" sz="2000" b="1" i="0" u="none" strike="noStrike" baseline="0" dirty="0">
                          <a:solidFill>
                            <a:schemeClr val="tx2"/>
                          </a:solidFill>
                          <a:effectLst/>
                          <a:latin typeface="+mn-lt"/>
                        </a:rPr>
                        <a:t>Data Systems; </a:t>
                      </a:r>
                    </a:p>
                    <a:p>
                      <a:pPr algn="l" fontAlgn="b"/>
                      <a:r>
                        <a:rPr lang="en-US" sz="2000" b="1" i="0" u="none" strike="noStrike" baseline="0" dirty="0">
                          <a:solidFill>
                            <a:schemeClr val="tx2"/>
                          </a:solidFill>
                          <a:effectLst/>
                          <a:latin typeface="+mn-lt"/>
                        </a:rPr>
                        <a:t>Dynamic Visualization </a:t>
                      </a:r>
                    </a:p>
                    <a:p>
                      <a:pPr algn="l" fontAlgn="b"/>
                      <a:r>
                        <a:rPr lang="en-US" sz="2000" b="1" i="0" u="none" strike="noStrike" baseline="0" dirty="0">
                          <a:solidFill>
                            <a:schemeClr val="tx2"/>
                          </a:solidFill>
                          <a:effectLst/>
                          <a:latin typeface="+mn-lt"/>
                        </a:rPr>
                        <a:t>Simulation Analysis</a:t>
                      </a:r>
                    </a:p>
                    <a:p>
                      <a:pPr algn="l" fontAlgn="b"/>
                      <a:r>
                        <a:rPr lang="en-US" sz="2000" b="1" i="0" u="none" strike="noStrike" baseline="0" dirty="0">
                          <a:solidFill>
                            <a:schemeClr val="tx2"/>
                          </a:solidFill>
                          <a:effectLst/>
                          <a:latin typeface="+mn-lt"/>
                        </a:rPr>
                        <a:t>Performance  Measurement</a:t>
                      </a:r>
                    </a:p>
                  </a:txBody>
                  <a:tcPr marL="7982" marR="7982" marT="7982" marB="0" anchor="b">
                    <a:lnL>
                      <a:noFill/>
                    </a:lnL>
                    <a:lnR>
                      <a:noFill/>
                    </a:lnR>
                    <a:lnT>
                      <a:noFill/>
                    </a:lnT>
                    <a:lnB>
                      <a:noFill/>
                    </a:lnB>
                  </a:tcPr>
                </a:tc>
                <a:extLst>
                  <a:ext uri="{0D108BD9-81ED-4DB2-BD59-A6C34878D82A}">
                    <a16:rowId xmlns:a16="http://schemas.microsoft.com/office/drawing/2014/main" val="10010"/>
                  </a:ext>
                </a:extLst>
              </a:tr>
            </a:tbl>
          </a:graphicData>
        </a:graphic>
      </p:graphicFrame>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41</a:t>
            </a:fld>
            <a:endParaRPr lang="en-US">
              <a:solidFill>
                <a:prstClr val="white">
                  <a:tint val="75000"/>
                </a:prstClr>
              </a:solidFill>
              <a:latin typeface="Calibri"/>
            </a:endParaRPr>
          </a:p>
        </p:txBody>
      </p:sp>
      <p:sp>
        <p:nvSpPr>
          <p:cNvPr id="6" name="Footer Placeholder 3"/>
          <p:cNvSpPr txBox="1">
            <a:spLocks/>
          </p:cNvSpPr>
          <p:nvPr/>
        </p:nvSpPr>
        <p:spPr>
          <a:xfrm>
            <a:off x="1524000" y="6477000"/>
            <a:ext cx="3886200" cy="5016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Tree>
    <p:extLst>
      <p:ext uri="{BB962C8B-B14F-4D97-AF65-F5344CB8AC3E}">
        <p14:creationId xmlns:p14="http://schemas.microsoft.com/office/powerpoint/2010/main" val="2303309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Proposed Financial Overlay</a:t>
            </a:r>
          </a:p>
        </p:txBody>
      </p:sp>
      <p:sp>
        <p:nvSpPr>
          <p:cNvPr id="3" name="Content Placeholder 2"/>
          <p:cNvSpPr>
            <a:spLocks noGrp="1"/>
          </p:cNvSpPr>
          <p:nvPr>
            <p:ph idx="1"/>
          </p:nvPr>
        </p:nvSpPr>
        <p:spPr/>
        <p:txBody>
          <a:bodyPr/>
          <a:lstStyle/>
          <a:p>
            <a:endParaRPr lang="en-CA"/>
          </a:p>
        </p:txBody>
      </p:sp>
      <p:sp>
        <p:nvSpPr>
          <p:cNvPr id="4" name="Footer Placeholder 3"/>
          <p:cNvSpPr>
            <a:spLocks noGrp="1"/>
          </p:cNvSpPr>
          <p:nvPr>
            <p:ph type="ftr" sz="quarter" idx="11"/>
          </p:nvPr>
        </p:nvSpPr>
        <p:spPr/>
        <p:txBody>
          <a:bodyPr/>
          <a:lstStyle/>
          <a:p>
            <a:r>
              <a:rPr lang="en-CA">
                <a:solidFill>
                  <a:prstClr val="white">
                    <a:tint val="75000"/>
                  </a:prstClr>
                </a:solidFill>
                <a:latin typeface="Calibri"/>
              </a:rPr>
              <a:t>DRAFT PROPOSAL -Summer 2013  PD WORKING GROUP</a:t>
            </a:r>
            <a:endParaRPr lang="en-US">
              <a:solidFill>
                <a:prstClr val="white">
                  <a:tint val="75000"/>
                </a:prstClr>
              </a:solidFill>
              <a:latin typeface="Calibri"/>
            </a:endParaRP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42</a:t>
            </a:fld>
            <a:endParaRPr lang="en-US">
              <a:solidFill>
                <a:prstClr val="white">
                  <a:tint val="75000"/>
                </a:prstClr>
              </a:solidFill>
              <a:latin typeface="Calibri"/>
            </a:endParaRPr>
          </a:p>
        </p:txBody>
      </p:sp>
    </p:spTree>
    <p:extLst>
      <p:ext uri="{BB962C8B-B14F-4D97-AF65-F5344CB8AC3E}">
        <p14:creationId xmlns:p14="http://schemas.microsoft.com/office/powerpoint/2010/main" val="37021460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Conclusion</a:t>
            </a:r>
            <a:br>
              <a:rPr lang="en-CA" dirty="0"/>
            </a:br>
            <a:r>
              <a:rPr lang="en-CA" dirty="0"/>
              <a:t> </a:t>
            </a:r>
          </a:p>
        </p:txBody>
      </p:sp>
      <p:sp>
        <p:nvSpPr>
          <p:cNvPr id="3" name="Content Placeholder 2"/>
          <p:cNvSpPr>
            <a:spLocks noGrp="1"/>
          </p:cNvSpPr>
          <p:nvPr>
            <p:ph idx="1"/>
          </p:nvPr>
        </p:nvSpPr>
        <p:spPr>
          <a:xfrm>
            <a:off x="1676400" y="1143000"/>
            <a:ext cx="8686800" cy="5715000"/>
          </a:xfrm>
        </p:spPr>
        <p:txBody>
          <a:bodyPr>
            <a:normAutofit fontScale="70000" lnSpcReduction="20000"/>
          </a:bodyPr>
          <a:lstStyle/>
          <a:p>
            <a:r>
              <a:rPr lang="en-CA" dirty="0"/>
              <a:t>Immediate Vision – Start Fall 2017</a:t>
            </a:r>
          </a:p>
          <a:p>
            <a:pPr lvl="1"/>
            <a:r>
              <a:rPr lang="en-CA" dirty="0"/>
              <a:t>BBA with </a:t>
            </a:r>
            <a:r>
              <a:rPr lang="en-CA" b="1" dirty="0"/>
              <a:t>Concentration  Management Intelligence Systems</a:t>
            </a:r>
          </a:p>
          <a:p>
            <a:pPr lvl="1"/>
            <a:r>
              <a:rPr lang="en-CA" dirty="0"/>
              <a:t>We have the Curriculum and the Staffing ( includes 3 PhD’s &amp; 2 Candidates)</a:t>
            </a:r>
          </a:p>
          <a:p>
            <a:pPr lvl="1"/>
            <a:r>
              <a:rPr lang="en-CA" dirty="0"/>
              <a:t>Where a concentration exists within  the current  BBA structure</a:t>
            </a:r>
          </a:p>
          <a:p>
            <a:pPr lvl="1"/>
            <a:r>
              <a:rPr lang="en-CA" dirty="0"/>
              <a:t>We are able and interested in starting teaching this for the Fall 2017 Session</a:t>
            </a:r>
            <a:br>
              <a:rPr lang="en-CA" dirty="0"/>
            </a:br>
            <a:endParaRPr lang="en-CA" dirty="0"/>
          </a:p>
          <a:p>
            <a:r>
              <a:rPr lang="en-CA" dirty="0"/>
              <a:t>Mid- Term Vision -  Start Fall 2017</a:t>
            </a:r>
          </a:p>
          <a:p>
            <a:pPr lvl="1"/>
            <a:r>
              <a:rPr lang="en-CA" dirty="0"/>
              <a:t>Bachelors of Management Intelligence Systems  (BMIS)</a:t>
            </a:r>
            <a:br>
              <a:rPr lang="en-CA" dirty="0"/>
            </a:br>
            <a:endParaRPr lang="en-CA" dirty="0"/>
          </a:p>
          <a:p>
            <a:r>
              <a:rPr lang="en-CA" dirty="0"/>
              <a:t>Long- Term Vision – Start Fall 2018 - 2020</a:t>
            </a:r>
          </a:p>
          <a:p>
            <a:pPr lvl="1"/>
            <a:endParaRPr lang="en-CA" dirty="0"/>
          </a:p>
          <a:p>
            <a:pPr lvl="1"/>
            <a:r>
              <a:rPr lang="en-CA" dirty="0"/>
              <a:t>Masters of Management Intelligence Systems (MMIS)-2018</a:t>
            </a:r>
          </a:p>
          <a:p>
            <a:pPr lvl="1"/>
            <a:r>
              <a:rPr lang="en-CA" dirty="0"/>
              <a:t>Doctorate in Management Intelligence Systems (DMIS)-2022</a:t>
            </a:r>
          </a:p>
          <a:p>
            <a:pPr lvl="1"/>
            <a:endParaRPr lang="en-CA" dirty="0"/>
          </a:p>
          <a:p>
            <a:r>
              <a:rPr lang="en-CA" dirty="0"/>
              <a:t>Based on Industry feedback the MMIS name fits industry needs/roles – talking to early Interest Partners in Industry</a:t>
            </a:r>
          </a:p>
        </p:txBody>
      </p:sp>
      <p:sp>
        <p:nvSpPr>
          <p:cNvPr id="5" name="Slide Number Placeholder 4"/>
          <p:cNvSpPr>
            <a:spLocks noGrp="1"/>
          </p:cNvSpPr>
          <p:nvPr>
            <p:ph type="sldNum" sz="quarter" idx="12"/>
          </p:nvPr>
        </p:nvSpPr>
        <p:spPr/>
        <p:txBody>
          <a:bodyPr/>
          <a:lstStyle/>
          <a:p>
            <a:fld id="{0F64C242-1300-423C-BDC3-6B2F2E2578D0}" type="slidenum">
              <a:rPr lang="en-US">
                <a:solidFill>
                  <a:prstClr val="white">
                    <a:tint val="75000"/>
                  </a:prstClr>
                </a:solidFill>
                <a:latin typeface="Calibri"/>
              </a:rPr>
              <a:pPr/>
              <a:t>43</a:t>
            </a:fld>
            <a:endParaRPr lang="en-US" dirty="0">
              <a:solidFill>
                <a:prstClr val="white">
                  <a:tint val="75000"/>
                </a:prstClr>
              </a:solidFill>
              <a:latin typeface="Calibri"/>
            </a:endParaRPr>
          </a:p>
        </p:txBody>
      </p:sp>
      <p:sp>
        <p:nvSpPr>
          <p:cNvPr id="6" name="Footer Placeholder 3"/>
          <p:cNvSpPr txBox="1">
            <a:spLocks/>
          </p:cNvSpPr>
          <p:nvPr/>
        </p:nvSpPr>
        <p:spPr>
          <a:xfrm>
            <a:off x="1524000" y="6432550"/>
            <a:ext cx="3886200" cy="5016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dirty="0">
                <a:solidFill>
                  <a:prstClr val="white">
                    <a:tint val="75000"/>
                  </a:prstClr>
                </a:solidFill>
                <a:latin typeface="Calibri"/>
              </a:rPr>
              <a:t>DRAFT PROPOSAL -Summer 2013  PD WORKING GROUP</a:t>
            </a:r>
            <a:endParaRPr lang="en-US" dirty="0">
              <a:solidFill>
                <a:prstClr val="white">
                  <a:tint val="75000"/>
                </a:prstClr>
              </a:solidFill>
              <a:latin typeface="Calibri"/>
            </a:endParaRPr>
          </a:p>
        </p:txBody>
      </p:sp>
    </p:spTree>
    <p:extLst>
      <p:ext uri="{BB962C8B-B14F-4D97-AF65-F5344CB8AC3E}">
        <p14:creationId xmlns:p14="http://schemas.microsoft.com/office/powerpoint/2010/main" val="258919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F79C3-B3DE-A727-8100-32A19E984D39}"/>
              </a:ext>
            </a:extLst>
          </p:cNvPr>
          <p:cNvSpPr>
            <a:spLocks noGrp="1"/>
          </p:cNvSpPr>
          <p:nvPr>
            <p:ph type="ctrTitle"/>
          </p:nvPr>
        </p:nvSpPr>
        <p:spPr>
          <a:xfrm>
            <a:off x="1428902" y="1217461"/>
            <a:ext cx="9777984" cy="2387600"/>
          </a:xfrm>
        </p:spPr>
        <p:txBody>
          <a:bodyPr>
            <a:normAutofit/>
          </a:bodyPr>
          <a:lstStyle/>
          <a:p>
            <a:pPr algn="l"/>
            <a:r>
              <a:rPr lang="en-US" sz="8000" dirty="0"/>
              <a:t>Master Design Project </a:t>
            </a:r>
            <a:endParaRPr lang="en-CA" sz="8000" dirty="0"/>
          </a:p>
        </p:txBody>
      </p:sp>
      <p:sp>
        <p:nvSpPr>
          <p:cNvPr id="3" name="Subtitle 2">
            <a:extLst>
              <a:ext uri="{FF2B5EF4-FFF2-40B4-BE49-F238E27FC236}">
                <a16:creationId xmlns:a16="http://schemas.microsoft.com/office/drawing/2014/main" id="{6F095739-3782-CD47-6D3D-2A6BDD2DE0AF}"/>
              </a:ext>
            </a:extLst>
          </p:cNvPr>
          <p:cNvSpPr>
            <a:spLocks noGrp="1"/>
          </p:cNvSpPr>
          <p:nvPr>
            <p:ph type="subTitle" idx="1"/>
          </p:nvPr>
        </p:nvSpPr>
        <p:spPr>
          <a:xfrm>
            <a:off x="1428902" y="3923906"/>
            <a:ext cx="4389121" cy="845604"/>
          </a:xfrm>
        </p:spPr>
        <p:txBody>
          <a:bodyPr>
            <a:normAutofit/>
          </a:bodyPr>
          <a:lstStyle/>
          <a:p>
            <a:pPr algn="l"/>
            <a:endParaRPr lang="en-US" sz="1600" dirty="0"/>
          </a:p>
        </p:txBody>
      </p:sp>
      <p:pic>
        <p:nvPicPr>
          <p:cNvPr id="4" name="Picture 2" descr="Capilano University - Tourism Industry Association of BC">
            <a:extLst>
              <a:ext uri="{FF2B5EF4-FFF2-40B4-BE49-F238E27FC236}">
                <a16:creationId xmlns:a16="http://schemas.microsoft.com/office/drawing/2014/main" id="{B4EE93F5-0440-9ACD-FBA6-1ABE412414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66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5D993-4E92-1848-391D-C008F10E1140}"/>
              </a:ext>
            </a:extLst>
          </p:cNvPr>
          <p:cNvSpPr>
            <a:spLocks noGrp="1"/>
          </p:cNvSpPr>
          <p:nvPr>
            <p:ph type="title"/>
          </p:nvPr>
        </p:nvSpPr>
        <p:spPr/>
        <p:txBody>
          <a:bodyPr/>
          <a:lstStyle/>
          <a:p>
            <a:r>
              <a:rPr lang="en-US" b="1" dirty="0"/>
              <a:t>Agenda</a:t>
            </a:r>
            <a:endParaRPr lang="en-CA" b="1" dirty="0"/>
          </a:p>
        </p:txBody>
      </p:sp>
      <p:sp>
        <p:nvSpPr>
          <p:cNvPr id="3" name="Content Placeholder 2">
            <a:extLst>
              <a:ext uri="{FF2B5EF4-FFF2-40B4-BE49-F238E27FC236}">
                <a16:creationId xmlns:a16="http://schemas.microsoft.com/office/drawing/2014/main" id="{5A07EFE3-08FA-9163-0F50-780AEBB57C80}"/>
              </a:ext>
            </a:extLst>
          </p:cNvPr>
          <p:cNvSpPr>
            <a:spLocks noGrp="1"/>
          </p:cNvSpPr>
          <p:nvPr>
            <p:ph idx="1"/>
          </p:nvPr>
        </p:nvSpPr>
        <p:spPr>
          <a:xfrm>
            <a:off x="838200" y="1832940"/>
            <a:ext cx="10515600" cy="2349426"/>
          </a:xfrm>
        </p:spPr>
        <p:txBody>
          <a:bodyPr>
            <a:normAutofit/>
          </a:bodyPr>
          <a:lstStyle/>
          <a:p>
            <a:r>
              <a:rPr lang="en-US" dirty="0"/>
              <a:t>Project Plan &amp; Next Steps</a:t>
            </a:r>
          </a:p>
          <a:p>
            <a:r>
              <a:rPr lang="en-US" dirty="0"/>
              <a:t>Findings</a:t>
            </a:r>
          </a:p>
          <a:p>
            <a:r>
              <a:rPr lang="en-US" dirty="0"/>
              <a:t>Lou Recommendations</a:t>
            </a:r>
          </a:p>
        </p:txBody>
      </p:sp>
      <p:pic>
        <p:nvPicPr>
          <p:cNvPr id="4" name="Picture 2" descr="Capilano University - Tourism Industry Association of BC">
            <a:extLst>
              <a:ext uri="{FF2B5EF4-FFF2-40B4-BE49-F238E27FC236}">
                <a16:creationId xmlns:a16="http://schemas.microsoft.com/office/drawing/2014/main" id="{35E2AFDD-0356-84C6-B8F6-5A0ED9F21B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010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4C51DACE-10BE-A32B-D2B7-3B36D743BE52}"/>
              </a:ext>
            </a:extLst>
          </p:cNvPr>
          <p:cNvGraphicFramePr/>
          <p:nvPr>
            <p:extLst>
              <p:ext uri="{D42A27DB-BD31-4B8C-83A1-F6EECF244321}">
                <p14:modId xmlns:p14="http://schemas.microsoft.com/office/powerpoint/2010/main" val="3343193525"/>
              </p:ext>
            </p:extLst>
          </p:nvPr>
        </p:nvGraphicFramePr>
        <p:xfrm>
          <a:off x="490127" y="0"/>
          <a:ext cx="11328788" cy="22691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6" name="Picture 15">
            <a:extLst>
              <a:ext uri="{FF2B5EF4-FFF2-40B4-BE49-F238E27FC236}">
                <a16:creationId xmlns:a16="http://schemas.microsoft.com/office/drawing/2014/main" id="{B70DEA16-9B25-5309-2040-02B998078849}"/>
              </a:ext>
            </a:extLst>
          </p:cNvPr>
          <p:cNvPicPr>
            <a:picLocks noChangeAspect="1"/>
          </p:cNvPicPr>
          <p:nvPr/>
        </p:nvPicPr>
        <p:blipFill>
          <a:blip r:embed="rId7"/>
          <a:stretch>
            <a:fillRect/>
          </a:stretch>
        </p:blipFill>
        <p:spPr>
          <a:xfrm>
            <a:off x="1526794" y="1928352"/>
            <a:ext cx="9138412" cy="4771329"/>
          </a:xfrm>
          <a:prstGeom prst="rect">
            <a:avLst/>
          </a:prstGeom>
        </p:spPr>
      </p:pic>
      <p:pic>
        <p:nvPicPr>
          <p:cNvPr id="4" name="Picture 2" descr="Capilano University - Tourism Industry Association of BC">
            <a:extLst>
              <a:ext uri="{FF2B5EF4-FFF2-40B4-BE49-F238E27FC236}">
                <a16:creationId xmlns:a16="http://schemas.microsoft.com/office/drawing/2014/main" id="{73382C1D-49A6-8E75-0D69-94C5AB132F7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755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BE538BC-05A3-A65B-7B96-841F3624F1AC}"/>
              </a:ext>
            </a:extLst>
          </p:cNvPr>
          <p:cNvGraphicFramePr/>
          <p:nvPr>
            <p:extLst>
              <p:ext uri="{D42A27DB-BD31-4B8C-83A1-F6EECF244321}">
                <p14:modId xmlns:p14="http://schemas.microsoft.com/office/powerpoint/2010/main" val="4179187854"/>
              </p:ext>
            </p:extLst>
          </p:nvPr>
        </p:nvGraphicFramePr>
        <p:xfrm>
          <a:off x="544452" y="181918"/>
          <a:ext cx="11328788" cy="1354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53D29DF0-C536-BDF2-6C04-65EDB85D4D19}"/>
              </a:ext>
            </a:extLst>
          </p:cNvPr>
          <p:cNvSpPr txBox="1"/>
          <p:nvPr/>
        </p:nvSpPr>
        <p:spPr>
          <a:xfrm>
            <a:off x="3047999" y="1617054"/>
            <a:ext cx="6096000" cy="615553"/>
          </a:xfrm>
          <a:prstGeom prst="rect">
            <a:avLst/>
          </a:prstGeom>
          <a:noFill/>
        </p:spPr>
        <p:txBody>
          <a:bodyPr wrap="square">
            <a:spAutoFit/>
          </a:bodyPr>
          <a:lstStyle/>
          <a:p>
            <a:pPr algn="ctr"/>
            <a:r>
              <a:rPr lang="en-US" sz="2000" b="1" dirty="0"/>
              <a:t>Five Trends Shaping the Future of Business Education</a:t>
            </a:r>
          </a:p>
          <a:p>
            <a:pPr algn="ctr"/>
            <a:r>
              <a:rPr lang="en-US" sz="1400" dirty="0"/>
              <a:t>Reference: AACSB. (2024, July)</a:t>
            </a:r>
            <a:endParaRPr lang="en-CA" sz="1400" b="1" dirty="0"/>
          </a:p>
        </p:txBody>
      </p:sp>
      <p:graphicFrame>
        <p:nvGraphicFramePr>
          <p:cNvPr id="12" name="Diagram 11">
            <a:extLst>
              <a:ext uri="{FF2B5EF4-FFF2-40B4-BE49-F238E27FC236}">
                <a16:creationId xmlns:a16="http://schemas.microsoft.com/office/drawing/2014/main" id="{FF21FD7C-E3B4-35BF-E7E5-CDBA67C89174}"/>
              </a:ext>
            </a:extLst>
          </p:cNvPr>
          <p:cNvGraphicFramePr/>
          <p:nvPr>
            <p:extLst>
              <p:ext uri="{D42A27DB-BD31-4B8C-83A1-F6EECF244321}">
                <p14:modId xmlns:p14="http://schemas.microsoft.com/office/powerpoint/2010/main" val="3774001620"/>
              </p:ext>
            </p:extLst>
          </p:nvPr>
        </p:nvGraphicFramePr>
        <p:xfrm>
          <a:off x="551757" y="2323407"/>
          <a:ext cx="11561135" cy="453459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841777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BE538BC-05A3-A65B-7B96-841F3624F1AC}"/>
              </a:ext>
            </a:extLst>
          </p:cNvPr>
          <p:cNvGraphicFramePr/>
          <p:nvPr>
            <p:extLst>
              <p:ext uri="{D42A27DB-BD31-4B8C-83A1-F6EECF244321}">
                <p14:modId xmlns:p14="http://schemas.microsoft.com/office/powerpoint/2010/main" val="1802809539"/>
              </p:ext>
            </p:extLst>
          </p:nvPr>
        </p:nvGraphicFramePr>
        <p:xfrm>
          <a:off x="544452" y="167741"/>
          <a:ext cx="11328788" cy="1354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3D29DF0-C536-BDF2-6C04-65EDB85D4D19}"/>
              </a:ext>
            </a:extLst>
          </p:cNvPr>
          <p:cNvSpPr txBox="1"/>
          <p:nvPr/>
        </p:nvSpPr>
        <p:spPr>
          <a:xfrm>
            <a:off x="3048000" y="1509332"/>
            <a:ext cx="6096000"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Future of Jobs Report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 Date published: January 2025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Reference: World Economic Forum</a:t>
            </a:r>
          </a:p>
        </p:txBody>
      </p:sp>
      <p:graphicFrame>
        <p:nvGraphicFramePr>
          <p:cNvPr id="2" name="Table 1">
            <a:extLst>
              <a:ext uri="{FF2B5EF4-FFF2-40B4-BE49-F238E27FC236}">
                <a16:creationId xmlns:a16="http://schemas.microsoft.com/office/drawing/2014/main" id="{A47A1CD2-88EE-60D4-7E64-F5A180E1B7EF}"/>
              </a:ext>
            </a:extLst>
          </p:cNvPr>
          <p:cNvGraphicFramePr>
            <a:graphicFrameLocks noGrp="1"/>
          </p:cNvGraphicFramePr>
          <p:nvPr>
            <p:extLst>
              <p:ext uri="{D42A27DB-BD31-4B8C-83A1-F6EECF244321}">
                <p14:modId xmlns:p14="http://schemas.microsoft.com/office/powerpoint/2010/main" val="3862236711"/>
              </p:ext>
            </p:extLst>
          </p:nvPr>
        </p:nvGraphicFramePr>
        <p:xfrm>
          <a:off x="702603" y="2677651"/>
          <a:ext cx="10786794" cy="3057435"/>
        </p:xfrm>
        <a:graphic>
          <a:graphicData uri="http://schemas.openxmlformats.org/drawingml/2006/table">
            <a:tbl>
              <a:tblPr>
                <a:tableStyleId>{5C22544A-7EE6-4342-B048-85BDC9FD1C3A}</a:tableStyleId>
              </a:tblPr>
              <a:tblGrid>
                <a:gridCol w="2619822">
                  <a:extLst>
                    <a:ext uri="{9D8B030D-6E8A-4147-A177-3AD203B41FA5}">
                      <a16:colId xmlns:a16="http://schemas.microsoft.com/office/drawing/2014/main" val="1280262901"/>
                    </a:ext>
                  </a:extLst>
                </a:gridCol>
                <a:gridCol w="4175430">
                  <a:extLst>
                    <a:ext uri="{9D8B030D-6E8A-4147-A177-3AD203B41FA5}">
                      <a16:colId xmlns:a16="http://schemas.microsoft.com/office/drawing/2014/main" val="2692599660"/>
                    </a:ext>
                  </a:extLst>
                </a:gridCol>
                <a:gridCol w="3991542">
                  <a:extLst>
                    <a:ext uri="{9D8B030D-6E8A-4147-A177-3AD203B41FA5}">
                      <a16:colId xmlns:a16="http://schemas.microsoft.com/office/drawing/2014/main" val="699606712"/>
                    </a:ext>
                  </a:extLst>
                </a:gridCol>
              </a:tblGrid>
              <a:tr h="448037">
                <a:tc>
                  <a:txBody>
                    <a:bodyPr/>
                    <a:lstStyle/>
                    <a:p>
                      <a:pPr algn="ctr" fontAlgn="ctr"/>
                      <a:r>
                        <a:rPr lang="en-CA" sz="1400" b="1" u="none" strike="noStrike" dirty="0">
                          <a:solidFill>
                            <a:schemeClr val="bg1"/>
                          </a:solidFill>
                          <a:effectLst/>
                        </a:rPr>
                        <a:t>Recommended Master Program</a:t>
                      </a:r>
                      <a:endParaRPr lang="en-CA" sz="1400" b="1" i="0" u="none" strike="noStrike" dirty="0">
                        <a:solidFill>
                          <a:schemeClr val="bg1"/>
                        </a:solidFill>
                        <a:effectLst/>
                        <a:latin typeface="Calibri" panose="020F0502020204030204" pitchFamily="34" charset="0"/>
                      </a:endParaRPr>
                    </a:p>
                  </a:txBody>
                  <a:tcPr marL="4105" marR="4105" marT="4105" marB="0" anchor="ctr">
                    <a:solidFill>
                      <a:srgbClr val="7030A0"/>
                    </a:solidFill>
                  </a:tcPr>
                </a:tc>
                <a:tc>
                  <a:txBody>
                    <a:bodyPr/>
                    <a:lstStyle/>
                    <a:p>
                      <a:pPr algn="ctr" fontAlgn="ctr"/>
                      <a:r>
                        <a:rPr lang="en-US" sz="1400" b="1" u="none" strike="noStrike" dirty="0">
                          <a:solidFill>
                            <a:schemeClr val="bg1"/>
                          </a:solidFill>
                          <a:effectLst/>
                        </a:rPr>
                        <a:t>Why This Field? </a:t>
                      </a:r>
                    </a:p>
                    <a:p>
                      <a:pPr algn="ctr" fontAlgn="ctr"/>
                      <a:r>
                        <a:rPr lang="en-US" sz="1400" b="1" u="none" strike="noStrike" dirty="0">
                          <a:solidFill>
                            <a:schemeClr val="bg1"/>
                          </a:solidFill>
                          <a:effectLst/>
                        </a:rPr>
                        <a:t>(Global Trends)</a:t>
                      </a:r>
                      <a:endParaRPr lang="en-US" sz="1400" b="1" i="0" u="none" strike="noStrike" dirty="0">
                        <a:solidFill>
                          <a:schemeClr val="bg1"/>
                        </a:solidFill>
                        <a:effectLst/>
                        <a:latin typeface="Calibri" panose="020F0502020204030204" pitchFamily="34" charset="0"/>
                      </a:endParaRPr>
                    </a:p>
                  </a:txBody>
                  <a:tcPr marL="4105" marR="4105" marT="4105" marB="0" anchor="ctr">
                    <a:solidFill>
                      <a:srgbClr val="7030A0"/>
                    </a:solidFill>
                  </a:tcPr>
                </a:tc>
                <a:tc>
                  <a:txBody>
                    <a:bodyPr/>
                    <a:lstStyle/>
                    <a:p>
                      <a:pPr algn="ctr" fontAlgn="ctr"/>
                      <a:r>
                        <a:rPr lang="en-US" sz="1400" b="1" u="none" strike="noStrike" dirty="0">
                          <a:solidFill>
                            <a:schemeClr val="bg1"/>
                          </a:solidFill>
                          <a:effectLst/>
                        </a:rPr>
                        <a:t>Why This Field?</a:t>
                      </a:r>
                    </a:p>
                    <a:p>
                      <a:pPr algn="ctr" fontAlgn="ctr"/>
                      <a:r>
                        <a:rPr lang="en-US" sz="1400" b="1" u="none" strike="noStrike" dirty="0">
                          <a:solidFill>
                            <a:schemeClr val="bg1"/>
                          </a:solidFill>
                          <a:effectLst/>
                        </a:rPr>
                        <a:t>(North America/Vancouver Trend)</a:t>
                      </a:r>
                      <a:endParaRPr lang="en-US" sz="1400" b="1" i="0" u="none" strike="noStrike" dirty="0">
                        <a:solidFill>
                          <a:schemeClr val="bg1"/>
                        </a:solidFill>
                        <a:effectLst/>
                        <a:latin typeface="Calibri" panose="020F0502020204030204" pitchFamily="34" charset="0"/>
                      </a:endParaRPr>
                    </a:p>
                  </a:txBody>
                  <a:tcPr marL="4105" marR="4105" marT="4105" marB="0" anchor="ctr">
                    <a:solidFill>
                      <a:srgbClr val="7030A0"/>
                    </a:solidFill>
                  </a:tcPr>
                </a:tc>
                <a:extLst>
                  <a:ext uri="{0D108BD9-81ED-4DB2-BD59-A6C34878D82A}">
                    <a16:rowId xmlns:a16="http://schemas.microsoft.com/office/drawing/2014/main" val="823452177"/>
                  </a:ext>
                </a:extLst>
              </a:tr>
              <a:tr h="717500">
                <a:tc>
                  <a:txBody>
                    <a:bodyPr/>
                    <a:lstStyle/>
                    <a:p>
                      <a:pPr marL="171450" indent="-171450" algn="l" fontAlgn="ctr">
                        <a:buFont typeface="Arial" panose="020B0604020202020204" pitchFamily="34" charset="0"/>
                        <a:buChar char="•"/>
                      </a:pPr>
                      <a:r>
                        <a:rPr lang="en-US" sz="1200" b="1" u="none" strike="noStrike" dirty="0">
                          <a:effectLst/>
                        </a:rPr>
                        <a:t>Master of Business in AI &amp; Big Data</a:t>
                      </a: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200" b="1" u="none" strike="noStrike" dirty="0">
                          <a:effectLst/>
                        </a:rPr>
                        <a:t>Master of Business in Digital Transformation</a:t>
                      </a:r>
                      <a:endParaRPr lang="en-US" sz="1200" b="1" i="0" u="none" strike="noStrike" dirty="0">
                        <a:solidFill>
                          <a:srgbClr val="000000"/>
                        </a:solidFill>
                        <a:effectLst/>
                        <a:latin typeface="Calibri" panose="020F0502020204030204" pitchFamily="34" charset="0"/>
                      </a:endParaRPr>
                    </a:p>
                  </a:txBody>
                  <a:tcPr marL="4105" marR="4105" marT="4105" marB="0" anchor="ctr"/>
                </a:tc>
                <a:tc>
                  <a:txBody>
                    <a:bodyPr/>
                    <a:lstStyle/>
                    <a:p>
                      <a:pPr marL="171450" indent="-171450" algn="l" fontAlgn="ctr">
                        <a:buFont typeface="Arial" panose="020B0604020202020204" pitchFamily="34" charset="0"/>
                        <a:buChar char="•"/>
                      </a:pPr>
                      <a:r>
                        <a:rPr lang="en-US" sz="1200" u="none" strike="noStrike" dirty="0">
                          <a:effectLst/>
                        </a:rPr>
                        <a:t>AI &amp; Big Data are transforming industries. 97% of global companies expect AI to drive business transformation.</a:t>
                      </a: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200" u="none" strike="noStrike" dirty="0">
                          <a:effectLst/>
                        </a:rPr>
                        <a:t>Companies are adopting automation &amp; digital models to remain competitive. 67% of workers need reskilling due to digitalization.</a:t>
                      </a:r>
                      <a:endParaRPr lang="en-US" sz="1200" b="0" i="0" u="none" strike="noStrike" dirty="0">
                        <a:solidFill>
                          <a:srgbClr val="000000"/>
                        </a:solidFill>
                        <a:effectLst/>
                        <a:latin typeface="Calibri" panose="020F0502020204030204" pitchFamily="34" charset="0"/>
                      </a:endParaRPr>
                    </a:p>
                  </a:txBody>
                  <a:tcPr marL="4105" marR="4105" marT="4105" marB="0" anchor="ctr"/>
                </a:tc>
                <a:tc>
                  <a:txBody>
                    <a:bodyPr/>
                    <a:lstStyle/>
                    <a:p>
                      <a:pPr marL="171450" indent="-171450" algn="l" fontAlgn="ctr">
                        <a:buFont typeface="Arial" panose="020B0604020202020204" pitchFamily="34" charset="0"/>
                        <a:buChar char="•"/>
                      </a:pPr>
                      <a:r>
                        <a:rPr lang="en-US" sz="1100" u="none" strike="noStrike" dirty="0">
                          <a:effectLst/>
                        </a:rPr>
                        <a:t>Vancouver is an AI powerhouse with major tech employers (Microsoft, Google, Amazon). Canada is a global leader in AI research and investment.</a:t>
                      </a:r>
                    </a:p>
                    <a:p>
                      <a:pPr marL="171450" marR="0" lvl="0" indent="-1714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100" u="none" strike="noStrike" dirty="0">
                          <a:effectLst/>
                        </a:rPr>
                        <a:t>Canadian enterprises are investing in digital transformation across retail, banking, and public services. Vancouver is a hub for startups &amp; digital-first businesses.</a:t>
                      </a:r>
                      <a:endParaRPr lang="en-US" sz="1100" b="1" i="0" u="none" strike="noStrike" dirty="0">
                        <a:solidFill>
                          <a:srgbClr val="000000"/>
                        </a:solidFill>
                        <a:effectLst/>
                        <a:latin typeface="Calibri" panose="020F0502020204030204" pitchFamily="34" charset="0"/>
                      </a:endParaRPr>
                    </a:p>
                  </a:txBody>
                  <a:tcPr marL="4105" marR="4105" marT="4105" marB="0" anchor="ctr"/>
                </a:tc>
                <a:extLst>
                  <a:ext uri="{0D108BD9-81ED-4DB2-BD59-A6C34878D82A}">
                    <a16:rowId xmlns:a16="http://schemas.microsoft.com/office/drawing/2014/main" val="2455229294"/>
                  </a:ext>
                </a:extLst>
              </a:tr>
              <a:tr h="523354">
                <a:tc>
                  <a:txBody>
                    <a:bodyPr/>
                    <a:lstStyle/>
                    <a:p>
                      <a:pPr algn="l" fontAlgn="ctr"/>
                      <a:r>
                        <a:rPr lang="en-US" sz="1200" b="1" u="none" strike="noStrike" dirty="0">
                          <a:effectLst/>
                        </a:rPr>
                        <a:t>Master of Business in Sustainability &amp; Environmental Management</a:t>
                      </a:r>
                      <a:endParaRPr lang="en-US" sz="1200" b="1"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200" u="none" strike="noStrike" dirty="0">
                          <a:effectLst/>
                        </a:rPr>
                        <a:t>Green transition jobs are among the fastest-growing globally. Carbon neutrality efforts are driving investments in clean energy, circular economy, and climate resilience.</a:t>
                      </a:r>
                      <a:endParaRPr lang="en-US" sz="1200" b="0"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100" u="none" strike="noStrike" dirty="0">
                          <a:effectLst/>
                        </a:rPr>
                        <a:t>Vancouver is Canada’s sustainability capital, with strong green policies. Major investments in clean tech, carbon capture, and sustainable finance.</a:t>
                      </a:r>
                      <a:endParaRPr lang="en-US" sz="1100" b="0" i="0" u="none" strike="noStrike" dirty="0">
                        <a:solidFill>
                          <a:srgbClr val="000000"/>
                        </a:solidFill>
                        <a:effectLst/>
                        <a:latin typeface="Calibri" panose="020F0502020204030204" pitchFamily="34" charset="0"/>
                      </a:endParaRPr>
                    </a:p>
                  </a:txBody>
                  <a:tcPr marL="4105" marR="4105" marT="4105" marB="0" anchor="ctr"/>
                </a:tc>
                <a:extLst>
                  <a:ext uri="{0D108BD9-81ED-4DB2-BD59-A6C34878D82A}">
                    <a16:rowId xmlns:a16="http://schemas.microsoft.com/office/drawing/2014/main" val="670163858"/>
                  </a:ext>
                </a:extLst>
              </a:tr>
              <a:tr h="523354">
                <a:tc>
                  <a:txBody>
                    <a:bodyPr/>
                    <a:lstStyle/>
                    <a:p>
                      <a:pPr algn="l" fontAlgn="ctr"/>
                      <a:r>
                        <a:rPr lang="en-US" sz="1200" b="1" u="none" strike="noStrike" dirty="0">
                          <a:effectLst/>
                        </a:rPr>
                        <a:t>Master of Business in Cybersecurity &amp; Risk Management</a:t>
                      </a:r>
                      <a:endParaRPr lang="en-US" sz="1200" b="1"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200" u="none" strike="noStrike" dirty="0">
                          <a:effectLst/>
                        </a:rPr>
                        <a:t>Cybersecurity threats are growing exponentially. 82% of companies identify it as a top business risk.</a:t>
                      </a:r>
                      <a:endParaRPr lang="en-US" sz="1200" b="1"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100" u="none" strike="noStrike" dirty="0">
                          <a:effectLst/>
                        </a:rPr>
                        <a:t>Canada faces rising cyber threats. Vancouver’s tech industry needs cybersecurity specialists to protect financial &amp; data assets.</a:t>
                      </a:r>
                      <a:endParaRPr lang="en-US" sz="1100" b="1" i="0" u="none" strike="noStrike" dirty="0">
                        <a:solidFill>
                          <a:srgbClr val="000000"/>
                        </a:solidFill>
                        <a:effectLst/>
                        <a:latin typeface="Calibri" panose="020F0502020204030204" pitchFamily="34" charset="0"/>
                      </a:endParaRPr>
                    </a:p>
                  </a:txBody>
                  <a:tcPr marL="4105" marR="4105" marT="4105" marB="0" anchor="ctr"/>
                </a:tc>
                <a:extLst>
                  <a:ext uri="{0D108BD9-81ED-4DB2-BD59-A6C34878D82A}">
                    <a16:rowId xmlns:a16="http://schemas.microsoft.com/office/drawing/2014/main" val="1284241577"/>
                  </a:ext>
                </a:extLst>
              </a:tr>
              <a:tr h="523354">
                <a:tc>
                  <a:txBody>
                    <a:bodyPr/>
                    <a:lstStyle/>
                    <a:p>
                      <a:pPr algn="l" fontAlgn="ctr"/>
                      <a:r>
                        <a:rPr lang="en-US" sz="1200" b="1" u="none" strike="noStrike" dirty="0">
                          <a:effectLst/>
                        </a:rPr>
                        <a:t>Master of Business in FinTech &amp; Financial Innovation</a:t>
                      </a:r>
                      <a:endParaRPr lang="en-US" sz="1200" b="1"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200" u="none" strike="noStrike" dirty="0">
                          <a:effectLst/>
                        </a:rPr>
                        <a:t>FinTech is redefining banking, payments, and wealth management. AI-driven finance solutions are growing.</a:t>
                      </a:r>
                      <a:endParaRPr lang="en-US" sz="1200" b="0" i="0" u="none" strike="noStrike" dirty="0">
                        <a:solidFill>
                          <a:srgbClr val="000000"/>
                        </a:solidFill>
                        <a:effectLst/>
                        <a:latin typeface="Calibri" panose="020F0502020204030204" pitchFamily="34" charset="0"/>
                      </a:endParaRPr>
                    </a:p>
                  </a:txBody>
                  <a:tcPr marL="4105" marR="4105" marT="4105" marB="0" anchor="ctr"/>
                </a:tc>
                <a:tc>
                  <a:txBody>
                    <a:bodyPr/>
                    <a:lstStyle/>
                    <a:p>
                      <a:pPr algn="l" fontAlgn="ctr"/>
                      <a:r>
                        <a:rPr lang="en-US" sz="1100" u="none" strike="noStrike" dirty="0">
                          <a:effectLst/>
                        </a:rPr>
                        <a:t>Vancouver’s FinTech industry is expanding with major AI investments in financial services. Canada is shifting towards open banking.</a:t>
                      </a:r>
                      <a:endParaRPr lang="en-US" sz="1100" b="1" i="0" u="none" strike="noStrike" dirty="0">
                        <a:solidFill>
                          <a:srgbClr val="000000"/>
                        </a:solidFill>
                        <a:effectLst/>
                        <a:latin typeface="Calibri" panose="020F0502020204030204" pitchFamily="34" charset="0"/>
                      </a:endParaRPr>
                    </a:p>
                  </a:txBody>
                  <a:tcPr marL="4105" marR="4105" marT="4105" marB="0" anchor="ctr"/>
                </a:tc>
                <a:extLst>
                  <a:ext uri="{0D108BD9-81ED-4DB2-BD59-A6C34878D82A}">
                    <a16:rowId xmlns:a16="http://schemas.microsoft.com/office/drawing/2014/main" val="3091250404"/>
                  </a:ext>
                </a:extLst>
              </a:tr>
            </a:tbl>
          </a:graphicData>
        </a:graphic>
      </p:graphicFrame>
      <p:pic>
        <p:nvPicPr>
          <p:cNvPr id="3" name="Picture 2" descr="Capilano University - Tourism Industry Association of BC">
            <a:extLst>
              <a:ext uri="{FF2B5EF4-FFF2-40B4-BE49-F238E27FC236}">
                <a16:creationId xmlns:a16="http://schemas.microsoft.com/office/drawing/2014/main" id="{60B81406-7430-7C06-9B4B-1B7ABD930D4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70411" y="6014311"/>
            <a:ext cx="1293381" cy="715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214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2773</TotalTime>
  <Words>5532</Words>
  <Application>Microsoft Office PowerPoint</Application>
  <PresentationFormat>Widescreen</PresentationFormat>
  <Paragraphs>1053</Paragraphs>
  <Slides>43</Slides>
  <Notes>4</Notes>
  <HiddenSlides>2</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43</vt:i4>
      </vt:variant>
    </vt:vector>
  </HeadingPairs>
  <TitlesOfParts>
    <vt:vector size="51" baseType="lpstr">
      <vt:lpstr>Aptos</vt:lpstr>
      <vt:lpstr>Arial</vt:lpstr>
      <vt:lpstr>Calibri</vt:lpstr>
      <vt:lpstr>Calibri Light</vt:lpstr>
      <vt:lpstr>Google Sans</vt:lpstr>
      <vt:lpstr>Wingdings</vt:lpstr>
      <vt:lpstr>Office Theme</vt:lpstr>
      <vt:lpstr>1_Office Theme</vt:lpstr>
      <vt:lpstr>Work Plan for Master's Research</vt:lpstr>
      <vt:lpstr>Core Responsibilities</vt:lpstr>
      <vt:lpstr>Research Focus Areas; Key Evaluation Metrics</vt:lpstr>
      <vt:lpstr>Proposed consultations - stakeholders</vt:lpstr>
      <vt:lpstr>Master Design Project </vt:lpstr>
      <vt:lpstr>Agenda</vt:lpstr>
      <vt:lpstr>PowerPoint Presentation</vt:lpstr>
      <vt:lpstr>PowerPoint Presentation</vt:lpstr>
      <vt:lpstr>PowerPoint Presentation</vt:lpstr>
      <vt:lpstr>PowerPoint Presentation</vt:lpstr>
      <vt:lpstr>PowerPoint Presentation</vt:lpstr>
      <vt:lpstr>1- Analyzing 2 Master programs based on Lou’s Table Criteria: </vt:lpstr>
      <vt:lpstr>PowerPoint Presentation</vt:lpstr>
      <vt:lpstr>PowerPoint Presentation</vt:lpstr>
      <vt:lpstr>PowerPoint Presentation</vt:lpstr>
      <vt:lpstr>Thank You</vt:lpstr>
      <vt:lpstr>PowerPoint Presentation</vt:lpstr>
      <vt:lpstr>PowerPoint Presentation</vt:lpstr>
      <vt:lpstr>PowerPoint Presentation</vt:lpstr>
      <vt:lpstr>PowerPoint Presentation</vt:lpstr>
      <vt:lpstr>PowerPoint Presentation</vt:lpstr>
      <vt:lpstr>M_BIMA program</vt:lpstr>
      <vt:lpstr>PowerPoint Presentation</vt:lpstr>
      <vt:lpstr>M_BIMA program proposal</vt:lpstr>
      <vt:lpstr>Proposed   Management Intelligence Systems (MIS)    </vt:lpstr>
      <vt:lpstr>Group Members &amp; Research Activities </vt:lpstr>
      <vt:lpstr>Industry Interest 1 - BC HYDRO</vt:lpstr>
      <vt:lpstr>Industry Interest 2- ICBC</vt:lpstr>
      <vt:lpstr>Management Intelligence Systems</vt:lpstr>
      <vt:lpstr>Pillars of Concentration</vt:lpstr>
      <vt:lpstr>Management Intelligence Systems (MIS)- the Unifying Umbrella</vt:lpstr>
      <vt:lpstr>Business Strategy &amp; Performance Management </vt:lpstr>
      <vt:lpstr>Business Intelligence &amp; Visual Analytics</vt:lpstr>
      <vt:lpstr>BUSINESS ANALYSIS &amp; PROCESS MODELLING</vt:lpstr>
      <vt:lpstr>MANAGEMENT APPLICATIONS  &amp; INFORMATION SYSTEMS</vt:lpstr>
      <vt:lpstr>DATA &amp; INFORMATION TECHNOLOGY</vt:lpstr>
      <vt:lpstr>PILLARS OF THE ADVANCED DIPLOMA  Already in CSB Programs</vt:lpstr>
      <vt:lpstr>PILLARS OF THE BACHELOR’s DEGREE –  Expansion of elements of the Concentration</vt:lpstr>
      <vt:lpstr>PROPOSED COURSES PER YEAR</vt:lpstr>
      <vt:lpstr>PROPOSED COURSES PER YEAR</vt:lpstr>
      <vt:lpstr>PROPOSED COURSES PER YEAR</vt:lpstr>
      <vt:lpstr>Proposed Financial Overlay</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 abdollahy69</dc:creator>
  <cp:lastModifiedBy>Lou Villalba</cp:lastModifiedBy>
  <cp:revision>123</cp:revision>
  <dcterms:created xsi:type="dcterms:W3CDTF">2025-01-15T19:04:39Z</dcterms:created>
  <dcterms:modified xsi:type="dcterms:W3CDTF">2025-03-11T04:17:26Z</dcterms:modified>
</cp:coreProperties>
</file>