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706" r:id="rId4"/>
    <p:sldMasterId id="2147483718" r:id="rId5"/>
    <p:sldMasterId id="2147483740" r:id="rId6"/>
    <p:sldMasterId id="2147483752" r:id="rId7"/>
    <p:sldMasterId id="2147483765" r:id="rId8"/>
  </p:sldMasterIdLst>
  <p:notesMasterIdLst>
    <p:notesMasterId r:id="rId93"/>
  </p:notesMasterIdLst>
  <p:sldIdLst>
    <p:sldId id="1876" r:id="rId9"/>
    <p:sldId id="1877" r:id="rId10"/>
    <p:sldId id="1858" r:id="rId11"/>
    <p:sldId id="1865" r:id="rId12"/>
    <p:sldId id="899" r:id="rId13"/>
    <p:sldId id="1859" r:id="rId14"/>
    <p:sldId id="1868" r:id="rId15"/>
    <p:sldId id="267" r:id="rId16"/>
    <p:sldId id="266" r:id="rId17"/>
    <p:sldId id="357" r:id="rId18"/>
    <p:sldId id="268" r:id="rId19"/>
    <p:sldId id="1869" r:id="rId20"/>
    <p:sldId id="1870" r:id="rId21"/>
    <p:sldId id="1871" r:id="rId22"/>
    <p:sldId id="1867" r:id="rId23"/>
    <p:sldId id="1874" r:id="rId24"/>
    <p:sldId id="312" r:id="rId25"/>
    <p:sldId id="1878" r:id="rId26"/>
    <p:sldId id="1879" r:id="rId27"/>
    <p:sldId id="1880" r:id="rId28"/>
    <p:sldId id="1913" r:id="rId29"/>
    <p:sldId id="1881" r:id="rId30"/>
    <p:sldId id="1882" r:id="rId31"/>
    <p:sldId id="275" r:id="rId32"/>
    <p:sldId id="276" r:id="rId33"/>
    <p:sldId id="277" r:id="rId34"/>
    <p:sldId id="278" r:id="rId35"/>
    <p:sldId id="1883" r:id="rId36"/>
    <p:sldId id="1885" r:id="rId37"/>
    <p:sldId id="288" r:id="rId38"/>
    <p:sldId id="1875" r:id="rId39"/>
    <p:sldId id="1887" r:id="rId40"/>
    <p:sldId id="283" r:id="rId41"/>
    <p:sldId id="284" r:id="rId42"/>
    <p:sldId id="285" r:id="rId43"/>
    <p:sldId id="1888" r:id="rId44"/>
    <p:sldId id="1889" r:id="rId45"/>
    <p:sldId id="1890" r:id="rId46"/>
    <p:sldId id="1891" r:id="rId47"/>
    <p:sldId id="1892" r:id="rId48"/>
    <p:sldId id="1893" r:id="rId49"/>
    <p:sldId id="1894" r:id="rId50"/>
    <p:sldId id="1895" r:id="rId51"/>
    <p:sldId id="1899" r:id="rId52"/>
    <p:sldId id="1897" r:id="rId53"/>
    <p:sldId id="1910" r:id="rId54"/>
    <p:sldId id="256" r:id="rId55"/>
    <p:sldId id="257" r:id="rId56"/>
    <p:sldId id="274" r:id="rId57"/>
    <p:sldId id="1900" r:id="rId58"/>
    <p:sldId id="258" r:id="rId59"/>
    <p:sldId id="1901" r:id="rId60"/>
    <p:sldId id="1902" r:id="rId61"/>
    <p:sldId id="279" r:id="rId62"/>
    <p:sldId id="280" r:id="rId63"/>
    <p:sldId id="281" r:id="rId64"/>
    <p:sldId id="282" r:id="rId65"/>
    <p:sldId id="259" r:id="rId66"/>
    <p:sldId id="260" r:id="rId67"/>
    <p:sldId id="261" r:id="rId68"/>
    <p:sldId id="262" r:id="rId69"/>
    <p:sldId id="263" r:id="rId70"/>
    <p:sldId id="264" r:id="rId71"/>
    <p:sldId id="265" r:id="rId72"/>
    <p:sldId id="1903" r:id="rId73"/>
    <p:sldId id="1904" r:id="rId74"/>
    <p:sldId id="1905" r:id="rId75"/>
    <p:sldId id="271" r:id="rId76"/>
    <p:sldId id="269" r:id="rId77"/>
    <p:sldId id="270" r:id="rId78"/>
    <p:sldId id="272" r:id="rId79"/>
    <p:sldId id="273" r:id="rId80"/>
    <p:sldId id="1906" r:id="rId81"/>
    <p:sldId id="1907" r:id="rId82"/>
    <p:sldId id="1908" r:id="rId83"/>
    <p:sldId id="286" r:id="rId84"/>
    <p:sldId id="287" r:id="rId85"/>
    <p:sldId id="1909" r:id="rId86"/>
    <p:sldId id="289" r:id="rId87"/>
    <p:sldId id="290" r:id="rId88"/>
    <p:sldId id="291" r:id="rId89"/>
    <p:sldId id="292" r:id="rId90"/>
    <p:sldId id="1911" r:id="rId91"/>
    <p:sldId id="1912"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r abdollahy69" initials="aa" lastIdx="1" clrIdx="0">
    <p:extLst>
      <p:ext uri="{19B8F6BF-5375-455C-9EA6-DF929625EA0E}">
        <p15:presenceInfo xmlns:p15="http://schemas.microsoft.com/office/powerpoint/2012/main" userId="7a94043702366f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8"/>
    <a:srgbClr val="D23239"/>
    <a:srgbClr val="9B9B9B"/>
    <a:srgbClr val="808080"/>
    <a:srgbClr val="F68220"/>
    <a:srgbClr val="58A447"/>
    <a:srgbClr val="000000"/>
    <a:srgbClr val="F58220"/>
    <a:srgbClr val="4472C4"/>
    <a:srgbClr val="FDA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notesMaster" Target="notesMasters/notesMaster1.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447B6-F31B-465A-B69C-91CDE574452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CA"/>
        </a:p>
      </dgm:t>
    </dgm:pt>
    <dgm:pt modelId="{1C5207E5-51F1-4A7F-B560-0CD51FB8C1C3}">
      <dgm:prSet phldrT="[Text]" custT="1"/>
      <dgm:spPr>
        <a:solidFill>
          <a:srgbClr val="D23239"/>
        </a:solidFill>
      </dgm:spPr>
      <dgm:t>
        <a:bodyPr/>
        <a:lstStyle/>
        <a:p>
          <a:r>
            <a:rPr lang="en-US" sz="2000" b="0" dirty="0">
              <a:effectLst/>
              <a:ea typeface="Aptos" panose="020B0004020202020204" pitchFamily="34" charset="0"/>
              <a:cs typeface="Arial" panose="020B0604020202020204" pitchFamily="34" charset="0"/>
            </a:rPr>
            <a:t>Latin American Management Program (LAMP)</a:t>
          </a:r>
          <a:endParaRPr lang="en-CA" sz="2000" dirty="0"/>
        </a:p>
      </dgm:t>
    </dgm:pt>
    <dgm:pt modelId="{DC5602F6-A25D-4B25-BBC2-61770486B22F}" type="parTrans" cxnId="{C6429481-FEDF-425D-B527-9BD4B86436F0}">
      <dgm:prSet/>
      <dgm:spPr/>
      <dgm:t>
        <a:bodyPr/>
        <a:lstStyle/>
        <a:p>
          <a:endParaRPr lang="en-CA" sz="1100"/>
        </a:p>
      </dgm:t>
    </dgm:pt>
    <dgm:pt modelId="{E8C1EFB4-24A4-4BE7-B45C-2E8ECDAC89A7}" type="sibTrans" cxnId="{C6429481-FEDF-425D-B527-9BD4B86436F0}">
      <dgm:prSet/>
      <dgm:spPr/>
      <dgm:t>
        <a:bodyPr/>
        <a:lstStyle/>
        <a:p>
          <a:endParaRPr lang="en-CA" sz="1100"/>
        </a:p>
      </dgm:t>
    </dgm:pt>
    <dgm:pt modelId="{3E280451-FE3A-446F-AD1A-BD2007719A1A}">
      <dgm:prSet phldrT="[Text]" custT="1"/>
      <dgm:spPr>
        <a:solidFill>
          <a:srgbClr val="5BA446"/>
        </a:solidFill>
      </dgm:spPr>
      <dgm:t>
        <a:bodyPr/>
        <a:lstStyle/>
        <a:p>
          <a:pPr>
            <a:buFont typeface="Wingdings" panose="05000000000000000000" pitchFamily="2" charset="2"/>
            <a:buChar char="Ø"/>
          </a:pPr>
          <a:r>
            <a:rPr lang="en-US" sz="2000" b="0">
              <a:effectLst/>
              <a:ea typeface="Aptos" panose="020B0004020202020204" pitchFamily="34" charset="0"/>
              <a:cs typeface="Arial" panose="020B0604020202020204" pitchFamily="34" charset="0"/>
            </a:rPr>
            <a:t>Asia Pacific Management Cooperative Program (APMCP)</a:t>
          </a:r>
          <a:endParaRPr lang="en-CA" sz="2000" dirty="0"/>
        </a:p>
      </dgm:t>
    </dgm:pt>
    <dgm:pt modelId="{1EECAF0A-0735-48EB-96DF-633F612030B1}" type="parTrans" cxnId="{344D3DF3-3403-4248-9FD8-DEB43B42864C}">
      <dgm:prSet/>
      <dgm:spPr/>
      <dgm:t>
        <a:bodyPr/>
        <a:lstStyle/>
        <a:p>
          <a:endParaRPr lang="en-CA" sz="1100"/>
        </a:p>
      </dgm:t>
    </dgm:pt>
    <dgm:pt modelId="{6D965135-A944-4A30-9278-1B8C8C8A1E96}" type="sibTrans" cxnId="{344D3DF3-3403-4248-9FD8-DEB43B42864C}">
      <dgm:prSet/>
      <dgm:spPr/>
      <dgm:t>
        <a:bodyPr/>
        <a:lstStyle/>
        <a:p>
          <a:endParaRPr lang="en-CA" sz="1100"/>
        </a:p>
      </dgm:t>
    </dgm:pt>
    <dgm:pt modelId="{7F539397-7835-48E3-A97E-958149066AB4}" type="pres">
      <dgm:prSet presAssocID="{5D8447B6-F31B-465A-B69C-91CDE5744522}" presName="diagram" presStyleCnt="0">
        <dgm:presLayoutVars>
          <dgm:dir/>
          <dgm:resizeHandles val="exact"/>
        </dgm:presLayoutVars>
      </dgm:prSet>
      <dgm:spPr/>
    </dgm:pt>
    <dgm:pt modelId="{3C77C89F-85ED-4555-85FE-BED9337DF447}" type="pres">
      <dgm:prSet presAssocID="{1C5207E5-51F1-4A7F-B560-0CD51FB8C1C3}" presName="node" presStyleLbl="node1" presStyleIdx="0" presStyleCnt="2" custScaleX="153542">
        <dgm:presLayoutVars>
          <dgm:bulletEnabled val="1"/>
        </dgm:presLayoutVars>
      </dgm:prSet>
      <dgm:spPr/>
    </dgm:pt>
    <dgm:pt modelId="{73EBF811-E178-423F-95DD-6F2C486F7519}" type="pres">
      <dgm:prSet presAssocID="{E8C1EFB4-24A4-4BE7-B45C-2E8ECDAC89A7}" presName="sibTrans" presStyleCnt="0"/>
      <dgm:spPr/>
    </dgm:pt>
    <dgm:pt modelId="{05B12E21-A187-4B43-851D-AF1BF5447051}" type="pres">
      <dgm:prSet presAssocID="{3E280451-FE3A-446F-AD1A-BD2007719A1A}" presName="node" presStyleLbl="node1" presStyleIdx="1" presStyleCnt="2" custScaleX="152191">
        <dgm:presLayoutVars>
          <dgm:bulletEnabled val="1"/>
        </dgm:presLayoutVars>
      </dgm:prSet>
      <dgm:spPr/>
    </dgm:pt>
  </dgm:ptLst>
  <dgm:cxnLst>
    <dgm:cxn modelId="{04A2BC21-99E1-4547-8A21-D672DF9DBFD9}" type="presOf" srcId="{5D8447B6-F31B-465A-B69C-91CDE5744522}" destId="{7F539397-7835-48E3-A97E-958149066AB4}" srcOrd="0" destOrd="0" presId="urn:microsoft.com/office/officeart/2005/8/layout/default"/>
    <dgm:cxn modelId="{49786B56-A847-4F8F-98E2-49E09C831CC2}" type="presOf" srcId="{3E280451-FE3A-446F-AD1A-BD2007719A1A}" destId="{05B12E21-A187-4B43-851D-AF1BF5447051}" srcOrd="0" destOrd="0" presId="urn:microsoft.com/office/officeart/2005/8/layout/default"/>
    <dgm:cxn modelId="{C6429481-FEDF-425D-B527-9BD4B86436F0}" srcId="{5D8447B6-F31B-465A-B69C-91CDE5744522}" destId="{1C5207E5-51F1-4A7F-B560-0CD51FB8C1C3}" srcOrd="0" destOrd="0" parTransId="{DC5602F6-A25D-4B25-BBC2-61770486B22F}" sibTransId="{E8C1EFB4-24A4-4BE7-B45C-2E8ECDAC89A7}"/>
    <dgm:cxn modelId="{71271BD5-F937-4951-9D1D-72ACB9E8D364}" type="presOf" srcId="{1C5207E5-51F1-4A7F-B560-0CD51FB8C1C3}" destId="{3C77C89F-85ED-4555-85FE-BED9337DF447}" srcOrd="0" destOrd="0" presId="urn:microsoft.com/office/officeart/2005/8/layout/default"/>
    <dgm:cxn modelId="{344D3DF3-3403-4248-9FD8-DEB43B42864C}" srcId="{5D8447B6-F31B-465A-B69C-91CDE5744522}" destId="{3E280451-FE3A-446F-AD1A-BD2007719A1A}" srcOrd="1" destOrd="0" parTransId="{1EECAF0A-0735-48EB-96DF-633F612030B1}" sibTransId="{6D965135-A944-4A30-9278-1B8C8C8A1E96}"/>
    <dgm:cxn modelId="{F559E733-CC38-46B6-9F61-AB0E5001335E}" type="presParOf" srcId="{7F539397-7835-48E3-A97E-958149066AB4}" destId="{3C77C89F-85ED-4555-85FE-BED9337DF447}" srcOrd="0" destOrd="0" presId="urn:microsoft.com/office/officeart/2005/8/layout/default"/>
    <dgm:cxn modelId="{63D0F5BE-2085-4E1C-848E-FB4B0F46907A}" type="presParOf" srcId="{7F539397-7835-48E3-A97E-958149066AB4}" destId="{73EBF811-E178-423F-95DD-6F2C486F7519}" srcOrd="1" destOrd="0" presId="urn:microsoft.com/office/officeart/2005/8/layout/default"/>
    <dgm:cxn modelId="{E7DBFB8A-1294-4C83-BE1D-7487066380B2}" type="presParOf" srcId="{7F539397-7835-48E3-A97E-958149066AB4}" destId="{05B12E21-A187-4B43-851D-AF1BF5447051}"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A2742B-1FA2-4DA1-B9C9-20713692957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73F8D506-1096-4260-9483-E2ECF86F1422}">
      <dgm:prSet phldrT="[Text]"/>
      <dgm:spPr/>
      <dgm:t>
        <a:bodyPr/>
        <a:lstStyle/>
        <a:p>
          <a:r>
            <a:rPr lang="en-CA" b="0" i="0" u="none" dirty="0"/>
            <a:t>Graduate Diploma Program (GDBA)</a:t>
          </a:r>
          <a:endParaRPr lang="en-CA" dirty="0"/>
        </a:p>
      </dgm:t>
    </dgm:pt>
    <dgm:pt modelId="{BA93002D-BC97-4AD6-B8E6-72D698F32C13}" type="parTrans" cxnId="{E5C97323-8C3E-4D91-9056-36927D0AD2A4}">
      <dgm:prSet/>
      <dgm:spPr/>
      <dgm:t>
        <a:bodyPr/>
        <a:lstStyle/>
        <a:p>
          <a:endParaRPr lang="en-CA"/>
        </a:p>
      </dgm:t>
    </dgm:pt>
    <dgm:pt modelId="{0252D59D-574A-40C5-8224-C533CE147600}" type="sibTrans" cxnId="{E5C97323-8C3E-4D91-9056-36927D0AD2A4}">
      <dgm:prSet/>
      <dgm:spPr/>
      <dgm:t>
        <a:bodyPr/>
        <a:lstStyle/>
        <a:p>
          <a:endParaRPr lang="en-CA"/>
        </a:p>
      </dgm:t>
    </dgm:pt>
    <dgm:pt modelId="{1CA90ACA-DEA2-4ABE-A8E6-A9D16DD42748}">
      <dgm:prSet/>
      <dgm:spPr>
        <a:solidFill>
          <a:srgbClr val="0070C0"/>
        </a:solidFill>
      </dgm:spPr>
      <dgm:t>
        <a:bodyPr/>
        <a:lstStyle/>
        <a:p>
          <a:r>
            <a:rPr lang="en-US" b="0" i="0" u="none" dirty="0"/>
            <a:t>Master of Business Excellence and Financial Management (MBEFM)</a:t>
          </a:r>
          <a:endParaRPr lang="en-US" dirty="0"/>
        </a:p>
      </dgm:t>
    </dgm:pt>
    <dgm:pt modelId="{DBC40AD7-879B-4A14-AD0C-22ED4F16248C}" type="parTrans" cxnId="{FF8DB96B-6BD8-4834-A56E-678A74420BC6}">
      <dgm:prSet/>
      <dgm:spPr/>
      <dgm:t>
        <a:bodyPr/>
        <a:lstStyle/>
        <a:p>
          <a:endParaRPr lang="en-CA"/>
        </a:p>
      </dgm:t>
    </dgm:pt>
    <dgm:pt modelId="{4FC5E060-CA2A-4E36-94FF-E9AA9CA3EC84}" type="sibTrans" cxnId="{FF8DB96B-6BD8-4834-A56E-678A74420BC6}">
      <dgm:prSet/>
      <dgm:spPr/>
      <dgm:t>
        <a:bodyPr/>
        <a:lstStyle/>
        <a:p>
          <a:endParaRPr lang="en-CA"/>
        </a:p>
      </dgm:t>
    </dgm:pt>
    <dgm:pt modelId="{BE5D9552-4860-4D1C-882B-B871A796496F}">
      <dgm:prSet/>
      <dgm:spPr/>
      <dgm:t>
        <a:bodyPr/>
        <a:lstStyle/>
        <a:p>
          <a:r>
            <a:rPr lang="en-US" b="0" i="0" u="none"/>
            <a:t>Interdisciplinary Master’s in Business &amp; Sciences</a:t>
          </a:r>
          <a:endParaRPr lang="en-US"/>
        </a:p>
      </dgm:t>
    </dgm:pt>
    <dgm:pt modelId="{17C48A08-97AB-47D7-BBF0-D6820F25F7B3}" type="parTrans" cxnId="{39372F91-8934-4713-AFD7-1F3F4BDC7496}">
      <dgm:prSet/>
      <dgm:spPr/>
      <dgm:t>
        <a:bodyPr/>
        <a:lstStyle/>
        <a:p>
          <a:endParaRPr lang="en-CA"/>
        </a:p>
      </dgm:t>
    </dgm:pt>
    <dgm:pt modelId="{2468F569-8A80-4D5C-B2B9-BF693143C681}" type="sibTrans" cxnId="{39372F91-8934-4713-AFD7-1F3F4BDC7496}">
      <dgm:prSet/>
      <dgm:spPr/>
      <dgm:t>
        <a:bodyPr/>
        <a:lstStyle/>
        <a:p>
          <a:endParaRPr lang="en-CA"/>
        </a:p>
      </dgm:t>
    </dgm:pt>
    <dgm:pt modelId="{F1B96694-3399-4C1F-BD57-44E36AAB5648}">
      <dgm:prSet/>
      <dgm:spPr/>
      <dgm:t>
        <a:bodyPr/>
        <a:lstStyle/>
        <a:p>
          <a:r>
            <a:rPr lang="en-US" b="0" i="0" u="none"/>
            <a:t>Master of Business in Information, Management &amp; Analytics (BIMA)</a:t>
          </a:r>
          <a:endParaRPr lang="en-US"/>
        </a:p>
      </dgm:t>
    </dgm:pt>
    <dgm:pt modelId="{32FE6C02-BCFC-4EF3-8279-5D87954D8D15}" type="parTrans" cxnId="{FC1203E3-513E-443E-8231-6346DF9A1582}">
      <dgm:prSet/>
      <dgm:spPr/>
      <dgm:t>
        <a:bodyPr/>
        <a:lstStyle/>
        <a:p>
          <a:endParaRPr lang="en-CA"/>
        </a:p>
      </dgm:t>
    </dgm:pt>
    <dgm:pt modelId="{45CEE644-6268-460A-B5A8-5B8D342CBA2A}" type="sibTrans" cxnId="{FC1203E3-513E-443E-8231-6346DF9A1582}">
      <dgm:prSet/>
      <dgm:spPr/>
      <dgm:t>
        <a:bodyPr/>
        <a:lstStyle/>
        <a:p>
          <a:endParaRPr lang="en-CA"/>
        </a:p>
      </dgm:t>
    </dgm:pt>
    <dgm:pt modelId="{48681582-D56A-4CA5-B5A8-933CEE3A956B}">
      <dgm:prSet/>
      <dgm:spPr/>
      <dgm:t>
        <a:bodyPr/>
        <a:lstStyle/>
        <a:p>
          <a:r>
            <a:rPr lang="en-US" b="0" i="0" u="none"/>
            <a:t>Master’s in Data Science/Analytics</a:t>
          </a:r>
          <a:endParaRPr lang="en-US"/>
        </a:p>
      </dgm:t>
    </dgm:pt>
    <dgm:pt modelId="{8041CEAB-FBC8-43F9-A025-E32580800AFA}" type="parTrans" cxnId="{E432EDA2-E659-424D-A14C-72A7BCD66A95}">
      <dgm:prSet/>
      <dgm:spPr/>
      <dgm:t>
        <a:bodyPr/>
        <a:lstStyle/>
        <a:p>
          <a:endParaRPr lang="en-CA"/>
        </a:p>
      </dgm:t>
    </dgm:pt>
    <dgm:pt modelId="{430B4796-AA57-4C1A-A93C-B5EABF30D4DE}" type="sibTrans" cxnId="{E432EDA2-E659-424D-A14C-72A7BCD66A95}">
      <dgm:prSet/>
      <dgm:spPr/>
      <dgm:t>
        <a:bodyPr/>
        <a:lstStyle/>
        <a:p>
          <a:endParaRPr lang="en-CA"/>
        </a:p>
      </dgm:t>
    </dgm:pt>
    <dgm:pt modelId="{4664A42F-012E-4B1C-A457-0F1CF72428BA}">
      <dgm:prSet/>
      <dgm:spPr>
        <a:solidFill>
          <a:srgbClr val="0070C0"/>
        </a:solidFill>
      </dgm:spPr>
      <dgm:t>
        <a:bodyPr/>
        <a:lstStyle/>
        <a:p>
          <a:r>
            <a:rPr lang="en-CA" b="0" i="0" u="none"/>
            <a:t>MBA (General)</a:t>
          </a:r>
          <a:endParaRPr lang="en-CA"/>
        </a:p>
      </dgm:t>
    </dgm:pt>
    <dgm:pt modelId="{BD8632BE-BFDD-4673-9341-6F28EDF4F724}" type="parTrans" cxnId="{8EEC0900-E16A-47C0-80A7-1938BCDF6CC3}">
      <dgm:prSet/>
      <dgm:spPr/>
      <dgm:t>
        <a:bodyPr/>
        <a:lstStyle/>
        <a:p>
          <a:endParaRPr lang="en-CA"/>
        </a:p>
      </dgm:t>
    </dgm:pt>
    <dgm:pt modelId="{273CEF47-7316-489E-B1AD-8640BBB89E3F}" type="sibTrans" cxnId="{8EEC0900-E16A-47C0-80A7-1938BCDF6CC3}">
      <dgm:prSet/>
      <dgm:spPr/>
      <dgm:t>
        <a:bodyPr/>
        <a:lstStyle/>
        <a:p>
          <a:endParaRPr lang="en-CA"/>
        </a:p>
      </dgm:t>
    </dgm:pt>
    <dgm:pt modelId="{568EF228-2CF3-4CC8-97C1-EA44FD000D92}">
      <dgm:prSet/>
      <dgm:spPr/>
      <dgm:t>
        <a:bodyPr/>
        <a:lstStyle/>
        <a:p>
          <a:r>
            <a:rPr lang="en-CA" b="0" i="0" u="none"/>
            <a:t>MBA in Finance (MFIN)</a:t>
          </a:r>
          <a:endParaRPr lang="en-CA"/>
        </a:p>
      </dgm:t>
    </dgm:pt>
    <dgm:pt modelId="{44D8215A-204D-49AD-9FB4-131910117FFA}" type="parTrans" cxnId="{5BA20F5F-7D42-4297-BC5D-A98C73954578}">
      <dgm:prSet/>
      <dgm:spPr/>
      <dgm:t>
        <a:bodyPr/>
        <a:lstStyle/>
        <a:p>
          <a:endParaRPr lang="en-CA"/>
        </a:p>
      </dgm:t>
    </dgm:pt>
    <dgm:pt modelId="{B7682CF3-3CBD-44FA-9BD0-07D0D56D2EE3}" type="sibTrans" cxnId="{5BA20F5F-7D42-4297-BC5D-A98C73954578}">
      <dgm:prSet/>
      <dgm:spPr/>
      <dgm:t>
        <a:bodyPr/>
        <a:lstStyle/>
        <a:p>
          <a:endParaRPr lang="en-CA"/>
        </a:p>
      </dgm:t>
    </dgm:pt>
    <dgm:pt modelId="{5E01D884-300B-482D-9A36-B7BCC201403E}">
      <dgm:prSet/>
      <dgm:spPr/>
      <dgm:t>
        <a:bodyPr/>
        <a:lstStyle/>
        <a:p>
          <a:r>
            <a:rPr lang="en-CA" b="0" i="0" u="none"/>
            <a:t>Master of Digital Marketing &amp; Analytics (MDMA)</a:t>
          </a:r>
          <a:endParaRPr lang="en-CA"/>
        </a:p>
      </dgm:t>
    </dgm:pt>
    <dgm:pt modelId="{18E74842-DE5B-4BAF-AE7E-5F59A5FEF89F}" type="parTrans" cxnId="{F6996354-3F7B-4B42-85AD-0DD47D7F2DD3}">
      <dgm:prSet/>
      <dgm:spPr/>
      <dgm:t>
        <a:bodyPr/>
        <a:lstStyle/>
        <a:p>
          <a:endParaRPr lang="en-CA"/>
        </a:p>
      </dgm:t>
    </dgm:pt>
    <dgm:pt modelId="{5E18DD5D-54E4-4C6A-9D21-B731ABC067ED}" type="sibTrans" cxnId="{F6996354-3F7B-4B42-85AD-0DD47D7F2DD3}">
      <dgm:prSet/>
      <dgm:spPr/>
      <dgm:t>
        <a:bodyPr/>
        <a:lstStyle/>
        <a:p>
          <a:endParaRPr lang="en-CA"/>
        </a:p>
      </dgm:t>
    </dgm:pt>
    <dgm:pt modelId="{143EB6E8-3B0A-41E9-9377-799C756AB17E}">
      <dgm:prSet/>
      <dgm:spPr>
        <a:solidFill>
          <a:srgbClr val="000000"/>
        </a:solidFill>
      </dgm:spPr>
      <dgm:t>
        <a:bodyPr/>
        <a:lstStyle/>
        <a:p>
          <a:r>
            <a:rPr lang="en-US" b="0" i="0" u="none" dirty="0"/>
            <a:t>Master of Business Sustainability &amp; Green Innovation (MBSGI)</a:t>
          </a:r>
          <a:endParaRPr lang="en-US" dirty="0"/>
        </a:p>
      </dgm:t>
    </dgm:pt>
    <dgm:pt modelId="{D4468637-46FF-400D-ABF8-CBE36FB68B6C}" type="parTrans" cxnId="{3985EC5D-E8AC-493F-A1DD-7D90C67916F4}">
      <dgm:prSet/>
      <dgm:spPr/>
      <dgm:t>
        <a:bodyPr/>
        <a:lstStyle/>
        <a:p>
          <a:endParaRPr lang="en-CA"/>
        </a:p>
      </dgm:t>
    </dgm:pt>
    <dgm:pt modelId="{9292731D-5FE1-4721-8073-F1CC8E95791F}" type="sibTrans" cxnId="{3985EC5D-E8AC-493F-A1DD-7D90C67916F4}">
      <dgm:prSet/>
      <dgm:spPr/>
      <dgm:t>
        <a:bodyPr/>
        <a:lstStyle/>
        <a:p>
          <a:endParaRPr lang="en-CA"/>
        </a:p>
      </dgm:t>
    </dgm:pt>
    <dgm:pt modelId="{7BAA4C06-265C-4670-AA94-A106EAFF87CE}">
      <dgm:prSet/>
      <dgm:spPr/>
      <dgm:t>
        <a:bodyPr/>
        <a:lstStyle/>
        <a:p>
          <a:r>
            <a:rPr lang="en-US" b="0" i="0" u="none"/>
            <a:t>MBA in Big Data and Data Science</a:t>
          </a:r>
          <a:endParaRPr lang="en-US"/>
        </a:p>
      </dgm:t>
    </dgm:pt>
    <dgm:pt modelId="{8EA63F7E-FE7D-4663-8202-A9372F999BE0}" type="parTrans" cxnId="{6E2EF10C-A480-4611-AD69-CCA19EBFDC78}">
      <dgm:prSet/>
      <dgm:spPr/>
      <dgm:t>
        <a:bodyPr/>
        <a:lstStyle/>
        <a:p>
          <a:endParaRPr lang="en-CA"/>
        </a:p>
      </dgm:t>
    </dgm:pt>
    <dgm:pt modelId="{1E429695-EAFD-4D38-8D50-D9D2D77599E2}" type="sibTrans" cxnId="{6E2EF10C-A480-4611-AD69-CCA19EBFDC78}">
      <dgm:prSet/>
      <dgm:spPr/>
      <dgm:t>
        <a:bodyPr/>
        <a:lstStyle/>
        <a:p>
          <a:endParaRPr lang="en-CA"/>
        </a:p>
      </dgm:t>
    </dgm:pt>
    <dgm:pt modelId="{8E58525F-66EE-49C5-939F-75CBB2CF4240}">
      <dgm:prSet/>
      <dgm:spPr>
        <a:solidFill>
          <a:srgbClr val="0070C0"/>
        </a:solidFill>
      </dgm:spPr>
      <dgm:t>
        <a:bodyPr/>
        <a:lstStyle/>
        <a:p>
          <a:r>
            <a:rPr lang="it-IT" b="0" i="0" u="none"/>
            <a:t>MBA in Artificial Intelligence (AI)</a:t>
          </a:r>
          <a:endParaRPr lang="it-IT"/>
        </a:p>
      </dgm:t>
    </dgm:pt>
    <dgm:pt modelId="{E174BB05-813A-4844-BD83-BC9B3BABDFB2}" type="parTrans" cxnId="{F7D01B5C-FB9D-443A-B880-F78683AF0098}">
      <dgm:prSet/>
      <dgm:spPr/>
      <dgm:t>
        <a:bodyPr/>
        <a:lstStyle/>
        <a:p>
          <a:endParaRPr lang="en-CA"/>
        </a:p>
      </dgm:t>
    </dgm:pt>
    <dgm:pt modelId="{51E2CE29-58EC-4A27-BAAA-5A77D8AD211D}" type="sibTrans" cxnId="{F7D01B5C-FB9D-443A-B880-F78683AF0098}">
      <dgm:prSet/>
      <dgm:spPr/>
      <dgm:t>
        <a:bodyPr/>
        <a:lstStyle/>
        <a:p>
          <a:endParaRPr lang="en-CA"/>
        </a:p>
      </dgm:t>
    </dgm:pt>
    <dgm:pt modelId="{D946DD14-4CE0-463A-B7A8-CE3E3A22BAA8}">
      <dgm:prSet/>
      <dgm:spPr/>
      <dgm:t>
        <a:bodyPr/>
        <a:lstStyle/>
        <a:p>
          <a:r>
            <a:rPr lang="en-CA" b="0" i="0" u="none"/>
            <a:t>MBA in Public Health</a:t>
          </a:r>
          <a:endParaRPr lang="en-CA"/>
        </a:p>
      </dgm:t>
    </dgm:pt>
    <dgm:pt modelId="{30F5F2C5-203E-46A9-88A4-A7484659DA24}" type="parTrans" cxnId="{54FCD358-43DD-432A-B8B8-22E8D068AA86}">
      <dgm:prSet/>
      <dgm:spPr/>
      <dgm:t>
        <a:bodyPr/>
        <a:lstStyle/>
        <a:p>
          <a:endParaRPr lang="en-CA"/>
        </a:p>
      </dgm:t>
    </dgm:pt>
    <dgm:pt modelId="{0471B561-317B-4F54-A177-50B6D1E9F059}" type="sibTrans" cxnId="{54FCD358-43DD-432A-B8B8-22E8D068AA86}">
      <dgm:prSet/>
      <dgm:spPr/>
      <dgm:t>
        <a:bodyPr/>
        <a:lstStyle/>
        <a:p>
          <a:endParaRPr lang="en-CA"/>
        </a:p>
      </dgm:t>
    </dgm:pt>
    <dgm:pt modelId="{00B13976-79E6-4F2A-89F1-B2C9D2DAB2BC}">
      <dgm:prSet/>
      <dgm:spPr/>
      <dgm:t>
        <a:bodyPr/>
        <a:lstStyle/>
        <a:p>
          <a:r>
            <a:rPr lang="en-CA" b="0" i="0" u="none"/>
            <a:t>MBA in Blockchain Technology</a:t>
          </a:r>
          <a:endParaRPr lang="en-CA"/>
        </a:p>
      </dgm:t>
    </dgm:pt>
    <dgm:pt modelId="{F4D64CEA-EA2C-4D5A-88BA-DCB40E80F849}" type="parTrans" cxnId="{F70E6CC8-F987-461A-AADD-C8CB50710AA6}">
      <dgm:prSet/>
      <dgm:spPr/>
      <dgm:t>
        <a:bodyPr/>
        <a:lstStyle/>
        <a:p>
          <a:endParaRPr lang="en-CA"/>
        </a:p>
      </dgm:t>
    </dgm:pt>
    <dgm:pt modelId="{020DD854-B5EA-4790-A3D4-ED1E20DBA52B}" type="sibTrans" cxnId="{F70E6CC8-F987-461A-AADD-C8CB50710AA6}">
      <dgm:prSet/>
      <dgm:spPr/>
      <dgm:t>
        <a:bodyPr/>
        <a:lstStyle/>
        <a:p>
          <a:endParaRPr lang="en-CA"/>
        </a:p>
      </dgm:t>
    </dgm:pt>
    <dgm:pt modelId="{EC712681-7B15-4D47-942D-65CCB267CED9}">
      <dgm:prSet/>
      <dgm:spPr>
        <a:solidFill>
          <a:srgbClr val="000000"/>
        </a:solidFill>
      </dgm:spPr>
      <dgm:t>
        <a:bodyPr/>
        <a:lstStyle/>
        <a:p>
          <a:r>
            <a:rPr lang="en-US" b="0" i="0" u="none"/>
            <a:t>MBA in Technology, Entrepreneurship, and Sustainability</a:t>
          </a:r>
          <a:endParaRPr lang="en-US"/>
        </a:p>
      </dgm:t>
    </dgm:pt>
    <dgm:pt modelId="{1A8C822A-6BD8-4562-9D8B-83F3079CBEE4}" type="parTrans" cxnId="{011987EF-4D13-4110-B594-20C463948B47}">
      <dgm:prSet/>
      <dgm:spPr/>
      <dgm:t>
        <a:bodyPr/>
        <a:lstStyle/>
        <a:p>
          <a:endParaRPr lang="en-CA"/>
        </a:p>
      </dgm:t>
    </dgm:pt>
    <dgm:pt modelId="{33C0413C-B963-4D2E-89BE-4A5AAF2890EE}" type="sibTrans" cxnId="{011987EF-4D13-4110-B594-20C463948B47}">
      <dgm:prSet/>
      <dgm:spPr/>
      <dgm:t>
        <a:bodyPr/>
        <a:lstStyle/>
        <a:p>
          <a:endParaRPr lang="en-CA"/>
        </a:p>
      </dgm:t>
    </dgm:pt>
    <dgm:pt modelId="{28BA867E-A708-4B37-9519-081EB6F42104}">
      <dgm:prSet/>
      <dgm:spPr/>
      <dgm:t>
        <a:bodyPr/>
        <a:lstStyle/>
        <a:p>
          <a:r>
            <a:rPr lang="en-CA" b="0" i="0" u="none"/>
            <a:t>MBA in Sport Management</a:t>
          </a:r>
          <a:endParaRPr lang="en-CA"/>
        </a:p>
      </dgm:t>
    </dgm:pt>
    <dgm:pt modelId="{FB3D6FEC-0CD6-411C-86E6-F366A6892BFE}" type="parTrans" cxnId="{89AFD58C-B318-44BE-9F7B-E5DD8C5B0896}">
      <dgm:prSet/>
      <dgm:spPr/>
      <dgm:t>
        <a:bodyPr/>
        <a:lstStyle/>
        <a:p>
          <a:endParaRPr lang="en-CA"/>
        </a:p>
      </dgm:t>
    </dgm:pt>
    <dgm:pt modelId="{5FD4732A-A824-4C11-8CAC-B51C9E4140CA}" type="sibTrans" cxnId="{89AFD58C-B318-44BE-9F7B-E5DD8C5B0896}">
      <dgm:prSet/>
      <dgm:spPr/>
      <dgm:t>
        <a:bodyPr/>
        <a:lstStyle/>
        <a:p>
          <a:endParaRPr lang="en-CA"/>
        </a:p>
      </dgm:t>
    </dgm:pt>
    <dgm:pt modelId="{C956472A-B41B-4BAB-BF1F-95A2C51B51B4}">
      <dgm:prSet/>
      <dgm:spPr>
        <a:solidFill>
          <a:srgbClr val="0070C0"/>
        </a:solidFill>
      </dgm:spPr>
      <dgm:t>
        <a:bodyPr/>
        <a:lstStyle/>
        <a:p>
          <a:r>
            <a:rPr lang="en-US" b="0" i="0" u="none" dirty="0"/>
            <a:t>Master’s in Music Management </a:t>
          </a:r>
        </a:p>
        <a:p>
          <a:r>
            <a:rPr lang="en-US" b="0" i="0" u="none" dirty="0"/>
            <a:t>(Arts &amp; Media)</a:t>
          </a:r>
          <a:endParaRPr lang="en-US" dirty="0"/>
        </a:p>
      </dgm:t>
    </dgm:pt>
    <dgm:pt modelId="{5F0E5699-AD0B-4BDD-A2DB-EAA29D97D66F}" type="parTrans" cxnId="{F3AD2CC9-55B3-4E85-A3F0-207ACF174666}">
      <dgm:prSet/>
      <dgm:spPr/>
      <dgm:t>
        <a:bodyPr/>
        <a:lstStyle/>
        <a:p>
          <a:endParaRPr lang="en-CA"/>
        </a:p>
      </dgm:t>
    </dgm:pt>
    <dgm:pt modelId="{3B378AD5-B372-40CE-A17B-EFA1BE954457}" type="sibTrans" cxnId="{F3AD2CC9-55B3-4E85-A3F0-207ACF174666}">
      <dgm:prSet/>
      <dgm:spPr/>
      <dgm:t>
        <a:bodyPr/>
        <a:lstStyle/>
        <a:p>
          <a:endParaRPr lang="en-CA"/>
        </a:p>
      </dgm:t>
    </dgm:pt>
    <dgm:pt modelId="{BEA99DB3-3888-4A41-B0D8-82B5D719411C}">
      <dgm:prSet/>
      <dgm:spPr/>
      <dgm:t>
        <a:bodyPr/>
        <a:lstStyle/>
        <a:p>
          <a:r>
            <a:rPr lang="en-US" b="0" i="0" u="none"/>
            <a:t>MBA in Outdoor Industry Management</a:t>
          </a:r>
          <a:endParaRPr lang="en-US"/>
        </a:p>
      </dgm:t>
    </dgm:pt>
    <dgm:pt modelId="{EEFB0DB7-86BC-4D50-872C-AE62D5708AF3}" type="parTrans" cxnId="{EEA2A077-EC5C-41EC-A85E-2E80D25670D9}">
      <dgm:prSet/>
      <dgm:spPr/>
      <dgm:t>
        <a:bodyPr/>
        <a:lstStyle/>
        <a:p>
          <a:endParaRPr lang="en-CA"/>
        </a:p>
      </dgm:t>
    </dgm:pt>
    <dgm:pt modelId="{1A75973B-CD13-4957-9CF3-57323CBE9187}" type="sibTrans" cxnId="{EEA2A077-EC5C-41EC-A85E-2E80D25670D9}">
      <dgm:prSet/>
      <dgm:spPr/>
      <dgm:t>
        <a:bodyPr/>
        <a:lstStyle/>
        <a:p>
          <a:endParaRPr lang="en-CA"/>
        </a:p>
      </dgm:t>
    </dgm:pt>
    <dgm:pt modelId="{CEEEF813-649F-4AD8-BB0C-029054E52B29}">
      <dgm:prSet/>
      <dgm:spPr/>
      <dgm:t>
        <a:bodyPr/>
        <a:lstStyle/>
        <a:p>
          <a:r>
            <a:rPr lang="en-CA" b="0" i="0" u="none"/>
            <a:t>MBA in Tourism Management</a:t>
          </a:r>
          <a:endParaRPr lang="en-CA"/>
        </a:p>
      </dgm:t>
    </dgm:pt>
    <dgm:pt modelId="{BBCE90EC-1248-44E7-B021-3C321A54670A}" type="parTrans" cxnId="{60F566B2-E89C-4F5E-B80C-762FAFAA8E72}">
      <dgm:prSet/>
      <dgm:spPr/>
      <dgm:t>
        <a:bodyPr/>
        <a:lstStyle/>
        <a:p>
          <a:endParaRPr lang="en-CA"/>
        </a:p>
      </dgm:t>
    </dgm:pt>
    <dgm:pt modelId="{F9F88A5E-6D5B-4D51-8553-82A603E46C0C}" type="sibTrans" cxnId="{60F566B2-E89C-4F5E-B80C-762FAFAA8E72}">
      <dgm:prSet/>
      <dgm:spPr/>
      <dgm:t>
        <a:bodyPr/>
        <a:lstStyle/>
        <a:p>
          <a:endParaRPr lang="en-CA"/>
        </a:p>
      </dgm:t>
    </dgm:pt>
    <dgm:pt modelId="{368E73C7-7F90-4D6C-B6A9-694EC0EBE356}">
      <dgm:prSet/>
      <dgm:spPr>
        <a:solidFill>
          <a:srgbClr val="000000"/>
        </a:solidFill>
      </dgm:spPr>
      <dgm:t>
        <a:bodyPr/>
        <a:lstStyle/>
        <a:p>
          <a:r>
            <a:rPr lang="en-CA" b="0" i="0" u="none" dirty="0"/>
            <a:t>MBA in Retail Management</a:t>
          </a:r>
          <a:endParaRPr lang="en-CA" dirty="0"/>
        </a:p>
      </dgm:t>
    </dgm:pt>
    <dgm:pt modelId="{F662FB77-167F-40B6-BB43-6809B7FFC0EE}" type="parTrans" cxnId="{45BA0C20-E6E6-48B5-BE0E-610EBB7DC3E3}">
      <dgm:prSet/>
      <dgm:spPr/>
      <dgm:t>
        <a:bodyPr/>
        <a:lstStyle/>
        <a:p>
          <a:endParaRPr lang="en-CA"/>
        </a:p>
      </dgm:t>
    </dgm:pt>
    <dgm:pt modelId="{F387AC40-A588-4856-884C-F82661F2B653}" type="sibTrans" cxnId="{45BA0C20-E6E6-48B5-BE0E-610EBB7DC3E3}">
      <dgm:prSet/>
      <dgm:spPr/>
      <dgm:t>
        <a:bodyPr/>
        <a:lstStyle/>
        <a:p>
          <a:endParaRPr lang="en-CA"/>
        </a:p>
      </dgm:t>
    </dgm:pt>
    <dgm:pt modelId="{B7D080FE-6A38-4DD5-84E7-986D71C2F0D4}">
      <dgm:prSet phldrT="[Text]"/>
      <dgm:spPr>
        <a:solidFill>
          <a:srgbClr val="000000"/>
        </a:solidFill>
      </dgm:spPr>
      <dgm:t>
        <a:bodyPr/>
        <a:lstStyle/>
        <a:p>
          <a:r>
            <a:rPr lang="en-US" b="0" dirty="0"/>
            <a:t>Master of AI &amp; Business Innovation</a:t>
          </a:r>
          <a:endParaRPr lang="en-CA" b="0" dirty="0"/>
        </a:p>
      </dgm:t>
    </dgm:pt>
    <dgm:pt modelId="{63EDA46F-72DA-4EE5-9C6B-C0196FF8EBB3}" type="parTrans" cxnId="{F16C3305-668D-47F4-9C83-4D97D61F27D0}">
      <dgm:prSet/>
      <dgm:spPr/>
      <dgm:t>
        <a:bodyPr/>
        <a:lstStyle/>
        <a:p>
          <a:endParaRPr lang="en-CA"/>
        </a:p>
      </dgm:t>
    </dgm:pt>
    <dgm:pt modelId="{4AFFAAB5-C5F6-48BB-AB6D-1088A2CD87AF}" type="sibTrans" cxnId="{F16C3305-668D-47F4-9C83-4D97D61F27D0}">
      <dgm:prSet/>
      <dgm:spPr/>
      <dgm:t>
        <a:bodyPr/>
        <a:lstStyle/>
        <a:p>
          <a:endParaRPr lang="en-CA"/>
        </a:p>
      </dgm:t>
    </dgm:pt>
    <dgm:pt modelId="{CDA3C23F-7C16-4678-ABEA-7F7A010A0637}">
      <dgm:prSet phldrT="[Text]"/>
      <dgm:spPr/>
      <dgm:t>
        <a:bodyPr/>
        <a:lstStyle/>
        <a:p>
          <a:r>
            <a:rPr lang="en-US" b="0" dirty="0"/>
            <a:t>Master of Executive &amp; Organizational Coaching</a:t>
          </a:r>
          <a:endParaRPr lang="en-CA" b="0" dirty="0"/>
        </a:p>
      </dgm:t>
    </dgm:pt>
    <dgm:pt modelId="{A7E11ABF-D15F-4C19-80AA-E0A3EDDE2EEE}" type="parTrans" cxnId="{197F2D44-9AEA-4609-A6B4-EDE67692799C}">
      <dgm:prSet/>
      <dgm:spPr/>
      <dgm:t>
        <a:bodyPr/>
        <a:lstStyle/>
        <a:p>
          <a:endParaRPr lang="en-CA"/>
        </a:p>
      </dgm:t>
    </dgm:pt>
    <dgm:pt modelId="{457530F6-3F5F-485A-9A4B-C43DB27DBBC8}" type="sibTrans" cxnId="{197F2D44-9AEA-4609-A6B4-EDE67692799C}">
      <dgm:prSet/>
      <dgm:spPr/>
      <dgm:t>
        <a:bodyPr/>
        <a:lstStyle/>
        <a:p>
          <a:endParaRPr lang="en-CA"/>
        </a:p>
      </dgm:t>
    </dgm:pt>
    <dgm:pt modelId="{44479DAF-FE80-4EB6-9A06-ECB3F0B680BB}">
      <dgm:prSet/>
      <dgm:spPr/>
      <dgm:t>
        <a:bodyPr/>
        <a:lstStyle/>
        <a:p>
          <a:r>
            <a:rPr lang="en-US" dirty="0"/>
            <a:t>Americas’ Indo-Pacific Management </a:t>
          </a:r>
          <a:r>
            <a:rPr lang="en-US" dirty="0" err="1"/>
            <a:t>Progam</a:t>
          </a:r>
          <a:endParaRPr lang="en-CA" dirty="0"/>
        </a:p>
      </dgm:t>
    </dgm:pt>
    <dgm:pt modelId="{2951E775-2BCC-475D-A0C6-31A2DFDE434D}" type="parTrans" cxnId="{5DA7FAF9-F2FD-48B2-BEBF-7F5F6602810F}">
      <dgm:prSet/>
      <dgm:spPr/>
      <dgm:t>
        <a:bodyPr/>
        <a:lstStyle/>
        <a:p>
          <a:endParaRPr lang="en-CA"/>
        </a:p>
      </dgm:t>
    </dgm:pt>
    <dgm:pt modelId="{5187A60F-4669-43F4-B528-B8C4499D0E4D}" type="sibTrans" cxnId="{5DA7FAF9-F2FD-48B2-BEBF-7F5F6602810F}">
      <dgm:prSet/>
      <dgm:spPr/>
      <dgm:t>
        <a:bodyPr/>
        <a:lstStyle/>
        <a:p>
          <a:endParaRPr lang="en-CA"/>
        </a:p>
      </dgm:t>
    </dgm:pt>
    <dgm:pt modelId="{225DEEC6-EDB4-49DF-9E11-2FF884C135AC}">
      <dgm:prSet/>
      <dgm:spPr>
        <a:solidFill>
          <a:srgbClr val="0070C0"/>
        </a:solidFill>
      </dgm:spPr>
      <dgm:t>
        <a:bodyPr/>
        <a:lstStyle/>
        <a:p>
          <a:r>
            <a:rPr lang="en-US" dirty="0"/>
            <a:t>Latin American Management Cooperative Program (LAMP) ★</a:t>
          </a:r>
          <a:endParaRPr lang="en-CA" dirty="0"/>
        </a:p>
      </dgm:t>
    </dgm:pt>
    <dgm:pt modelId="{A9AECB71-5152-46B6-A170-E945A7B8C19C}" type="parTrans" cxnId="{86228499-836A-4866-8BD0-480AB99A0191}">
      <dgm:prSet/>
      <dgm:spPr/>
      <dgm:t>
        <a:bodyPr/>
        <a:lstStyle/>
        <a:p>
          <a:endParaRPr lang="en-CA"/>
        </a:p>
      </dgm:t>
    </dgm:pt>
    <dgm:pt modelId="{48FF7790-7CB5-4BC8-947F-FB2C6CF0AF80}" type="sibTrans" cxnId="{86228499-836A-4866-8BD0-480AB99A0191}">
      <dgm:prSet/>
      <dgm:spPr/>
      <dgm:t>
        <a:bodyPr/>
        <a:lstStyle/>
        <a:p>
          <a:endParaRPr lang="en-CA"/>
        </a:p>
      </dgm:t>
    </dgm:pt>
    <dgm:pt modelId="{B438B7A2-844A-4482-B923-B816484678B9}">
      <dgm:prSet/>
      <dgm:spPr>
        <a:solidFill>
          <a:srgbClr val="000000"/>
        </a:solidFill>
      </dgm:spPr>
      <dgm:t>
        <a:bodyPr/>
        <a:lstStyle/>
        <a:p>
          <a:r>
            <a:rPr lang="en-CA" b="0" i="0" u="none" dirty="0"/>
            <a:t>Master’s in Information Systems Management</a:t>
          </a:r>
          <a:endParaRPr lang="en-CA" dirty="0"/>
        </a:p>
      </dgm:t>
    </dgm:pt>
    <dgm:pt modelId="{40C3BFE6-9995-450A-8553-4FABC4B0D8E2}" type="sibTrans" cxnId="{90B97B5E-48A4-4484-BDA6-FCDF33179B56}">
      <dgm:prSet/>
      <dgm:spPr/>
      <dgm:t>
        <a:bodyPr/>
        <a:lstStyle/>
        <a:p>
          <a:endParaRPr lang="en-CA"/>
        </a:p>
      </dgm:t>
    </dgm:pt>
    <dgm:pt modelId="{9298E08A-B890-4A90-8BF0-EC10DEFB189F}" type="parTrans" cxnId="{90B97B5E-48A4-4484-BDA6-FCDF33179B56}">
      <dgm:prSet/>
      <dgm:spPr/>
      <dgm:t>
        <a:bodyPr/>
        <a:lstStyle/>
        <a:p>
          <a:endParaRPr lang="en-CA"/>
        </a:p>
      </dgm:t>
    </dgm:pt>
    <dgm:pt modelId="{3239BD85-4ABF-40E1-AD50-F98FEA602A66}" type="pres">
      <dgm:prSet presAssocID="{ABA2742B-1FA2-4DA1-B9C9-207136929571}" presName="diagram" presStyleCnt="0">
        <dgm:presLayoutVars>
          <dgm:dir/>
          <dgm:resizeHandles val="exact"/>
        </dgm:presLayoutVars>
      </dgm:prSet>
      <dgm:spPr/>
    </dgm:pt>
    <dgm:pt modelId="{6ABB8660-653B-4E90-A80E-5AA563BB684A}" type="pres">
      <dgm:prSet presAssocID="{73F8D506-1096-4260-9483-E2ECF86F1422}" presName="node" presStyleLbl="node1" presStyleIdx="0" presStyleCnt="24">
        <dgm:presLayoutVars>
          <dgm:bulletEnabled val="1"/>
        </dgm:presLayoutVars>
      </dgm:prSet>
      <dgm:spPr/>
    </dgm:pt>
    <dgm:pt modelId="{CB8C507D-375A-4756-953E-4B7F6151742E}" type="pres">
      <dgm:prSet presAssocID="{0252D59D-574A-40C5-8224-C533CE147600}" presName="sibTrans" presStyleCnt="0"/>
      <dgm:spPr/>
    </dgm:pt>
    <dgm:pt modelId="{2C8D12EF-017C-4CA6-BEF7-41D8557DEE29}" type="pres">
      <dgm:prSet presAssocID="{B7D080FE-6A38-4DD5-84E7-986D71C2F0D4}" presName="node" presStyleLbl="node1" presStyleIdx="1" presStyleCnt="24">
        <dgm:presLayoutVars>
          <dgm:bulletEnabled val="1"/>
        </dgm:presLayoutVars>
      </dgm:prSet>
      <dgm:spPr/>
    </dgm:pt>
    <dgm:pt modelId="{7112223C-FCF3-44BA-8C86-133916186CFF}" type="pres">
      <dgm:prSet presAssocID="{4AFFAAB5-C5F6-48BB-AB6D-1088A2CD87AF}" presName="sibTrans" presStyleCnt="0"/>
      <dgm:spPr/>
    </dgm:pt>
    <dgm:pt modelId="{8A5E4543-9CFD-42FD-B579-4CC59DFCC83C}" type="pres">
      <dgm:prSet presAssocID="{CDA3C23F-7C16-4678-ABEA-7F7A010A0637}" presName="node" presStyleLbl="node1" presStyleIdx="2" presStyleCnt="24">
        <dgm:presLayoutVars>
          <dgm:bulletEnabled val="1"/>
        </dgm:presLayoutVars>
      </dgm:prSet>
      <dgm:spPr/>
    </dgm:pt>
    <dgm:pt modelId="{68F90CD7-7E27-4F45-968C-3553D65450F7}" type="pres">
      <dgm:prSet presAssocID="{457530F6-3F5F-485A-9A4B-C43DB27DBBC8}" presName="sibTrans" presStyleCnt="0"/>
      <dgm:spPr/>
    </dgm:pt>
    <dgm:pt modelId="{B51F41AF-D5C6-4773-A532-B9E64AF98A91}" type="pres">
      <dgm:prSet presAssocID="{1CA90ACA-DEA2-4ABE-A8E6-A9D16DD42748}" presName="node" presStyleLbl="node1" presStyleIdx="3" presStyleCnt="24">
        <dgm:presLayoutVars>
          <dgm:bulletEnabled val="1"/>
        </dgm:presLayoutVars>
      </dgm:prSet>
      <dgm:spPr/>
    </dgm:pt>
    <dgm:pt modelId="{632725EA-4133-422D-96C9-FAA78476D271}" type="pres">
      <dgm:prSet presAssocID="{4FC5E060-CA2A-4E36-94FF-E9AA9CA3EC84}" presName="sibTrans" presStyleCnt="0"/>
      <dgm:spPr/>
    </dgm:pt>
    <dgm:pt modelId="{8EE65C17-625A-42AF-896B-57FAC45CBE12}" type="pres">
      <dgm:prSet presAssocID="{BE5D9552-4860-4D1C-882B-B871A796496F}" presName="node" presStyleLbl="node1" presStyleIdx="4" presStyleCnt="24">
        <dgm:presLayoutVars>
          <dgm:bulletEnabled val="1"/>
        </dgm:presLayoutVars>
      </dgm:prSet>
      <dgm:spPr/>
    </dgm:pt>
    <dgm:pt modelId="{4D48D1FE-2BE8-4C4D-BD7E-C24622D16802}" type="pres">
      <dgm:prSet presAssocID="{2468F569-8A80-4D5C-B2B9-BF693143C681}" presName="sibTrans" presStyleCnt="0"/>
      <dgm:spPr/>
    </dgm:pt>
    <dgm:pt modelId="{CFCAAB4E-B54C-4D60-9F4A-7533E7BD75E2}" type="pres">
      <dgm:prSet presAssocID="{F1B96694-3399-4C1F-BD57-44E36AAB5648}" presName="node" presStyleLbl="node1" presStyleIdx="5" presStyleCnt="24">
        <dgm:presLayoutVars>
          <dgm:bulletEnabled val="1"/>
        </dgm:presLayoutVars>
      </dgm:prSet>
      <dgm:spPr/>
    </dgm:pt>
    <dgm:pt modelId="{54D4275E-EB42-4499-982A-23D78A400642}" type="pres">
      <dgm:prSet presAssocID="{45CEE644-6268-460A-B5A8-5B8D342CBA2A}" presName="sibTrans" presStyleCnt="0"/>
      <dgm:spPr/>
    </dgm:pt>
    <dgm:pt modelId="{FC140C3E-4A31-4E73-8F4D-D1E6E3E821DF}" type="pres">
      <dgm:prSet presAssocID="{B438B7A2-844A-4482-B923-B816484678B9}" presName="node" presStyleLbl="node1" presStyleIdx="6" presStyleCnt="24">
        <dgm:presLayoutVars>
          <dgm:bulletEnabled val="1"/>
        </dgm:presLayoutVars>
      </dgm:prSet>
      <dgm:spPr/>
    </dgm:pt>
    <dgm:pt modelId="{AE160D3B-667D-49B1-8B5B-332245B1A20F}" type="pres">
      <dgm:prSet presAssocID="{40C3BFE6-9995-450A-8553-4FABC4B0D8E2}" presName="sibTrans" presStyleCnt="0"/>
      <dgm:spPr/>
    </dgm:pt>
    <dgm:pt modelId="{7DDD8DCC-B776-4E09-8B73-F507CA152E3F}" type="pres">
      <dgm:prSet presAssocID="{48681582-D56A-4CA5-B5A8-933CEE3A956B}" presName="node" presStyleLbl="node1" presStyleIdx="7" presStyleCnt="24">
        <dgm:presLayoutVars>
          <dgm:bulletEnabled val="1"/>
        </dgm:presLayoutVars>
      </dgm:prSet>
      <dgm:spPr/>
    </dgm:pt>
    <dgm:pt modelId="{744A89F7-92C2-4302-BE8C-F7661C85C34D}" type="pres">
      <dgm:prSet presAssocID="{430B4796-AA57-4C1A-A93C-B5EABF30D4DE}" presName="sibTrans" presStyleCnt="0"/>
      <dgm:spPr/>
    </dgm:pt>
    <dgm:pt modelId="{1A9FA04D-25A3-42A6-B393-15C3887923D2}" type="pres">
      <dgm:prSet presAssocID="{4664A42F-012E-4B1C-A457-0F1CF72428BA}" presName="node" presStyleLbl="node1" presStyleIdx="8" presStyleCnt="24">
        <dgm:presLayoutVars>
          <dgm:bulletEnabled val="1"/>
        </dgm:presLayoutVars>
      </dgm:prSet>
      <dgm:spPr/>
    </dgm:pt>
    <dgm:pt modelId="{E4A63A4C-7AC1-47B9-915F-5CE81F48F625}" type="pres">
      <dgm:prSet presAssocID="{273CEF47-7316-489E-B1AD-8640BBB89E3F}" presName="sibTrans" presStyleCnt="0"/>
      <dgm:spPr/>
    </dgm:pt>
    <dgm:pt modelId="{527379D4-CEF5-4AA6-A185-94CBAACA2E7E}" type="pres">
      <dgm:prSet presAssocID="{568EF228-2CF3-4CC8-97C1-EA44FD000D92}" presName="node" presStyleLbl="node1" presStyleIdx="9" presStyleCnt="24">
        <dgm:presLayoutVars>
          <dgm:bulletEnabled val="1"/>
        </dgm:presLayoutVars>
      </dgm:prSet>
      <dgm:spPr/>
    </dgm:pt>
    <dgm:pt modelId="{C39F1C9A-D9E7-4E05-AD22-9B70F02E36CE}" type="pres">
      <dgm:prSet presAssocID="{B7682CF3-3CBD-44FA-9BD0-07D0D56D2EE3}" presName="sibTrans" presStyleCnt="0"/>
      <dgm:spPr/>
    </dgm:pt>
    <dgm:pt modelId="{127C95D2-CF95-4C96-8723-E4938C076E7C}" type="pres">
      <dgm:prSet presAssocID="{5E01D884-300B-482D-9A36-B7BCC201403E}" presName="node" presStyleLbl="node1" presStyleIdx="10" presStyleCnt="24">
        <dgm:presLayoutVars>
          <dgm:bulletEnabled val="1"/>
        </dgm:presLayoutVars>
      </dgm:prSet>
      <dgm:spPr/>
    </dgm:pt>
    <dgm:pt modelId="{921992AF-DAB5-4D81-B5D2-D3878A0A5696}" type="pres">
      <dgm:prSet presAssocID="{5E18DD5D-54E4-4C6A-9D21-B731ABC067ED}" presName="sibTrans" presStyleCnt="0"/>
      <dgm:spPr/>
    </dgm:pt>
    <dgm:pt modelId="{6B8ED1D3-4513-421D-82BC-7D65FEDE5FB5}" type="pres">
      <dgm:prSet presAssocID="{143EB6E8-3B0A-41E9-9377-799C756AB17E}" presName="node" presStyleLbl="node1" presStyleIdx="11" presStyleCnt="24">
        <dgm:presLayoutVars>
          <dgm:bulletEnabled val="1"/>
        </dgm:presLayoutVars>
      </dgm:prSet>
      <dgm:spPr/>
    </dgm:pt>
    <dgm:pt modelId="{9F2D2A2C-2DF7-4999-9BEA-7CA075A8DDAC}" type="pres">
      <dgm:prSet presAssocID="{9292731D-5FE1-4721-8073-F1CC8E95791F}" presName="sibTrans" presStyleCnt="0"/>
      <dgm:spPr/>
    </dgm:pt>
    <dgm:pt modelId="{C68439F1-CDCF-4880-9CFC-5B80D89F58A5}" type="pres">
      <dgm:prSet presAssocID="{7BAA4C06-265C-4670-AA94-A106EAFF87CE}" presName="node" presStyleLbl="node1" presStyleIdx="12" presStyleCnt="24">
        <dgm:presLayoutVars>
          <dgm:bulletEnabled val="1"/>
        </dgm:presLayoutVars>
      </dgm:prSet>
      <dgm:spPr/>
    </dgm:pt>
    <dgm:pt modelId="{F4D75187-2A73-4905-9DAF-4E3DFF5CC417}" type="pres">
      <dgm:prSet presAssocID="{1E429695-EAFD-4D38-8D50-D9D2D77599E2}" presName="sibTrans" presStyleCnt="0"/>
      <dgm:spPr/>
    </dgm:pt>
    <dgm:pt modelId="{D2B33D27-F71B-41D6-B2D4-B6DC9B576F92}" type="pres">
      <dgm:prSet presAssocID="{8E58525F-66EE-49C5-939F-75CBB2CF4240}" presName="node" presStyleLbl="node1" presStyleIdx="13" presStyleCnt="24">
        <dgm:presLayoutVars>
          <dgm:bulletEnabled val="1"/>
        </dgm:presLayoutVars>
      </dgm:prSet>
      <dgm:spPr/>
    </dgm:pt>
    <dgm:pt modelId="{21EC2B22-684B-4108-B3C6-FCAB75B07A03}" type="pres">
      <dgm:prSet presAssocID="{51E2CE29-58EC-4A27-BAAA-5A77D8AD211D}" presName="sibTrans" presStyleCnt="0"/>
      <dgm:spPr/>
    </dgm:pt>
    <dgm:pt modelId="{3E3A56C4-7D7D-43C3-B1EC-77A55BE8BEA6}" type="pres">
      <dgm:prSet presAssocID="{D946DD14-4CE0-463A-B7A8-CE3E3A22BAA8}" presName="node" presStyleLbl="node1" presStyleIdx="14" presStyleCnt="24">
        <dgm:presLayoutVars>
          <dgm:bulletEnabled val="1"/>
        </dgm:presLayoutVars>
      </dgm:prSet>
      <dgm:spPr/>
    </dgm:pt>
    <dgm:pt modelId="{6B5BDD7A-7733-4E48-8839-22A402120BEC}" type="pres">
      <dgm:prSet presAssocID="{0471B561-317B-4F54-A177-50B6D1E9F059}" presName="sibTrans" presStyleCnt="0"/>
      <dgm:spPr/>
    </dgm:pt>
    <dgm:pt modelId="{CAA5E685-4BB2-4771-A5DE-6D742537DB43}" type="pres">
      <dgm:prSet presAssocID="{00B13976-79E6-4F2A-89F1-B2C9D2DAB2BC}" presName="node" presStyleLbl="node1" presStyleIdx="15" presStyleCnt="24">
        <dgm:presLayoutVars>
          <dgm:bulletEnabled val="1"/>
        </dgm:presLayoutVars>
      </dgm:prSet>
      <dgm:spPr/>
    </dgm:pt>
    <dgm:pt modelId="{D4D2725F-EBC9-497B-BE00-01B36555DA3F}" type="pres">
      <dgm:prSet presAssocID="{020DD854-B5EA-4790-A3D4-ED1E20DBA52B}" presName="sibTrans" presStyleCnt="0"/>
      <dgm:spPr/>
    </dgm:pt>
    <dgm:pt modelId="{D818F2F0-798B-4820-A995-014FF0F099F4}" type="pres">
      <dgm:prSet presAssocID="{EC712681-7B15-4D47-942D-65CCB267CED9}" presName="node" presStyleLbl="node1" presStyleIdx="16" presStyleCnt="24">
        <dgm:presLayoutVars>
          <dgm:bulletEnabled val="1"/>
        </dgm:presLayoutVars>
      </dgm:prSet>
      <dgm:spPr/>
    </dgm:pt>
    <dgm:pt modelId="{4D8740A3-9F57-431D-9476-82E010F174D5}" type="pres">
      <dgm:prSet presAssocID="{33C0413C-B963-4D2E-89BE-4A5AAF2890EE}" presName="sibTrans" presStyleCnt="0"/>
      <dgm:spPr/>
    </dgm:pt>
    <dgm:pt modelId="{28B3F481-F68F-4B41-91F8-679D6C62ADC4}" type="pres">
      <dgm:prSet presAssocID="{28BA867E-A708-4B37-9519-081EB6F42104}" presName="node" presStyleLbl="node1" presStyleIdx="17" presStyleCnt="24">
        <dgm:presLayoutVars>
          <dgm:bulletEnabled val="1"/>
        </dgm:presLayoutVars>
      </dgm:prSet>
      <dgm:spPr/>
    </dgm:pt>
    <dgm:pt modelId="{5E91B127-8777-4B70-B4C0-7B90520FB835}" type="pres">
      <dgm:prSet presAssocID="{5FD4732A-A824-4C11-8CAC-B51C9E4140CA}" presName="sibTrans" presStyleCnt="0"/>
      <dgm:spPr/>
    </dgm:pt>
    <dgm:pt modelId="{C5B9E0C1-4A96-400F-A45B-95D1D5605144}" type="pres">
      <dgm:prSet presAssocID="{C956472A-B41B-4BAB-BF1F-95A2C51B51B4}" presName="node" presStyleLbl="node1" presStyleIdx="18" presStyleCnt="24">
        <dgm:presLayoutVars>
          <dgm:bulletEnabled val="1"/>
        </dgm:presLayoutVars>
      </dgm:prSet>
      <dgm:spPr/>
    </dgm:pt>
    <dgm:pt modelId="{6F67C9E1-5537-49FB-BEB3-05A795A458B5}" type="pres">
      <dgm:prSet presAssocID="{3B378AD5-B372-40CE-A17B-EFA1BE954457}" presName="sibTrans" presStyleCnt="0"/>
      <dgm:spPr/>
    </dgm:pt>
    <dgm:pt modelId="{405162F3-5813-4B7D-A14C-14603B573D43}" type="pres">
      <dgm:prSet presAssocID="{BEA99DB3-3888-4A41-B0D8-82B5D719411C}" presName="node" presStyleLbl="node1" presStyleIdx="19" presStyleCnt="24">
        <dgm:presLayoutVars>
          <dgm:bulletEnabled val="1"/>
        </dgm:presLayoutVars>
      </dgm:prSet>
      <dgm:spPr/>
    </dgm:pt>
    <dgm:pt modelId="{C79FB366-0404-4DFB-91F5-E6154F2A617D}" type="pres">
      <dgm:prSet presAssocID="{1A75973B-CD13-4957-9CF3-57323CBE9187}" presName="sibTrans" presStyleCnt="0"/>
      <dgm:spPr/>
    </dgm:pt>
    <dgm:pt modelId="{8D95677C-AE9F-4DC1-9E2F-CD94A8635BD7}" type="pres">
      <dgm:prSet presAssocID="{CEEEF813-649F-4AD8-BB0C-029054E52B29}" presName="node" presStyleLbl="node1" presStyleIdx="20" presStyleCnt="24">
        <dgm:presLayoutVars>
          <dgm:bulletEnabled val="1"/>
        </dgm:presLayoutVars>
      </dgm:prSet>
      <dgm:spPr/>
    </dgm:pt>
    <dgm:pt modelId="{EF2EC0E9-81C4-43BC-8A1B-714268DBEEE5}" type="pres">
      <dgm:prSet presAssocID="{F9F88A5E-6D5B-4D51-8553-82A603E46C0C}" presName="sibTrans" presStyleCnt="0"/>
      <dgm:spPr/>
    </dgm:pt>
    <dgm:pt modelId="{D91F3B46-A77A-4BD0-9F90-333E2D59B01C}" type="pres">
      <dgm:prSet presAssocID="{368E73C7-7F90-4D6C-B6A9-694EC0EBE356}" presName="node" presStyleLbl="node1" presStyleIdx="21" presStyleCnt="24">
        <dgm:presLayoutVars>
          <dgm:bulletEnabled val="1"/>
        </dgm:presLayoutVars>
      </dgm:prSet>
      <dgm:spPr/>
    </dgm:pt>
    <dgm:pt modelId="{289CF112-6E15-4C3D-B5EB-2201C36F4A8E}" type="pres">
      <dgm:prSet presAssocID="{F387AC40-A588-4856-884C-F82661F2B653}" presName="sibTrans" presStyleCnt="0"/>
      <dgm:spPr/>
    </dgm:pt>
    <dgm:pt modelId="{4C807642-86D0-452D-B61E-65D5D18E0BC6}" type="pres">
      <dgm:prSet presAssocID="{44479DAF-FE80-4EB6-9A06-ECB3F0B680BB}" presName="node" presStyleLbl="node1" presStyleIdx="22" presStyleCnt="24">
        <dgm:presLayoutVars>
          <dgm:bulletEnabled val="1"/>
        </dgm:presLayoutVars>
      </dgm:prSet>
      <dgm:spPr/>
    </dgm:pt>
    <dgm:pt modelId="{6288DE81-A96D-43F9-BDCE-FE803D12F224}" type="pres">
      <dgm:prSet presAssocID="{5187A60F-4669-43F4-B528-B8C4499D0E4D}" presName="sibTrans" presStyleCnt="0"/>
      <dgm:spPr/>
    </dgm:pt>
    <dgm:pt modelId="{F18E4F44-A511-4286-A36B-E20765C6977C}" type="pres">
      <dgm:prSet presAssocID="{225DEEC6-EDB4-49DF-9E11-2FF884C135AC}" presName="node" presStyleLbl="node1" presStyleIdx="23" presStyleCnt="24">
        <dgm:presLayoutVars>
          <dgm:bulletEnabled val="1"/>
        </dgm:presLayoutVars>
      </dgm:prSet>
      <dgm:spPr/>
    </dgm:pt>
  </dgm:ptLst>
  <dgm:cxnLst>
    <dgm:cxn modelId="{8EEC0900-E16A-47C0-80A7-1938BCDF6CC3}" srcId="{ABA2742B-1FA2-4DA1-B9C9-207136929571}" destId="{4664A42F-012E-4B1C-A457-0F1CF72428BA}" srcOrd="8" destOrd="0" parTransId="{BD8632BE-BFDD-4673-9341-6F28EDF4F724}" sibTransId="{273CEF47-7316-489E-B1AD-8640BBB89E3F}"/>
    <dgm:cxn modelId="{D5E80A05-D180-478B-9EBF-4EC48BDB0E73}" type="presOf" srcId="{BE5D9552-4860-4D1C-882B-B871A796496F}" destId="{8EE65C17-625A-42AF-896B-57FAC45CBE12}" srcOrd="0" destOrd="0" presId="urn:microsoft.com/office/officeart/2005/8/layout/default"/>
    <dgm:cxn modelId="{F16C3305-668D-47F4-9C83-4D97D61F27D0}" srcId="{ABA2742B-1FA2-4DA1-B9C9-207136929571}" destId="{B7D080FE-6A38-4DD5-84E7-986D71C2F0D4}" srcOrd="1" destOrd="0" parTransId="{63EDA46F-72DA-4EE5-9C6B-C0196FF8EBB3}" sibTransId="{4AFFAAB5-C5F6-48BB-AB6D-1088A2CD87AF}"/>
    <dgm:cxn modelId="{01401A0A-AB0A-4B3B-B9A2-1EB0A032F935}" type="presOf" srcId="{B7D080FE-6A38-4DD5-84E7-986D71C2F0D4}" destId="{2C8D12EF-017C-4CA6-BEF7-41D8557DEE29}" srcOrd="0" destOrd="0" presId="urn:microsoft.com/office/officeart/2005/8/layout/default"/>
    <dgm:cxn modelId="{6E2EF10C-A480-4611-AD69-CCA19EBFDC78}" srcId="{ABA2742B-1FA2-4DA1-B9C9-207136929571}" destId="{7BAA4C06-265C-4670-AA94-A106EAFF87CE}" srcOrd="12" destOrd="0" parTransId="{8EA63F7E-FE7D-4663-8202-A9372F999BE0}" sibTransId="{1E429695-EAFD-4D38-8D50-D9D2D77599E2}"/>
    <dgm:cxn modelId="{5ACACD10-D2F3-4BF1-9561-5A6E95BD2096}" type="presOf" srcId="{225DEEC6-EDB4-49DF-9E11-2FF884C135AC}" destId="{F18E4F44-A511-4286-A36B-E20765C6977C}" srcOrd="0" destOrd="0" presId="urn:microsoft.com/office/officeart/2005/8/layout/default"/>
    <dgm:cxn modelId="{45BA0C20-E6E6-48B5-BE0E-610EBB7DC3E3}" srcId="{ABA2742B-1FA2-4DA1-B9C9-207136929571}" destId="{368E73C7-7F90-4D6C-B6A9-694EC0EBE356}" srcOrd="21" destOrd="0" parTransId="{F662FB77-167F-40B6-BB43-6809B7FFC0EE}" sibTransId="{F387AC40-A588-4856-884C-F82661F2B653}"/>
    <dgm:cxn modelId="{E5C97323-8C3E-4D91-9056-36927D0AD2A4}" srcId="{ABA2742B-1FA2-4DA1-B9C9-207136929571}" destId="{73F8D506-1096-4260-9483-E2ECF86F1422}" srcOrd="0" destOrd="0" parTransId="{BA93002D-BC97-4AD6-B8E6-72D698F32C13}" sibTransId="{0252D59D-574A-40C5-8224-C533CE147600}"/>
    <dgm:cxn modelId="{D73D6D34-6E7F-415D-9376-B7F2C5570AA2}" type="presOf" srcId="{ABA2742B-1FA2-4DA1-B9C9-207136929571}" destId="{3239BD85-4ABF-40E1-AD50-F98FEA602A66}" srcOrd="0" destOrd="0" presId="urn:microsoft.com/office/officeart/2005/8/layout/default"/>
    <dgm:cxn modelId="{45CA143B-3DF3-4116-AA9A-52687FDCBD8D}" type="presOf" srcId="{1CA90ACA-DEA2-4ABE-A8E6-A9D16DD42748}" destId="{B51F41AF-D5C6-4773-A532-B9E64AF98A91}" srcOrd="0" destOrd="0" presId="urn:microsoft.com/office/officeart/2005/8/layout/default"/>
    <dgm:cxn modelId="{19D3463D-FCE9-4E19-A1EE-E0B6B4FF730D}" type="presOf" srcId="{28BA867E-A708-4B37-9519-081EB6F42104}" destId="{28B3F481-F68F-4B41-91F8-679D6C62ADC4}" srcOrd="0" destOrd="0" presId="urn:microsoft.com/office/officeart/2005/8/layout/default"/>
    <dgm:cxn modelId="{2FD55F40-D7C8-4108-892F-B63D3C016060}" type="presOf" srcId="{00B13976-79E6-4F2A-89F1-B2C9D2DAB2BC}" destId="{CAA5E685-4BB2-4771-A5DE-6D742537DB43}" srcOrd="0" destOrd="0" presId="urn:microsoft.com/office/officeart/2005/8/layout/default"/>
    <dgm:cxn modelId="{F7D01B5C-FB9D-443A-B880-F78683AF0098}" srcId="{ABA2742B-1FA2-4DA1-B9C9-207136929571}" destId="{8E58525F-66EE-49C5-939F-75CBB2CF4240}" srcOrd="13" destOrd="0" parTransId="{E174BB05-813A-4844-BD83-BC9B3BABDFB2}" sibTransId="{51E2CE29-58EC-4A27-BAAA-5A77D8AD211D}"/>
    <dgm:cxn modelId="{1F47305C-7CDA-4316-ADE5-CE168D63FE58}" type="presOf" srcId="{CEEEF813-649F-4AD8-BB0C-029054E52B29}" destId="{8D95677C-AE9F-4DC1-9E2F-CD94A8635BD7}" srcOrd="0" destOrd="0" presId="urn:microsoft.com/office/officeart/2005/8/layout/default"/>
    <dgm:cxn modelId="{3985EC5D-E8AC-493F-A1DD-7D90C67916F4}" srcId="{ABA2742B-1FA2-4DA1-B9C9-207136929571}" destId="{143EB6E8-3B0A-41E9-9377-799C756AB17E}" srcOrd="11" destOrd="0" parTransId="{D4468637-46FF-400D-ABF8-CBE36FB68B6C}" sibTransId="{9292731D-5FE1-4721-8073-F1CC8E95791F}"/>
    <dgm:cxn modelId="{90B97B5E-48A4-4484-BDA6-FCDF33179B56}" srcId="{ABA2742B-1FA2-4DA1-B9C9-207136929571}" destId="{B438B7A2-844A-4482-B923-B816484678B9}" srcOrd="6" destOrd="0" parTransId="{9298E08A-B890-4A90-8BF0-EC10DEFB189F}" sibTransId="{40C3BFE6-9995-450A-8553-4FABC4B0D8E2}"/>
    <dgm:cxn modelId="{5BA20F5F-7D42-4297-BC5D-A98C73954578}" srcId="{ABA2742B-1FA2-4DA1-B9C9-207136929571}" destId="{568EF228-2CF3-4CC8-97C1-EA44FD000D92}" srcOrd="9" destOrd="0" parTransId="{44D8215A-204D-49AD-9FB4-131910117FFA}" sibTransId="{B7682CF3-3CBD-44FA-9BD0-07D0D56D2EE3}"/>
    <dgm:cxn modelId="{F060495F-7DE1-4AC8-B0CF-402ABB02061E}" type="presOf" srcId="{EC712681-7B15-4D47-942D-65CCB267CED9}" destId="{D818F2F0-798B-4820-A995-014FF0F099F4}" srcOrd="0" destOrd="0" presId="urn:microsoft.com/office/officeart/2005/8/layout/default"/>
    <dgm:cxn modelId="{197F2D44-9AEA-4609-A6B4-EDE67692799C}" srcId="{ABA2742B-1FA2-4DA1-B9C9-207136929571}" destId="{CDA3C23F-7C16-4678-ABEA-7F7A010A0637}" srcOrd="2" destOrd="0" parTransId="{A7E11ABF-D15F-4C19-80AA-E0A3EDDE2EEE}" sibTransId="{457530F6-3F5F-485A-9A4B-C43DB27DBBC8}"/>
    <dgm:cxn modelId="{FF8DB96B-6BD8-4834-A56E-678A74420BC6}" srcId="{ABA2742B-1FA2-4DA1-B9C9-207136929571}" destId="{1CA90ACA-DEA2-4ABE-A8E6-A9D16DD42748}" srcOrd="3" destOrd="0" parTransId="{DBC40AD7-879B-4A14-AD0C-22ED4F16248C}" sibTransId="{4FC5E060-CA2A-4E36-94FF-E9AA9CA3EC84}"/>
    <dgm:cxn modelId="{D98F5A51-5BBD-4400-95E0-9B2F77FFE063}" type="presOf" srcId="{BEA99DB3-3888-4A41-B0D8-82B5D719411C}" destId="{405162F3-5813-4B7D-A14C-14603B573D43}" srcOrd="0" destOrd="0" presId="urn:microsoft.com/office/officeart/2005/8/layout/default"/>
    <dgm:cxn modelId="{10881872-74C8-4B50-A978-E0108D9DF935}" type="presOf" srcId="{143EB6E8-3B0A-41E9-9377-799C756AB17E}" destId="{6B8ED1D3-4513-421D-82BC-7D65FEDE5FB5}" srcOrd="0" destOrd="0" presId="urn:microsoft.com/office/officeart/2005/8/layout/default"/>
    <dgm:cxn modelId="{F6996354-3F7B-4B42-85AD-0DD47D7F2DD3}" srcId="{ABA2742B-1FA2-4DA1-B9C9-207136929571}" destId="{5E01D884-300B-482D-9A36-B7BCC201403E}" srcOrd="10" destOrd="0" parTransId="{18E74842-DE5B-4BAF-AE7E-5F59A5FEF89F}" sibTransId="{5E18DD5D-54E4-4C6A-9D21-B731ABC067ED}"/>
    <dgm:cxn modelId="{EB01A755-3B74-4D9B-B0FB-A7E0A38CD75D}" type="presOf" srcId="{568EF228-2CF3-4CC8-97C1-EA44FD000D92}" destId="{527379D4-CEF5-4AA6-A185-94CBAACA2E7E}" srcOrd="0" destOrd="0" presId="urn:microsoft.com/office/officeart/2005/8/layout/default"/>
    <dgm:cxn modelId="{5365D575-D851-4A74-ACD6-B3D1E9F62809}" type="presOf" srcId="{73F8D506-1096-4260-9483-E2ECF86F1422}" destId="{6ABB8660-653B-4E90-A80E-5AA563BB684A}" srcOrd="0" destOrd="0" presId="urn:microsoft.com/office/officeart/2005/8/layout/default"/>
    <dgm:cxn modelId="{06B2DA55-3BF6-4B16-B3E2-F98D6DDE2834}" type="presOf" srcId="{44479DAF-FE80-4EB6-9A06-ECB3F0B680BB}" destId="{4C807642-86D0-452D-B61E-65D5D18E0BC6}" srcOrd="0" destOrd="0" presId="urn:microsoft.com/office/officeart/2005/8/layout/default"/>
    <dgm:cxn modelId="{EEA2A077-EC5C-41EC-A85E-2E80D25670D9}" srcId="{ABA2742B-1FA2-4DA1-B9C9-207136929571}" destId="{BEA99DB3-3888-4A41-B0D8-82B5D719411C}" srcOrd="19" destOrd="0" parTransId="{EEFB0DB7-86BC-4D50-872C-AE62D5708AF3}" sibTransId="{1A75973B-CD13-4957-9CF3-57323CBE9187}"/>
    <dgm:cxn modelId="{54FCD358-43DD-432A-B8B8-22E8D068AA86}" srcId="{ABA2742B-1FA2-4DA1-B9C9-207136929571}" destId="{D946DD14-4CE0-463A-B7A8-CE3E3A22BAA8}" srcOrd="14" destOrd="0" parTransId="{30F5F2C5-203E-46A9-88A4-A7484659DA24}" sibTransId="{0471B561-317B-4F54-A177-50B6D1E9F059}"/>
    <dgm:cxn modelId="{89AFD58C-B318-44BE-9F7B-E5DD8C5B0896}" srcId="{ABA2742B-1FA2-4DA1-B9C9-207136929571}" destId="{28BA867E-A708-4B37-9519-081EB6F42104}" srcOrd="17" destOrd="0" parTransId="{FB3D6FEC-0CD6-411C-86E6-F366A6892BFE}" sibTransId="{5FD4732A-A824-4C11-8CAC-B51C9E4140CA}"/>
    <dgm:cxn modelId="{39372F91-8934-4713-AFD7-1F3F4BDC7496}" srcId="{ABA2742B-1FA2-4DA1-B9C9-207136929571}" destId="{BE5D9552-4860-4D1C-882B-B871A796496F}" srcOrd="4" destOrd="0" parTransId="{17C48A08-97AB-47D7-BBF0-D6820F25F7B3}" sibTransId="{2468F569-8A80-4D5C-B2B9-BF693143C681}"/>
    <dgm:cxn modelId="{E5549692-E5AA-4893-B3DE-15FCC093F54A}" type="presOf" srcId="{5E01D884-300B-482D-9A36-B7BCC201403E}" destId="{127C95D2-CF95-4C96-8723-E4938C076E7C}" srcOrd="0" destOrd="0" presId="urn:microsoft.com/office/officeart/2005/8/layout/default"/>
    <dgm:cxn modelId="{86228499-836A-4866-8BD0-480AB99A0191}" srcId="{ABA2742B-1FA2-4DA1-B9C9-207136929571}" destId="{225DEEC6-EDB4-49DF-9E11-2FF884C135AC}" srcOrd="23" destOrd="0" parTransId="{A9AECB71-5152-46B6-A170-E945A7B8C19C}" sibTransId="{48FF7790-7CB5-4BC8-947F-FB2C6CF0AF80}"/>
    <dgm:cxn modelId="{61A5179B-9884-44E9-A13A-1F00D0DB3CA0}" type="presOf" srcId="{48681582-D56A-4CA5-B5A8-933CEE3A956B}" destId="{7DDD8DCC-B776-4E09-8B73-F507CA152E3F}" srcOrd="0" destOrd="0" presId="urn:microsoft.com/office/officeart/2005/8/layout/default"/>
    <dgm:cxn modelId="{E432EDA2-E659-424D-A14C-72A7BCD66A95}" srcId="{ABA2742B-1FA2-4DA1-B9C9-207136929571}" destId="{48681582-D56A-4CA5-B5A8-933CEE3A956B}" srcOrd="7" destOrd="0" parTransId="{8041CEAB-FBC8-43F9-A025-E32580800AFA}" sibTransId="{430B4796-AA57-4C1A-A93C-B5EABF30D4DE}"/>
    <dgm:cxn modelId="{E2E183A3-693D-4C8D-8E5F-15D0CC5F719E}" type="presOf" srcId="{8E58525F-66EE-49C5-939F-75CBB2CF4240}" destId="{D2B33D27-F71B-41D6-B2D4-B6DC9B576F92}" srcOrd="0" destOrd="0" presId="urn:microsoft.com/office/officeart/2005/8/layout/default"/>
    <dgm:cxn modelId="{60F566B2-E89C-4F5E-B80C-762FAFAA8E72}" srcId="{ABA2742B-1FA2-4DA1-B9C9-207136929571}" destId="{CEEEF813-649F-4AD8-BB0C-029054E52B29}" srcOrd="20" destOrd="0" parTransId="{BBCE90EC-1248-44E7-B021-3C321A54670A}" sibTransId="{F9F88A5E-6D5B-4D51-8553-82A603E46C0C}"/>
    <dgm:cxn modelId="{69914BB4-5F5D-4A00-B978-8B1F12074B29}" type="presOf" srcId="{368E73C7-7F90-4D6C-B6A9-694EC0EBE356}" destId="{D91F3B46-A77A-4BD0-9F90-333E2D59B01C}" srcOrd="0" destOrd="0" presId="urn:microsoft.com/office/officeart/2005/8/layout/default"/>
    <dgm:cxn modelId="{44D9E9BA-D4FD-4F08-A1AF-FE511635F600}" type="presOf" srcId="{CDA3C23F-7C16-4678-ABEA-7F7A010A0637}" destId="{8A5E4543-9CFD-42FD-B579-4CC59DFCC83C}" srcOrd="0" destOrd="0" presId="urn:microsoft.com/office/officeart/2005/8/layout/default"/>
    <dgm:cxn modelId="{70A089BD-2BA1-44D3-9C05-DE3D908D4251}" type="presOf" srcId="{D946DD14-4CE0-463A-B7A8-CE3E3A22BAA8}" destId="{3E3A56C4-7D7D-43C3-B1EC-77A55BE8BEA6}" srcOrd="0" destOrd="0" presId="urn:microsoft.com/office/officeart/2005/8/layout/default"/>
    <dgm:cxn modelId="{F70E6CC8-F987-461A-AADD-C8CB50710AA6}" srcId="{ABA2742B-1FA2-4DA1-B9C9-207136929571}" destId="{00B13976-79E6-4F2A-89F1-B2C9D2DAB2BC}" srcOrd="15" destOrd="0" parTransId="{F4D64CEA-EA2C-4D5A-88BA-DCB40E80F849}" sibTransId="{020DD854-B5EA-4790-A3D4-ED1E20DBA52B}"/>
    <dgm:cxn modelId="{F3AD2CC9-55B3-4E85-A3F0-207ACF174666}" srcId="{ABA2742B-1FA2-4DA1-B9C9-207136929571}" destId="{C956472A-B41B-4BAB-BF1F-95A2C51B51B4}" srcOrd="18" destOrd="0" parTransId="{5F0E5699-AD0B-4BDD-A2DB-EAA29D97D66F}" sibTransId="{3B378AD5-B372-40CE-A17B-EFA1BE954457}"/>
    <dgm:cxn modelId="{FC1203E3-513E-443E-8231-6346DF9A1582}" srcId="{ABA2742B-1FA2-4DA1-B9C9-207136929571}" destId="{F1B96694-3399-4C1F-BD57-44E36AAB5648}" srcOrd="5" destOrd="0" parTransId="{32FE6C02-BCFC-4EF3-8279-5D87954D8D15}" sibTransId="{45CEE644-6268-460A-B5A8-5B8D342CBA2A}"/>
    <dgm:cxn modelId="{7380BCE3-AA05-4B7F-BA8A-2541242BFD34}" type="presOf" srcId="{4664A42F-012E-4B1C-A457-0F1CF72428BA}" destId="{1A9FA04D-25A3-42A6-B393-15C3887923D2}" srcOrd="0" destOrd="0" presId="urn:microsoft.com/office/officeart/2005/8/layout/default"/>
    <dgm:cxn modelId="{011987EF-4D13-4110-B594-20C463948B47}" srcId="{ABA2742B-1FA2-4DA1-B9C9-207136929571}" destId="{EC712681-7B15-4D47-942D-65CCB267CED9}" srcOrd="16" destOrd="0" parTransId="{1A8C822A-6BD8-4562-9D8B-83F3079CBEE4}" sibTransId="{33C0413C-B963-4D2E-89BE-4A5AAF2890EE}"/>
    <dgm:cxn modelId="{A668BBF1-A310-469C-A589-D335386B60BA}" type="presOf" srcId="{C956472A-B41B-4BAB-BF1F-95A2C51B51B4}" destId="{C5B9E0C1-4A96-400F-A45B-95D1D5605144}" srcOrd="0" destOrd="0" presId="urn:microsoft.com/office/officeart/2005/8/layout/default"/>
    <dgm:cxn modelId="{DA58C2F3-8C27-438A-B15E-D0BA3CA0CA7C}" type="presOf" srcId="{F1B96694-3399-4C1F-BD57-44E36AAB5648}" destId="{CFCAAB4E-B54C-4D60-9F4A-7533E7BD75E2}" srcOrd="0" destOrd="0" presId="urn:microsoft.com/office/officeart/2005/8/layout/default"/>
    <dgm:cxn modelId="{5DA7FAF9-F2FD-48B2-BEBF-7F5F6602810F}" srcId="{ABA2742B-1FA2-4DA1-B9C9-207136929571}" destId="{44479DAF-FE80-4EB6-9A06-ECB3F0B680BB}" srcOrd="22" destOrd="0" parTransId="{2951E775-2BCC-475D-A0C6-31A2DFDE434D}" sibTransId="{5187A60F-4669-43F4-B528-B8C4499D0E4D}"/>
    <dgm:cxn modelId="{BD04E5FA-FBA6-4CAB-90DA-9F2F6EC40CF9}" type="presOf" srcId="{7BAA4C06-265C-4670-AA94-A106EAFF87CE}" destId="{C68439F1-CDCF-4880-9CFC-5B80D89F58A5}" srcOrd="0" destOrd="0" presId="urn:microsoft.com/office/officeart/2005/8/layout/default"/>
    <dgm:cxn modelId="{317842FD-9FEF-4FEA-8242-62FC30A9BAB9}" type="presOf" srcId="{B438B7A2-844A-4482-B923-B816484678B9}" destId="{FC140C3E-4A31-4E73-8F4D-D1E6E3E821DF}" srcOrd="0" destOrd="0" presId="urn:microsoft.com/office/officeart/2005/8/layout/default"/>
    <dgm:cxn modelId="{4EF68805-53AB-447C-92C7-1BD9AA0AD33C}" type="presParOf" srcId="{3239BD85-4ABF-40E1-AD50-F98FEA602A66}" destId="{6ABB8660-653B-4E90-A80E-5AA563BB684A}" srcOrd="0" destOrd="0" presId="urn:microsoft.com/office/officeart/2005/8/layout/default"/>
    <dgm:cxn modelId="{CFE1EEEF-F9D8-42C6-8E60-D42B90A5E0CE}" type="presParOf" srcId="{3239BD85-4ABF-40E1-AD50-F98FEA602A66}" destId="{CB8C507D-375A-4756-953E-4B7F6151742E}" srcOrd="1" destOrd="0" presId="urn:microsoft.com/office/officeart/2005/8/layout/default"/>
    <dgm:cxn modelId="{1F8C9719-876D-42C6-8689-11D4E865106E}" type="presParOf" srcId="{3239BD85-4ABF-40E1-AD50-F98FEA602A66}" destId="{2C8D12EF-017C-4CA6-BEF7-41D8557DEE29}" srcOrd="2" destOrd="0" presId="urn:microsoft.com/office/officeart/2005/8/layout/default"/>
    <dgm:cxn modelId="{2CD5410D-B0BA-47C5-9AEB-D8645419BBB5}" type="presParOf" srcId="{3239BD85-4ABF-40E1-AD50-F98FEA602A66}" destId="{7112223C-FCF3-44BA-8C86-133916186CFF}" srcOrd="3" destOrd="0" presId="urn:microsoft.com/office/officeart/2005/8/layout/default"/>
    <dgm:cxn modelId="{D8ABC4F5-8CBE-41F7-8ED8-D3BDC1650D31}" type="presParOf" srcId="{3239BD85-4ABF-40E1-AD50-F98FEA602A66}" destId="{8A5E4543-9CFD-42FD-B579-4CC59DFCC83C}" srcOrd="4" destOrd="0" presId="urn:microsoft.com/office/officeart/2005/8/layout/default"/>
    <dgm:cxn modelId="{B3B4670B-3CA7-46A4-8A9E-10187272E7C8}" type="presParOf" srcId="{3239BD85-4ABF-40E1-AD50-F98FEA602A66}" destId="{68F90CD7-7E27-4F45-968C-3553D65450F7}" srcOrd="5" destOrd="0" presId="urn:microsoft.com/office/officeart/2005/8/layout/default"/>
    <dgm:cxn modelId="{27815C4F-6E94-4E9B-A4C8-0F91D39C9E2F}" type="presParOf" srcId="{3239BD85-4ABF-40E1-AD50-F98FEA602A66}" destId="{B51F41AF-D5C6-4773-A532-B9E64AF98A91}" srcOrd="6" destOrd="0" presId="urn:microsoft.com/office/officeart/2005/8/layout/default"/>
    <dgm:cxn modelId="{237687C5-2E9E-4D8A-BBF5-A569769977CA}" type="presParOf" srcId="{3239BD85-4ABF-40E1-AD50-F98FEA602A66}" destId="{632725EA-4133-422D-96C9-FAA78476D271}" srcOrd="7" destOrd="0" presId="urn:microsoft.com/office/officeart/2005/8/layout/default"/>
    <dgm:cxn modelId="{FCEE080E-E5C2-4C07-9BD6-99FA4D3D0129}" type="presParOf" srcId="{3239BD85-4ABF-40E1-AD50-F98FEA602A66}" destId="{8EE65C17-625A-42AF-896B-57FAC45CBE12}" srcOrd="8" destOrd="0" presId="urn:microsoft.com/office/officeart/2005/8/layout/default"/>
    <dgm:cxn modelId="{48F6563C-96C6-4AC5-8DAB-20F0CE4A3AFC}" type="presParOf" srcId="{3239BD85-4ABF-40E1-AD50-F98FEA602A66}" destId="{4D48D1FE-2BE8-4C4D-BD7E-C24622D16802}" srcOrd="9" destOrd="0" presId="urn:microsoft.com/office/officeart/2005/8/layout/default"/>
    <dgm:cxn modelId="{2AB5D572-13A5-4CCE-8419-51A63AC6AD09}" type="presParOf" srcId="{3239BD85-4ABF-40E1-AD50-F98FEA602A66}" destId="{CFCAAB4E-B54C-4D60-9F4A-7533E7BD75E2}" srcOrd="10" destOrd="0" presId="urn:microsoft.com/office/officeart/2005/8/layout/default"/>
    <dgm:cxn modelId="{85BD908A-9A93-4D68-A294-B9724BF70015}" type="presParOf" srcId="{3239BD85-4ABF-40E1-AD50-F98FEA602A66}" destId="{54D4275E-EB42-4499-982A-23D78A400642}" srcOrd="11" destOrd="0" presId="urn:microsoft.com/office/officeart/2005/8/layout/default"/>
    <dgm:cxn modelId="{563D4B4B-82D8-4AE1-8A2E-6E756A13E2B7}" type="presParOf" srcId="{3239BD85-4ABF-40E1-AD50-F98FEA602A66}" destId="{FC140C3E-4A31-4E73-8F4D-D1E6E3E821DF}" srcOrd="12" destOrd="0" presId="urn:microsoft.com/office/officeart/2005/8/layout/default"/>
    <dgm:cxn modelId="{04904757-1170-4E05-90FF-0286FB3EB39B}" type="presParOf" srcId="{3239BD85-4ABF-40E1-AD50-F98FEA602A66}" destId="{AE160D3B-667D-49B1-8B5B-332245B1A20F}" srcOrd="13" destOrd="0" presId="urn:microsoft.com/office/officeart/2005/8/layout/default"/>
    <dgm:cxn modelId="{A7779AD7-64E2-4DD5-AB5E-E91B392D9B06}" type="presParOf" srcId="{3239BD85-4ABF-40E1-AD50-F98FEA602A66}" destId="{7DDD8DCC-B776-4E09-8B73-F507CA152E3F}" srcOrd="14" destOrd="0" presId="urn:microsoft.com/office/officeart/2005/8/layout/default"/>
    <dgm:cxn modelId="{06FCEBD0-CA5B-447D-8F7F-2A5D98A09AD7}" type="presParOf" srcId="{3239BD85-4ABF-40E1-AD50-F98FEA602A66}" destId="{744A89F7-92C2-4302-BE8C-F7661C85C34D}" srcOrd="15" destOrd="0" presId="urn:microsoft.com/office/officeart/2005/8/layout/default"/>
    <dgm:cxn modelId="{157A41B9-EA7F-433A-BC4A-6C9CBA8F7B3A}" type="presParOf" srcId="{3239BD85-4ABF-40E1-AD50-F98FEA602A66}" destId="{1A9FA04D-25A3-42A6-B393-15C3887923D2}" srcOrd="16" destOrd="0" presId="urn:microsoft.com/office/officeart/2005/8/layout/default"/>
    <dgm:cxn modelId="{A3F52DC8-AA15-4B5E-A5C3-794D4230A53C}" type="presParOf" srcId="{3239BD85-4ABF-40E1-AD50-F98FEA602A66}" destId="{E4A63A4C-7AC1-47B9-915F-5CE81F48F625}" srcOrd="17" destOrd="0" presId="urn:microsoft.com/office/officeart/2005/8/layout/default"/>
    <dgm:cxn modelId="{49FE40FB-3421-4A6A-9977-F74601805698}" type="presParOf" srcId="{3239BD85-4ABF-40E1-AD50-F98FEA602A66}" destId="{527379D4-CEF5-4AA6-A185-94CBAACA2E7E}" srcOrd="18" destOrd="0" presId="urn:microsoft.com/office/officeart/2005/8/layout/default"/>
    <dgm:cxn modelId="{2B457692-5499-4D3E-8122-EC8847D6D6B8}" type="presParOf" srcId="{3239BD85-4ABF-40E1-AD50-F98FEA602A66}" destId="{C39F1C9A-D9E7-4E05-AD22-9B70F02E36CE}" srcOrd="19" destOrd="0" presId="urn:microsoft.com/office/officeart/2005/8/layout/default"/>
    <dgm:cxn modelId="{973B773D-18DC-405D-848F-4C73E3C4F737}" type="presParOf" srcId="{3239BD85-4ABF-40E1-AD50-F98FEA602A66}" destId="{127C95D2-CF95-4C96-8723-E4938C076E7C}" srcOrd="20" destOrd="0" presId="urn:microsoft.com/office/officeart/2005/8/layout/default"/>
    <dgm:cxn modelId="{171A0805-E3D6-4937-B405-117CCA49A974}" type="presParOf" srcId="{3239BD85-4ABF-40E1-AD50-F98FEA602A66}" destId="{921992AF-DAB5-4D81-B5D2-D3878A0A5696}" srcOrd="21" destOrd="0" presId="urn:microsoft.com/office/officeart/2005/8/layout/default"/>
    <dgm:cxn modelId="{EB49ED00-13A0-47AF-8262-A79401E15885}" type="presParOf" srcId="{3239BD85-4ABF-40E1-AD50-F98FEA602A66}" destId="{6B8ED1D3-4513-421D-82BC-7D65FEDE5FB5}" srcOrd="22" destOrd="0" presId="urn:microsoft.com/office/officeart/2005/8/layout/default"/>
    <dgm:cxn modelId="{887B9372-7BC7-4D84-9D35-5D2888B42B65}" type="presParOf" srcId="{3239BD85-4ABF-40E1-AD50-F98FEA602A66}" destId="{9F2D2A2C-2DF7-4999-9BEA-7CA075A8DDAC}" srcOrd="23" destOrd="0" presId="urn:microsoft.com/office/officeart/2005/8/layout/default"/>
    <dgm:cxn modelId="{8ABDB758-D206-44EB-B445-0DCCD91B2DA2}" type="presParOf" srcId="{3239BD85-4ABF-40E1-AD50-F98FEA602A66}" destId="{C68439F1-CDCF-4880-9CFC-5B80D89F58A5}" srcOrd="24" destOrd="0" presId="urn:microsoft.com/office/officeart/2005/8/layout/default"/>
    <dgm:cxn modelId="{D666F909-88A4-4AAB-9429-878DF906647F}" type="presParOf" srcId="{3239BD85-4ABF-40E1-AD50-F98FEA602A66}" destId="{F4D75187-2A73-4905-9DAF-4E3DFF5CC417}" srcOrd="25" destOrd="0" presId="urn:microsoft.com/office/officeart/2005/8/layout/default"/>
    <dgm:cxn modelId="{4463FF61-B6B7-4408-AFA8-FCE1AB46CF01}" type="presParOf" srcId="{3239BD85-4ABF-40E1-AD50-F98FEA602A66}" destId="{D2B33D27-F71B-41D6-B2D4-B6DC9B576F92}" srcOrd="26" destOrd="0" presId="urn:microsoft.com/office/officeart/2005/8/layout/default"/>
    <dgm:cxn modelId="{EC3E43CF-D2A0-4006-9022-EA41692B23B7}" type="presParOf" srcId="{3239BD85-4ABF-40E1-AD50-F98FEA602A66}" destId="{21EC2B22-684B-4108-B3C6-FCAB75B07A03}" srcOrd="27" destOrd="0" presId="urn:microsoft.com/office/officeart/2005/8/layout/default"/>
    <dgm:cxn modelId="{A1BD2F7A-E349-40A7-A19D-3A47FDFE372D}" type="presParOf" srcId="{3239BD85-4ABF-40E1-AD50-F98FEA602A66}" destId="{3E3A56C4-7D7D-43C3-B1EC-77A55BE8BEA6}" srcOrd="28" destOrd="0" presId="urn:microsoft.com/office/officeart/2005/8/layout/default"/>
    <dgm:cxn modelId="{84D4AC68-E09D-4F15-BEEC-1DF2E5D640F9}" type="presParOf" srcId="{3239BD85-4ABF-40E1-AD50-F98FEA602A66}" destId="{6B5BDD7A-7733-4E48-8839-22A402120BEC}" srcOrd="29" destOrd="0" presId="urn:microsoft.com/office/officeart/2005/8/layout/default"/>
    <dgm:cxn modelId="{8FC2C379-08DB-44FE-81AD-DE0D9DD06E5C}" type="presParOf" srcId="{3239BD85-4ABF-40E1-AD50-F98FEA602A66}" destId="{CAA5E685-4BB2-4771-A5DE-6D742537DB43}" srcOrd="30" destOrd="0" presId="urn:microsoft.com/office/officeart/2005/8/layout/default"/>
    <dgm:cxn modelId="{2B441557-CC6B-4A0E-BF31-18093A40C400}" type="presParOf" srcId="{3239BD85-4ABF-40E1-AD50-F98FEA602A66}" destId="{D4D2725F-EBC9-497B-BE00-01B36555DA3F}" srcOrd="31" destOrd="0" presId="urn:microsoft.com/office/officeart/2005/8/layout/default"/>
    <dgm:cxn modelId="{FB3D6631-6909-48EF-A0A2-69323758CC8B}" type="presParOf" srcId="{3239BD85-4ABF-40E1-AD50-F98FEA602A66}" destId="{D818F2F0-798B-4820-A995-014FF0F099F4}" srcOrd="32" destOrd="0" presId="urn:microsoft.com/office/officeart/2005/8/layout/default"/>
    <dgm:cxn modelId="{B41F251A-88B0-48CB-91ED-FC7600552E53}" type="presParOf" srcId="{3239BD85-4ABF-40E1-AD50-F98FEA602A66}" destId="{4D8740A3-9F57-431D-9476-82E010F174D5}" srcOrd="33" destOrd="0" presId="urn:microsoft.com/office/officeart/2005/8/layout/default"/>
    <dgm:cxn modelId="{7B82C094-72FB-4891-97AE-4778AE25F2BD}" type="presParOf" srcId="{3239BD85-4ABF-40E1-AD50-F98FEA602A66}" destId="{28B3F481-F68F-4B41-91F8-679D6C62ADC4}" srcOrd="34" destOrd="0" presId="urn:microsoft.com/office/officeart/2005/8/layout/default"/>
    <dgm:cxn modelId="{5A501DA7-4F58-447A-9512-247A3BB03501}" type="presParOf" srcId="{3239BD85-4ABF-40E1-AD50-F98FEA602A66}" destId="{5E91B127-8777-4B70-B4C0-7B90520FB835}" srcOrd="35" destOrd="0" presId="urn:microsoft.com/office/officeart/2005/8/layout/default"/>
    <dgm:cxn modelId="{FF9D2D63-7E4A-4C3E-B095-8D6B43C85A4C}" type="presParOf" srcId="{3239BD85-4ABF-40E1-AD50-F98FEA602A66}" destId="{C5B9E0C1-4A96-400F-A45B-95D1D5605144}" srcOrd="36" destOrd="0" presId="urn:microsoft.com/office/officeart/2005/8/layout/default"/>
    <dgm:cxn modelId="{34B23727-7CAB-407B-B3EA-ED41E0AC56DF}" type="presParOf" srcId="{3239BD85-4ABF-40E1-AD50-F98FEA602A66}" destId="{6F67C9E1-5537-49FB-BEB3-05A795A458B5}" srcOrd="37" destOrd="0" presId="urn:microsoft.com/office/officeart/2005/8/layout/default"/>
    <dgm:cxn modelId="{286F5695-B2DC-4696-9DF9-BE9CC06EB304}" type="presParOf" srcId="{3239BD85-4ABF-40E1-AD50-F98FEA602A66}" destId="{405162F3-5813-4B7D-A14C-14603B573D43}" srcOrd="38" destOrd="0" presId="urn:microsoft.com/office/officeart/2005/8/layout/default"/>
    <dgm:cxn modelId="{2DECACC7-DF1A-4645-B684-2D629E2439B1}" type="presParOf" srcId="{3239BD85-4ABF-40E1-AD50-F98FEA602A66}" destId="{C79FB366-0404-4DFB-91F5-E6154F2A617D}" srcOrd="39" destOrd="0" presId="urn:microsoft.com/office/officeart/2005/8/layout/default"/>
    <dgm:cxn modelId="{7685BCAF-1BAE-4070-9BD9-2751D9D2F774}" type="presParOf" srcId="{3239BD85-4ABF-40E1-AD50-F98FEA602A66}" destId="{8D95677C-AE9F-4DC1-9E2F-CD94A8635BD7}" srcOrd="40" destOrd="0" presId="urn:microsoft.com/office/officeart/2005/8/layout/default"/>
    <dgm:cxn modelId="{DE12D86C-2FA2-4CA8-BE03-7BC937FE3C95}" type="presParOf" srcId="{3239BD85-4ABF-40E1-AD50-F98FEA602A66}" destId="{EF2EC0E9-81C4-43BC-8A1B-714268DBEEE5}" srcOrd="41" destOrd="0" presId="urn:microsoft.com/office/officeart/2005/8/layout/default"/>
    <dgm:cxn modelId="{01B6A8AA-BA06-43F0-8951-259A5C83123C}" type="presParOf" srcId="{3239BD85-4ABF-40E1-AD50-F98FEA602A66}" destId="{D91F3B46-A77A-4BD0-9F90-333E2D59B01C}" srcOrd="42" destOrd="0" presId="urn:microsoft.com/office/officeart/2005/8/layout/default"/>
    <dgm:cxn modelId="{0DB05F82-300D-433D-B066-D2D63D3FB62D}" type="presParOf" srcId="{3239BD85-4ABF-40E1-AD50-F98FEA602A66}" destId="{289CF112-6E15-4C3D-B5EB-2201C36F4A8E}" srcOrd="43" destOrd="0" presId="urn:microsoft.com/office/officeart/2005/8/layout/default"/>
    <dgm:cxn modelId="{C7325EBA-4AB8-4031-AE4B-97A744C5C14F}" type="presParOf" srcId="{3239BD85-4ABF-40E1-AD50-F98FEA602A66}" destId="{4C807642-86D0-452D-B61E-65D5D18E0BC6}" srcOrd="44" destOrd="0" presId="urn:microsoft.com/office/officeart/2005/8/layout/default"/>
    <dgm:cxn modelId="{2B8467BC-E9F8-4762-A43F-616E369B2356}" type="presParOf" srcId="{3239BD85-4ABF-40E1-AD50-F98FEA602A66}" destId="{6288DE81-A96D-43F9-BDCE-FE803D12F224}" srcOrd="45" destOrd="0" presId="urn:microsoft.com/office/officeart/2005/8/layout/default"/>
    <dgm:cxn modelId="{FD6F831D-AABB-409D-A1D6-AD27A1732315}" type="presParOf" srcId="{3239BD85-4ABF-40E1-AD50-F98FEA602A66}" destId="{F18E4F44-A511-4286-A36B-E20765C6977C}" srcOrd="4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428288-9DBF-4D37-B40E-A2884CE66684}"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CA"/>
        </a:p>
      </dgm:t>
    </dgm:pt>
    <dgm:pt modelId="{2F2B5906-485A-45DD-BDBC-3AA03BC7ED69}">
      <dgm:prSet phldrT="[Text]" custT="1"/>
      <dgm:spPr>
        <a:solidFill>
          <a:schemeClr val="accent1">
            <a:lumMod val="75000"/>
          </a:schemeClr>
        </a:solidFill>
      </dgm:spPr>
      <dgm:t>
        <a:bodyPr/>
        <a:lstStyle/>
        <a:p>
          <a:pPr>
            <a:buFont typeface="+mj-lt"/>
            <a:buAutoNum type="arabicPeriod"/>
          </a:pPr>
          <a:r>
            <a:rPr lang="en-US" sz="2000" b="1" dirty="0">
              <a:solidFill>
                <a:schemeClr val="bg1"/>
              </a:solidFill>
            </a:rPr>
            <a:t>FGV Around the world</a:t>
          </a:r>
          <a:endParaRPr lang="en-CA" sz="2000" dirty="0">
            <a:solidFill>
              <a:schemeClr val="bg1"/>
            </a:solidFill>
          </a:endParaRPr>
        </a:p>
      </dgm:t>
    </dgm:pt>
    <dgm:pt modelId="{CA1A027F-BC3D-4BFB-8C42-A2A964207D77}" type="parTrans" cxnId="{917A6F04-6390-4789-BF64-CC2A770FF44F}">
      <dgm:prSet/>
      <dgm:spPr/>
      <dgm:t>
        <a:bodyPr/>
        <a:lstStyle/>
        <a:p>
          <a:endParaRPr lang="en-CA" sz="1200"/>
        </a:p>
      </dgm:t>
    </dgm:pt>
    <dgm:pt modelId="{C2AA07AA-5E3E-4E52-AA1C-666CC196AC62}" type="sibTrans" cxnId="{917A6F04-6390-4789-BF64-CC2A770FF44F}">
      <dgm:prSet/>
      <dgm:spPr/>
      <dgm:t>
        <a:bodyPr/>
        <a:lstStyle/>
        <a:p>
          <a:endParaRPr lang="en-CA" sz="1200"/>
        </a:p>
      </dgm:t>
    </dgm:pt>
    <dgm:pt modelId="{2E309673-7A76-417C-9D59-1E6EF1BC70F6}">
      <dgm:prSet phldrT="[Text]" custT="1"/>
      <dgm:spPr/>
      <dgm:t>
        <a:bodyPr/>
        <a:lstStyle/>
        <a:p>
          <a:pPr>
            <a:buFont typeface="+mj-lt"/>
            <a:buAutoNum type="arabicPeriod"/>
          </a:pPr>
          <a:r>
            <a:rPr lang="en-US" sz="2000" b="1" dirty="0"/>
            <a:t>New partnerships</a:t>
          </a:r>
          <a:endParaRPr lang="en-CA" sz="2000" dirty="0"/>
        </a:p>
      </dgm:t>
    </dgm:pt>
    <dgm:pt modelId="{EBBC2DDF-26C5-4725-96B0-C6C122DE2C34}" type="parTrans" cxnId="{E9B63698-99DB-475E-8D2A-FD36BD3BFA4F}">
      <dgm:prSet/>
      <dgm:spPr/>
      <dgm:t>
        <a:bodyPr/>
        <a:lstStyle/>
        <a:p>
          <a:endParaRPr lang="en-CA" sz="1200"/>
        </a:p>
      </dgm:t>
    </dgm:pt>
    <dgm:pt modelId="{5DD267A2-F14B-4D87-AC78-258EC8EFDE18}" type="sibTrans" cxnId="{E9B63698-99DB-475E-8D2A-FD36BD3BFA4F}">
      <dgm:prSet/>
      <dgm:spPr/>
      <dgm:t>
        <a:bodyPr/>
        <a:lstStyle/>
        <a:p>
          <a:endParaRPr lang="en-CA" sz="1200"/>
        </a:p>
      </dgm:t>
    </dgm:pt>
    <dgm:pt modelId="{5F2528FC-4087-4BE2-9772-35E118205464}" type="pres">
      <dgm:prSet presAssocID="{A3428288-9DBF-4D37-B40E-A2884CE66684}" presName="diagram" presStyleCnt="0">
        <dgm:presLayoutVars>
          <dgm:dir/>
          <dgm:resizeHandles val="exact"/>
        </dgm:presLayoutVars>
      </dgm:prSet>
      <dgm:spPr/>
    </dgm:pt>
    <dgm:pt modelId="{C583302D-C5AB-4370-860B-6BD02BACB385}" type="pres">
      <dgm:prSet presAssocID="{2F2B5906-485A-45DD-BDBC-3AA03BC7ED69}" presName="node" presStyleLbl="node1" presStyleIdx="0" presStyleCnt="2" custScaleX="202018">
        <dgm:presLayoutVars>
          <dgm:bulletEnabled val="1"/>
        </dgm:presLayoutVars>
      </dgm:prSet>
      <dgm:spPr/>
    </dgm:pt>
    <dgm:pt modelId="{503EBA19-9AF3-43ED-ABA7-6E441BEC4236}" type="pres">
      <dgm:prSet presAssocID="{C2AA07AA-5E3E-4E52-AA1C-666CC196AC62}" presName="sibTrans" presStyleCnt="0"/>
      <dgm:spPr/>
    </dgm:pt>
    <dgm:pt modelId="{920AA48D-91B6-46A9-941F-98DA06B6C2A3}" type="pres">
      <dgm:prSet presAssocID="{2E309673-7A76-417C-9D59-1E6EF1BC70F6}" presName="node" presStyleLbl="node1" presStyleIdx="1" presStyleCnt="2" custScaleX="202018">
        <dgm:presLayoutVars>
          <dgm:bulletEnabled val="1"/>
        </dgm:presLayoutVars>
      </dgm:prSet>
      <dgm:spPr/>
    </dgm:pt>
  </dgm:ptLst>
  <dgm:cxnLst>
    <dgm:cxn modelId="{917A6F04-6390-4789-BF64-CC2A770FF44F}" srcId="{A3428288-9DBF-4D37-B40E-A2884CE66684}" destId="{2F2B5906-485A-45DD-BDBC-3AA03BC7ED69}" srcOrd="0" destOrd="0" parTransId="{CA1A027F-BC3D-4BFB-8C42-A2A964207D77}" sibTransId="{C2AA07AA-5E3E-4E52-AA1C-666CC196AC62}"/>
    <dgm:cxn modelId="{18DD1136-4A2A-44E1-B1E9-26CE6189C1B8}" type="presOf" srcId="{2E309673-7A76-417C-9D59-1E6EF1BC70F6}" destId="{920AA48D-91B6-46A9-941F-98DA06B6C2A3}" srcOrd="0" destOrd="0" presId="urn:microsoft.com/office/officeart/2005/8/layout/default"/>
    <dgm:cxn modelId="{2A8B6378-B962-4F39-90D9-04F2A01BC78B}" type="presOf" srcId="{A3428288-9DBF-4D37-B40E-A2884CE66684}" destId="{5F2528FC-4087-4BE2-9772-35E118205464}" srcOrd="0" destOrd="0" presId="urn:microsoft.com/office/officeart/2005/8/layout/default"/>
    <dgm:cxn modelId="{E9B63698-99DB-475E-8D2A-FD36BD3BFA4F}" srcId="{A3428288-9DBF-4D37-B40E-A2884CE66684}" destId="{2E309673-7A76-417C-9D59-1E6EF1BC70F6}" srcOrd="1" destOrd="0" parTransId="{EBBC2DDF-26C5-4725-96B0-C6C122DE2C34}" sibTransId="{5DD267A2-F14B-4D87-AC78-258EC8EFDE18}"/>
    <dgm:cxn modelId="{8B85EDF3-A2B9-4FDB-857A-FDD251FDB3EF}" type="presOf" srcId="{2F2B5906-485A-45DD-BDBC-3AA03BC7ED69}" destId="{C583302D-C5AB-4370-860B-6BD02BACB385}" srcOrd="0" destOrd="0" presId="urn:microsoft.com/office/officeart/2005/8/layout/default"/>
    <dgm:cxn modelId="{6BAB1710-EEDF-4861-BE3D-CE72F77A527B}" type="presParOf" srcId="{5F2528FC-4087-4BE2-9772-35E118205464}" destId="{C583302D-C5AB-4370-860B-6BD02BACB385}" srcOrd="0" destOrd="0" presId="urn:microsoft.com/office/officeart/2005/8/layout/default"/>
    <dgm:cxn modelId="{48000509-BD04-46D5-8133-82359CC0AF7D}" type="presParOf" srcId="{5F2528FC-4087-4BE2-9772-35E118205464}" destId="{503EBA19-9AF3-43ED-ABA7-6E441BEC4236}" srcOrd="1" destOrd="0" presId="urn:microsoft.com/office/officeart/2005/8/layout/default"/>
    <dgm:cxn modelId="{6418962F-10C1-4DFD-8422-BC3AF1FC9B33}" type="presParOf" srcId="{5F2528FC-4087-4BE2-9772-35E118205464}" destId="{920AA48D-91B6-46A9-941F-98DA06B6C2A3}"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428288-9DBF-4D37-B40E-A2884CE66684}"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CA"/>
        </a:p>
      </dgm:t>
    </dgm:pt>
    <dgm:pt modelId="{2F2B5906-485A-45DD-BDBC-3AA03BC7ED69}">
      <dgm:prSet phldrT="[Text]" custT="1"/>
      <dgm:spPr>
        <a:solidFill>
          <a:schemeClr val="bg1"/>
        </a:solidFill>
      </dgm:spPr>
      <dgm:t>
        <a:bodyPr/>
        <a:lstStyle/>
        <a:p>
          <a:pPr>
            <a:buFont typeface="+mj-lt"/>
            <a:buAutoNum type="arabicPeriod"/>
          </a:pPr>
          <a:r>
            <a:rPr lang="en-US" sz="2000" b="1" cap="none" spc="0" dirty="0">
              <a:ln w="0"/>
              <a:solidFill>
                <a:schemeClr val="tx1"/>
              </a:solidFill>
              <a:effectLst>
                <a:outerShdw blurRad="38100" dist="19050" dir="2700000" algn="tl" rotWithShape="0">
                  <a:schemeClr val="dk1">
                    <a:alpha val="40000"/>
                  </a:schemeClr>
                </a:outerShdw>
              </a:effectLst>
            </a:rPr>
            <a:t>FGV Around the world</a:t>
          </a:r>
          <a:endParaRPr lang="en-CA" sz="2000" b="1" cap="none" spc="0" dirty="0">
            <a:ln w="0"/>
            <a:solidFill>
              <a:schemeClr val="tx1"/>
            </a:solidFill>
            <a:effectLst>
              <a:outerShdw blurRad="38100" dist="19050" dir="2700000" algn="tl" rotWithShape="0">
                <a:schemeClr val="dk1">
                  <a:alpha val="40000"/>
                </a:schemeClr>
              </a:outerShdw>
            </a:effectLst>
          </a:endParaRPr>
        </a:p>
      </dgm:t>
    </dgm:pt>
    <dgm:pt modelId="{CA1A027F-BC3D-4BFB-8C42-A2A964207D77}" type="parTrans" cxnId="{917A6F04-6390-4789-BF64-CC2A770FF44F}">
      <dgm:prSet/>
      <dgm:spPr/>
      <dgm:t>
        <a:bodyPr/>
        <a:lstStyle/>
        <a:p>
          <a:endParaRPr lang="en-CA" sz="1200"/>
        </a:p>
      </dgm:t>
    </dgm:pt>
    <dgm:pt modelId="{C2AA07AA-5E3E-4E52-AA1C-666CC196AC62}" type="sibTrans" cxnId="{917A6F04-6390-4789-BF64-CC2A770FF44F}">
      <dgm:prSet/>
      <dgm:spPr/>
      <dgm:t>
        <a:bodyPr/>
        <a:lstStyle/>
        <a:p>
          <a:endParaRPr lang="en-CA" sz="1200"/>
        </a:p>
      </dgm:t>
    </dgm:pt>
    <dgm:pt modelId="{2E309673-7A76-417C-9D59-1E6EF1BC70F6}">
      <dgm:prSet phldrT="[Text]" custT="1"/>
      <dgm:spPr>
        <a:solidFill>
          <a:srgbClr val="4472C4">
            <a:lumMod val="75000"/>
          </a:srgbClr>
        </a:solidFill>
        <a:ln w="12700" cap="flat" cmpd="sng" algn="ctr">
          <a:solidFill>
            <a:srgbClr val="4472C4">
              <a:shade val="80000"/>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Font typeface="+mj-lt"/>
            <a:buNone/>
          </a:pPr>
          <a:r>
            <a:rPr lang="en-US" sz="2000" b="1" kern="1200" dirty="0">
              <a:solidFill>
                <a:prstClr val="white"/>
              </a:solidFill>
              <a:latin typeface="Calibri" panose="020F0502020204030204"/>
              <a:ea typeface="+mn-ea"/>
              <a:cs typeface="+mn-cs"/>
            </a:rPr>
            <a:t>New partnerships</a:t>
          </a:r>
          <a:endParaRPr lang="en-CA" sz="2000" b="1" kern="1200" dirty="0">
            <a:solidFill>
              <a:prstClr val="white"/>
            </a:solidFill>
            <a:latin typeface="Calibri" panose="020F0502020204030204"/>
            <a:ea typeface="+mn-ea"/>
            <a:cs typeface="+mn-cs"/>
          </a:endParaRPr>
        </a:p>
      </dgm:t>
    </dgm:pt>
    <dgm:pt modelId="{EBBC2DDF-26C5-4725-96B0-C6C122DE2C34}" type="parTrans" cxnId="{E9B63698-99DB-475E-8D2A-FD36BD3BFA4F}">
      <dgm:prSet/>
      <dgm:spPr/>
      <dgm:t>
        <a:bodyPr/>
        <a:lstStyle/>
        <a:p>
          <a:endParaRPr lang="en-CA" sz="1200"/>
        </a:p>
      </dgm:t>
    </dgm:pt>
    <dgm:pt modelId="{5DD267A2-F14B-4D87-AC78-258EC8EFDE18}" type="sibTrans" cxnId="{E9B63698-99DB-475E-8D2A-FD36BD3BFA4F}">
      <dgm:prSet/>
      <dgm:spPr/>
      <dgm:t>
        <a:bodyPr/>
        <a:lstStyle/>
        <a:p>
          <a:endParaRPr lang="en-CA" sz="1200"/>
        </a:p>
      </dgm:t>
    </dgm:pt>
    <dgm:pt modelId="{5F2528FC-4087-4BE2-9772-35E118205464}" type="pres">
      <dgm:prSet presAssocID="{A3428288-9DBF-4D37-B40E-A2884CE66684}" presName="diagram" presStyleCnt="0">
        <dgm:presLayoutVars>
          <dgm:dir/>
          <dgm:resizeHandles val="exact"/>
        </dgm:presLayoutVars>
      </dgm:prSet>
      <dgm:spPr/>
    </dgm:pt>
    <dgm:pt modelId="{C583302D-C5AB-4370-860B-6BD02BACB385}" type="pres">
      <dgm:prSet presAssocID="{2F2B5906-485A-45DD-BDBC-3AA03BC7ED69}" presName="node" presStyleLbl="node1" presStyleIdx="0" presStyleCnt="2" custScaleX="202018">
        <dgm:presLayoutVars>
          <dgm:bulletEnabled val="1"/>
        </dgm:presLayoutVars>
      </dgm:prSet>
      <dgm:spPr/>
    </dgm:pt>
    <dgm:pt modelId="{503EBA19-9AF3-43ED-ABA7-6E441BEC4236}" type="pres">
      <dgm:prSet presAssocID="{C2AA07AA-5E3E-4E52-AA1C-666CC196AC62}" presName="sibTrans" presStyleCnt="0"/>
      <dgm:spPr/>
    </dgm:pt>
    <dgm:pt modelId="{920AA48D-91B6-46A9-941F-98DA06B6C2A3}" type="pres">
      <dgm:prSet presAssocID="{2E309673-7A76-417C-9D59-1E6EF1BC70F6}" presName="node" presStyleLbl="node1" presStyleIdx="1" presStyleCnt="2" custScaleX="202018">
        <dgm:presLayoutVars>
          <dgm:bulletEnabled val="1"/>
        </dgm:presLayoutVars>
      </dgm:prSet>
      <dgm:spPr>
        <a:xfrm>
          <a:off x="4893206" y="645"/>
          <a:ext cx="2957321" cy="878334"/>
        </a:xfrm>
        <a:prstGeom prst="rect">
          <a:avLst/>
        </a:prstGeom>
      </dgm:spPr>
    </dgm:pt>
  </dgm:ptLst>
  <dgm:cxnLst>
    <dgm:cxn modelId="{917A6F04-6390-4789-BF64-CC2A770FF44F}" srcId="{A3428288-9DBF-4D37-B40E-A2884CE66684}" destId="{2F2B5906-485A-45DD-BDBC-3AA03BC7ED69}" srcOrd="0" destOrd="0" parTransId="{CA1A027F-BC3D-4BFB-8C42-A2A964207D77}" sibTransId="{C2AA07AA-5E3E-4E52-AA1C-666CC196AC62}"/>
    <dgm:cxn modelId="{18DD1136-4A2A-44E1-B1E9-26CE6189C1B8}" type="presOf" srcId="{2E309673-7A76-417C-9D59-1E6EF1BC70F6}" destId="{920AA48D-91B6-46A9-941F-98DA06B6C2A3}" srcOrd="0" destOrd="0" presId="urn:microsoft.com/office/officeart/2005/8/layout/default"/>
    <dgm:cxn modelId="{2A8B6378-B962-4F39-90D9-04F2A01BC78B}" type="presOf" srcId="{A3428288-9DBF-4D37-B40E-A2884CE66684}" destId="{5F2528FC-4087-4BE2-9772-35E118205464}" srcOrd="0" destOrd="0" presId="urn:microsoft.com/office/officeart/2005/8/layout/default"/>
    <dgm:cxn modelId="{E9B63698-99DB-475E-8D2A-FD36BD3BFA4F}" srcId="{A3428288-9DBF-4D37-B40E-A2884CE66684}" destId="{2E309673-7A76-417C-9D59-1E6EF1BC70F6}" srcOrd="1" destOrd="0" parTransId="{EBBC2DDF-26C5-4725-96B0-C6C122DE2C34}" sibTransId="{5DD267A2-F14B-4D87-AC78-258EC8EFDE18}"/>
    <dgm:cxn modelId="{8B85EDF3-A2B9-4FDB-857A-FDD251FDB3EF}" type="presOf" srcId="{2F2B5906-485A-45DD-BDBC-3AA03BC7ED69}" destId="{C583302D-C5AB-4370-860B-6BD02BACB385}" srcOrd="0" destOrd="0" presId="urn:microsoft.com/office/officeart/2005/8/layout/default"/>
    <dgm:cxn modelId="{6BAB1710-EEDF-4861-BE3D-CE72F77A527B}" type="presParOf" srcId="{5F2528FC-4087-4BE2-9772-35E118205464}" destId="{C583302D-C5AB-4370-860B-6BD02BACB385}" srcOrd="0" destOrd="0" presId="urn:microsoft.com/office/officeart/2005/8/layout/default"/>
    <dgm:cxn modelId="{48000509-BD04-46D5-8133-82359CC0AF7D}" type="presParOf" srcId="{5F2528FC-4087-4BE2-9772-35E118205464}" destId="{503EBA19-9AF3-43ED-ABA7-6E441BEC4236}" srcOrd="1" destOrd="0" presId="urn:microsoft.com/office/officeart/2005/8/layout/default"/>
    <dgm:cxn modelId="{6418962F-10C1-4DFD-8422-BC3AF1FC9B33}" type="presParOf" srcId="{5F2528FC-4087-4BE2-9772-35E118205464}" destId="{920AA48D-91B6-46A9-941F-98DA06B6C2A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E84B1F-A2D0-4E51-836B-8CB5210A6B5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CA"/>
        </a:p>
      </dgm:t>
    </dgm:pt>
    <dgm:pt modelId="{F57E53F7-13BA-42CE-B5E2-285B25E2B56C}">
      <dgm:prSet phldrT="[Text]" custT="1"/>
      <dgm:spPr>
        <a:solidFill>
          <a:srgbClr val="005DA8"/>
        </a:solidFill>
      </dgm:spPr>
      <dgm:t>
        <a:bodyPr/>
        <a:lstStyle/>
        <a:p>
          <a:r>
            <a:rPr lang="en-CA" sz="1600"/>
            <a:t>MSc International Business  </a:t>
          </a:r>
          <a:endParaRPr lang="en-CA" sz="1600" dirty="0"/>
        </a:p>
      </dgm:t>
    </dgm:pt>
    <dgm:pt modelId="{DAD9960E-29A2-4C2B-B34A-BEF56248D260}" type="parTrans" cxnId="{FB8171AE-E909-433D-A15F-4082A33D535B}">
      <dgm:prSet/>
      <dgm:spPr/>
      <dgm:t>
        <a:bodyPr/>
        <a:lstStyle/>
        <a:p>
          <a:endParaRPr lang="en-CA" sz="1600"/>
        </a:p>
      </dgm:t>
    </dgm:pt>
    <dgm:pt modelId="{F6E73619-53A6-4D4F-8AA2-AE417F01DD37}" type="sibTrans" cxnId="{FB8171AE-E909-433D-A15F-4082A33D535B}">
      <dgm:prSet/>
      <dgm:spPr/>
      <dgm:t>
        <a:bodyPr/>
        <a:lstStyle/>
        <a:p>
          <a:endParaRPr lang="en-CA" sz="1600"/>
        </a:p>
      </dgm:t>
    </dgm:pt>
    <dgm:pt modelId="{B15C1841-3EC2-426F-B3F7-762F331D85A7}">
      <dgm:prSet custT="1"/>
      <dgm:spPr>
        <a:solidFill>
          <a:srgbClr val="5BA446"/>
        </a:solidFill>
      </dgm:spPr>
      <dgm:t>
        <a:bodyPr/>
        <a:lstStyle/>
        <a:p>
          <a:r>
            <a:rPr lang="en-US" sz="1600"/>
            <a:t>MSc International Business with Placement Year </a:t>
          </a:r>
        </a:p>
      </dgm:t>
    </dgm:pt>
    <dgm:pt modelId="{AA380B47-A739-47F6-9FC8-9B358A3B4B7B}" type="parTrans" cxnId="{08173F98-C04B-4CDD-8529-6CDF1E07FD10}">
      <dgm:prSet/>
      <dgm:spPr/>
      <dgm:t>
        <a:bodyPr/>
        <a:lstStyle/>
        <a:p>
          <a:endParaRPr lang="en-CA" sz="1600"/>
        </a:p>
      </dgm:t>
    </dgm:pt>
    <dgm:pt modelId="{0C2F769B-0AD6-4F62-BECB-258B5D130088}" type="sibTrans" cxnId="{08173F98-C04B-4CDD-8529-6CDF1E07FD10}">
      <dgm:prSet/>
      <dgm:spPr/>
      <dgm:t>
        <a:bodyPr/>
        <a:lstStyle/>
        <a:p>
          <a:endParaRPr lang="en-CA" sz="1600"/>
        </a:p>
      </dgm:t>
    </dgm:pt>
    <dgm:pt modelId="{592F59C2-59D7-4F6D-A9A2-22797D74E05F}">
      <dgm:prSet custT="1"/>
      <dgm:spPr>
        <a:solidFill>
          <a:srgbClr val="761C21"/>
        </a:solidFill>
      </dgm:spPr>
      <dgm:t>
        <a:bodyPr/>
        <a:lstStyle/>
        <a:p>
          <a:r>
            <a:rPr lang="en-US" sz="1600"/>
            <a:t>MSc International Business with Advanced Research  </a:t>
          </a:r>
        </a:p>
      </dgm:t>
    </dgm:pt>
    <dgm:pt modelId="{A8102B63-39F1-47B4-9A87-DE2A7A9F5AA9}" type="parTrans" cxnId="{4C01EBEC-AB77-480D-B83A-A1C1D50945F2}">
      <dgm:prSet/>
      <dgm:spPr/>
      <dgm:t>
        <a:bodyPr/>
        <a:lstStyle/>
        <a:p>
          <a:endParaRPr lang="en-CA" sz="1600"/>
        </a:p>
      </dgm:t>
    </dgm:pt>
    <dgm:pt modelId="{656DE361-1EB0-4106-B2A9-7A4491B868A9}" type="sibTrans" cxnId="{4C01EBEC-AB77-480D-B83A-A1C1D50945F2}">
      <dgm:prSet/>
      <dgm:spPr/>
      <dgm:t>
        <a:bodyPr/>
        <a:lstStyle/>
        <a:p>
          <a:endParaRPr lang="en-CA" sz="1600"/>
        </a:p>
      </dgm:t>
    </dgm:pt>
    <dgm:pt modelId="{ED3AA339-F6F5-4375-BA97-58F1D9602A29}" type="pres">
      <dgm:prSet presAssocID="{88E84B1F-A2D0-4E51-836B-8CB5210A6B5C}" presName="diagram" presStyleCnt="0">
        <dgm:presLayoutVars>
          <dgm:dir/>
          <dgm:resizeHandles val="exact"/>
        </dgm:presLayoutVars>
      </dgm:prSet>
      <dgm:spPr/>
    </dgm:pt>
    <dgm:pt modelId="{B1A07766-69F5-43C8-A892-D2E0A55FBB0B}" type="pres">
      <dgm:prSet presAssocID="{F57E53F7-13BA-42CE-B5E2-285B25E2B56C}" presName="node" presStyleLbl="node1" presStyleIdx="0" presStyleCnt="3" custScaleX="198035">
        <dgm:presLayoutVars>
          <dgm:bulletEnabled val="1"/>
        </dgm:presLayoutVars>
      </dgm:prSet>
      <dgm:spPr/>
    </dgm:pt>
    <dgm:pt modelId="{9BF611BF-CD88-4DD6-A70C-CBED8BFFCEDE}" type="pres">
      <dgm:prSet presAssocID="{F6E73619-53A6-4D4F-8AA2-AE417F01DD37}" presName="sibTrans" presStyleCnt="0"/>
      <dgm:spPr/>
    </dgm:pt>
    <dgm:pt modelId="{AA6D732F-39C9-4535-9D6C-814BDEC8716D}" type="pres">
      <dgm:prSet presAssocID="{B15C1841-3EC2-426F-B3F7-762F331D85A7}" presName="node" presStyleLbl="node1" presStyleIdx="1" presStyleCnt="3" custScaleX="198035">
        <dgm:presLayoutVars>
          <dgm:bulletEnabled val="1"/>
        </dgm:presLayoutVars>
      </dgm:prSet>
      <dgm:spPr/>
    </dgm:pt>
    <dgm:pt modelId="{8BFDCE78-9E09-4C03-A1E4-010C6D7A7AB9}" type="pres">
      <dgm:prSet presAssocID="{0C2F769B-0AD6-4F62-BECB-258B5D130088}" presName="sibTrans" presStyleCnt="0"/>
      <dgm:spPr/>
    </dgm:pt>
    <dgm:pt modelId="{1D47F282-72B6-4369-AD39-935C49AF1C44}" type="pres">
      <dgm:prSet presAssocID="{592F59C2-59D7-4F6D-A9A2-22797D74E05F}" presName="node" presStyleLbl="node1" presStyleIdx="2" presStyleCnt="3" custScaleX="198035">
        <dgm:presLayoutVars>
          <dgm:bulletEnabled val="1"/>
        </dgm:presLayoutVars>
      </dgm:prSet>
      <dgm:spPr/>
    </dgm:pt>
  </dgm:ptLst>
  <dgm:cxnLst>
    <dgm:cxn modelId="{D104E80B-F3FD-4721-B5B2-7985D2583008}" type="presOf" srcId="{F57E53F7-13BA-42CE-B5E2-285B25E2B56C}" destId="{B1A07766-69F5-43C8-A892-D2E0A55FBB0B}" srcOrd="0" destOrd="0" presId="urn:microsoft.com/office/officeart/2005/8/layout/default"/>
    <dgm:cxn modelId="{08173F98-C04B-4CDD-8529-6CDF1E07FD10}" srcId="{88E84B1F-A2D0-4E51-836B-8CB5210A6B5C}" destId="{B15C1841-3EC2-426F-B3F7-762F331D85A7}" srcOrd="1" destOrd="0" parTransId="{AA380B47-A739-47F6-9FC8-9B358A3B4B7B}" sibTransId="{0C2F769B-0AD6-4F62-BECB-258B5D130088}"/>
    <dgm:cxn modelId="{B53AA2AD-F217-4262-8A37-A6D76D07F4E0}" type="presOf" srcId="{592F59C2-59D7-4F6D-A9A2-22797D74E05F}" destId="{1D47F282-72B6-4369-AD39-935C49AF1C44}" srcOrd="0" destOrd="0" presId="urn:microsoft.com/office/officeart/2005/8/layout/default"/>
    <dgm:cxn modelId="{FB8171AE-E909-433D-A15F-4082A33D535B}" srcId="{88E84B1F-A2D0-4E51-836B-8CB5210A6B5C}" destId="{F57E53F7-13BA-42CE-B5E2-285B25E2B56C}" srcOrd="0" destOrd="0" parTransId="{DAD9960E-29A2-4C2B-B34A-BEF56248D260}" sibTransId="{F6E73619-53A6-4D4F-8AA2-AE417F01DD37}"/>
    <dgm:cxn modelId="{8C1FA4BB-7C6C-437F-B4E2-B36CAC478085}" type="presOf" srcId="{88E84B1F-A2D0-4E51-836B-8CB5210A6B5C}" destId="{ED3AA339-F6F5-4375-BA97-58F1D9602A29}" srcOrd="0" destOrd="0" presId="urn:microsoft.com/office/officeart/2005/8/layout/default"/>
    <dgm:cxn modelId="{4C01EBEC-AB77-480D-B83A-A1C1D50945F2}" srcId="{88E84B1F-A2D0-4E51-836B-8CB5210A6B5C}" destId="{592F59C2-59D7-4F6D-A9A2-22797D74E05F}" srcOrd="2" destOrd="0" parTransId="{A8102B63-39F1-47B4-9A87-DE2A7A9F5AA9}" sibTransId="{656DE361-1EB0-4106-B2A9-7A4491B868A9}"/>
    <dgm:cxn modelId="{8379FAF0-35FD-481F-9CC4-6844A8E71CD0}" type="presOf" srcId="{B15C1841-3EC2-426F-B3F7-762F331D85A7}" destId="{AA6D732F-39C9-4535-9D6C-814BDEC8716D}" srcOrd="0" destOrd="0" presId="urn:microsoft.com/office/officeart/2005/8/layout/default"/>
    <dgm:cxn modelId="{62E12765-601B-4BD5-ACEA-D370B7C8D4A7}" type="presParOf" srcId="{ED3AA339-F6F5-4375-BA97-58F1D9602A29}" destId="{B1A07766-69F5-43C8-A892-D2E0A55FBB0B}" srcOrd="0" destOrd="0" presId="urn:microsoft.com/office/officeart/2005/8/layout/default"/>
    <dgm:cxn modelId="{EE28FE2D-492B-4997-A97A-D877F0253C10}" type="presParOf" srcId="{ED3AA339-F6F5-4375-BA97-58F1D9602A29}" destId="{9BF611BF-CD88-4DD6-A70C-CBED8BFFCEDE}" srcOrd="1" destOrd="0" presId="urn:microsoft.com/office/officeart/2005/8/layout/default"/>
    <dgm:cxn modelId="{F1FC8E9C-6E26-4A83-86F5-DAB05E6C6FFC}" type="presParOf" srcId="{ED3AA339-F6F5-4375-BA97-58F1D9602A29}" destId="{AA6D732F-39C9-4535-9D6C-814BDEC8716D}" srcOrd="2" destOrd="0" presId="urn:microsoft.com/office/officeart/2005/8/layout/default"/>
    <dgm:cxn modelId="{77A770C4-A5A5-4A3F-8950-A8400FEC3A07}" type="presParOf" srcId="{ED3AA339-F6F5-4375-BA97-58F1D9602A29}" destId="{8BFDCE78-9E09-4C03-A1E4-010C6D7A7AB9}" srcOrd="3" destOrd="0" presId="urn:microsoft.com/office/officeart/2005/8/layout/default"/>
    <dgm:cxn modelId="{96A77A41-1FD6-45E5-BA72-3979E33C3EAD}" type="presParOf" srcId="{ED3AA339-F6F5-4375-BA97-58F1D9602A29}" destId="{1D47F282-72B6-4369-AD39-935C49AF1C44}"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C1F90-7A35-4705-9202-6A9DF88A87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6ED0F80E-91E3-4A20-B0B2-E8A4328E4366}">
      <dgm:prSet phldrT="[Text]" custT="1"/>
      <dgm:spPr>
        <a:solidFill>
          <a:srgbClr val="7DB841"/>
        </a:solidFill>
      </dgm:spPr>
      <dgm:t>
        <a:bodyPr/>
        <a:lstStyle/>
        <a:p>
          <a:pPr algn="ctr">
            <a:buNone/>
          </a:pPr>
          <a:r>
            <a:rPr lang="en-US" sz="3200" b="1" dirty="0">
              <a:solidFill>
                <a:schemeClr val="tx1"/>
              </a:solidFill>
              <a:effectLst/>
              <a:latin typeface="+mn-lt"/>
              <a:ea typeface="Aptos" panose="020B0004020202020204" pitchFamily="34" charset="0"/>
              <a:cs typeface="Arial" panose="020B0604020202020204" pitchFamily="34" charset="0"/>
            </a:rPr>
            <a:t>International Management</a:t>
          </a:r>
        </a:p>
        <a:p>
          <a:pPr algn="l">
            <a:buNone/>
          </a:pPr>
          <a:r>
            <a:rPr lang="en-US" sz="2200" dirty="0">
              <a:solidFill>
                <a:schemeClr val="tx1"/>
              </a:solidFill>
              <a:effectLst/>
              <a:latin typeface="+mn-lt"/>
              <a:ea typeface="Aptos" panose="020B0004020202020204" pitchFamily="34" charset="0"/>
              <a:cs typeface="Arial" panose="020B0604020202020204" pitchFamily="34" charset="0"/>
            </a:rPr>
            <a:t>Students should be able to understand the theory and practice of international management and how it can be applied in an international contexts.</a:t>
          </a:r>
          <a:endParaRPr lang="en-CA" sz="2200" dirty="0">
            <a:solidFill>
              <a:schemeClr val="tx1"/>
            </a:solidFill>
            <a:latin typeface="+mn-lt"/>
          </a:endParaRPr>
        </a:p>
      </dgm:t>
    </dgm:pt>
    <dgm:pt modelId="{F7821FB7-E1E6-46B8-86DA-A28D30281ECA}" type="parTrans" cxnId="{840D0F88-01F1-47E4-AA3B-AEB043C6A624}">
      <dgm:prSet/>
      <dgm:spPr/>
      <dgm:t>
        <a:bodyPr/>
        <a:lstStyle/>
        <a:p>
          <a:endParaRPr lang="en-CA"/>
        </a:p>
      </dgm:t>
    </dgm:pt>
    <dgm:pt modelId="{0308C62B-CECC-405F-8415-C2095A11294C}" type="sibTrans" cxnId="{840D0F88-01F1-47E4-AA3B-AEB043C6A624}">
      <dgm:prSet/>
      <dgm:spPr/>
      <dgm:t>
        <a:bodyPr/>
        <a:lstStyle/>
        <a:p>
          <a:endParaRPr lang="en-CA"/>
        </a:p>
      </dgm:t>
    </dgm:pt>
    <dgm:pt modelId="{1E225E73-57D3-46E8-8375-36C9E2FE01C5}">
      <dgm:prSet phldrT="[Text]" custT="1"/>
      <dgm:spPr>
        <a:solidFill>
          <a:srgbClr val="005DA8"/>
        </a:solidFill>
      </dgm:spPr>
      <dgm:t>
        <a:bodyPr/>
        <a:lstStyle/>
        <a:p>
          <a:pPr algn="ctr">
            <a:buNone/>
          </a:pPr>
          <a:r>
            <a:rPr lang="en-US" sz="3200" b="1" dirty="0">
              <a:effectLst/>
              <a:latin typeface="+mn-lt"/>
              <a:ea typeface="Aptos" panose="020B0004020202020204" pitchFamily="34" charset="0"/>
              <a:cs typeface="Arial" panose="020B0604020202020204" pitchFamily="34" charset="0"/>
            </a:rPr>
            <a:t>Languages</a:t>
          </a:r>
          <a:endParaRPr lang="en-CA" sz="3200" dirty="0">
            <a:effectLst/>
            <a:latin typeface="+mn-lt"/>
            <a:ea typeface="Aptos" panose="020B0004020202020204" pitchFamily="34" charset="0"/>
            <a:cs typeface="Arial" panose="020B0604020202020204" pitchFamily="34" charset="0"/>
          </a:endParaRPr>
        </a:p>
        <a:p>
          <a:pPr algn="l">
            <a:buNone/>
          </a:pPr>
          <a:r>
            <a:rPr lang="en-US" sz="2200" dirty="0">
              <a:effectLst/>
              <a:latin typeface="+mn-lt"/>
              <a:ea typeface="Aptos" panose="020B0004020202020204" pitchFamily="34" charset="0"/>
              <a:cs typeface="Arial" panose="020B0604020202020204" pitchFamily="34" charset="0"/>
            </a:rPr>
            <a:t>Advance students in their knowledge of languages relevant to their geographic areas of study. </a:t>
          </a:r>
          <a:endParaRPr lang="en-CA" sz="2200" dirty="0">
            <a:latin typeface="+mn-lt"/>
          </a:endParaRPr>
        </a:p>
      </dgm:t>
    </dgm:pt>
    <dgm:pt modelId="{97EDCEB0-01B0-4A81-907C-D4A01731D73E}" type="parTrans" cxnId="{40A363DA-70FB-46E6-82A0-6113B09C92BC}">
      <dgm:prSet/>
      <dgm:spPr/>
      <dgm:t>
        <a:bodyPr/>
        <a:lstStyle/>
        <a:p>
          <a:endParaRPr lang="en-CA"/>
        </a:p>
      </dgm:t>
    </dgm:pt>
    <dgm:pt modelId="{EB15F2E4-FF57-49D5-B529-6138C567B2BD}" type="sibTrans" cxnId="{40A363DA-70FB-46E6-82A0-6113B09C92BC}">
      <dgm:prSet/>
      <dgm:spPr/>
      <dgm:t>
        <a:bodyPr/>
        <a:lstStyle/>
        <a:p>
          <a:endParaRPr lang="en-CA"/>
        </a:p>
      </dgm:t>
    </dgm:pt>
    <dgm:pt modelId="{35802BE6-021F-4CC1-9028-7462C80E10D3}" type="pres">
      <dgm:prSet presAssocID="{373C1F90-7A35-4705-9202-6A9DF88A8789}" presName="diagram" presStyleCnt="0">
        <dgm:presLayoutVars>
          <dgm:dir/>
          <dgm:resizeHandles val="exact"/>
        </dgm:presLayoutVars>
      </dgm:prSet>
      <dgm:spPr/>
    </dgm:pt>
    <dgm:pt modelId="{6562C8CC-7D68-41CE-AAF9-471DA206AD14}" type="pres">
      <dgm:prSet presAssocID="{6ED0F80E-91E3-4A20-B0B2-E8A4328E4366}" presName="node" presStyleLbl="node1" presStyleIdx="0" presStyleCnt="2" custScaleX="211701">
        <dgm:presLayoutVars>
          <dgm:bulletEnabled val="1"/>
        </dgm:presLayoutVars>
      </dgm:prSet>
      <dgm:spPr/>
    </dgm:pt>
    <dgm:pt modelId="{BEFE50F5-F5DB-4319-AD58-ED8CC853B21A}" type="pres">
      <dgm:prSet presAssocID="{0308C62B-CECC-405F-8415-C2095A11294C}" presName="sibTrans" presStyleCnt="0"/>
      <dgm:spPr/>
    </dgm:pt>
    <dgm:pt modelId="{DC45ED9E-943A-4015-BFA6-CFD5FF9F514E}" type="pres">
      <dgm:prSet presAssocID="{1E225E73-57D3-46E8-8375-36C9E2FE01C5}" presName="node" presStyleLbl="node1" presStyleIdx="1" presStyleCnt="2" custScaleX="211701">
        <dgm:presLayoutVars>
          <dgm:bulletEnabled val="1"/>
        </dgm:presLayoutVars>
      </dgm:prSet>
      <dgm:spPr/>
    </dgm:pt>
  </dgm:ptLst>
  <dgm:cxnLst>
    <dgm:cxn modelId="{8B45F142-56C0-43D8-B9BD-A6C7506E2C94}" type="presOf" srcId="{373C1F90-7A35-4705-9202-6A9DF88A8789}" destId="{35802BE6-021F-4CC1-9028-7462C80E10D3}" srcOrd="0" destOrd="0" presId="urn:microsoft.com/office/officeart/2005/8/layout/default"/>
    <dgm:cxn modelId="{840D0F88-01F1-47E4-AA3B-AEB043C6A624}" srcId="{373C1F90-7A35-4705-9202-6A9DF88A8789}" destId="{6ED0F80E-91E3-4A20-B0B2-E8A4328E4366}" srcOrd="0" destOrd="0" parTransId="{F7821FB7-E1E6-46B8-86DA-A28D30281ECA}" sibTransId="{0308C62B-CECC-405F-8415-C2095A11294C}"/>
    <dgm:cxn modelId="{6594D295-78D4-4CA8-8830-C7D68728AB4D}" type="presOf" srcId="{6ED0F80E-91E3-4A20-B0B2-E8A4328E4366}" destId="{6562C8CC-7D68-41CE-AAF9-471DA206AD14}" srcOrd="0" destOrd="0" presId="urn:microsoft.com/office/officeart/2005/8/layout/default"/>
    <dgm:cxn modelId="{8970F89D-5A3A-4F6D-BB7B-C3403B8FF08F}" type="presOf" srcId="{1E225E73-57D3-46E8-8375-36C9E2FE01C5}" destId="{DC45ED9E-943A-4015-BFA6-CFD5FF9F514E}" srcOrd="0" destOrd="0" presId="urn:microsoft.com/office/officeart/2005/8/layout/default"/>
    <dgm:cxn modelId="{40A363DA-70FB-46E6-82A0-6113B09C92BC}" srcId="{373C1F90-7A35-4705-9202-6A9DF88A8789}" destId="{1E225E73-57D3-46E8-8375-36C9E2FE01C5}" srcOrd="1" destOrd="0" parTransId="{97EDCEB0-01B0-4A81-907C-D4A01731D73E}" sibTransId="{EB15F2E4-FF57-49D5-B529-6138C567B2BD}"/>
    <dgm:cxn modelId="{60CACB44-203E-48ED-8E0D-BF384DF6E5CC}" type="presParOf" srcId="{35802BE6-021F-4CC1-9028-7462C80E10D3}" destId="{6562C8CC-7D68-41CE-AAF9-471DA206AD14}" srcOrd="0" destOrd="0" presId="urn:microsoft.com/office/officeart/2005/8/layout/default"/>
    <dgm:cxn modelId="{B63E03A2-5395-4275-9509-D7A57E7B4BF9}" type="presParOf" srcId="{35802BE6-021F-4CC1-9028-7462C80E10D3}" destId="{BEFE50F5-F5DB-4319-AD58-ED8CC853B21A}" srcOrd="1" destOrd="0" presId="urn:microsoft.com/office/officeart/2005/8/layout/default"/>
    <dgm:cxn modelId="{F15145CB-3908-41EB-886B-D1D94E04C22D}" type="presParOf" srcId="{35802BE6-021F-4CC1-9028-7462C80E10D3}" destId="{DC45ED9E-943A-4015-BFA6-CFD5FF9F514E}"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D399B-418B-4C72-8521-4E5CB77667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397DA40F-58D0-4F98-8DB7-60D2289B538C}">
      <dgm:prSet phldrT="[Text]" custT="1"/>
      <dgm:spPr>
        <a:solidFill>
          <a:srgbClr val="FFB418"/>
        </a:solidFill>
      </dgm:spPr>
      <dgm:t>
        <a:bodyPr/>
        <a:lstStyle/>
        <a:p>
          <a:pPr algn="ctr"/>
          <a:r>
            <a:rPr lang="en-US" sz="3200" b="1" dirty="0">
              <a:solidFill>
                <a:schemeClr val="tx1"/>
              </a:solidFill>
              <a:effectLst/>
              <a:latin typeface="+mn-lt"/>
              <a:ea typeface="Aptos" panose="020B0004020202020204" pitchFamily="34" charset="0"/>
              <a:cs typeface="Arial" panose="020B0604020202020204" pitchFamily="34" charset="0"/>
            </a:rPr>
            <a:t>Managing Diversity</a:t>
          </a:r>
          <a:endParaRPr lang="en-CA" sz="3200" dirty="0">
            <a:solidFill>
              <a:schemeClr val="tx1"/>
            </a:solidFill>
            <a:effectLst/>
            <a:latin typeface="+mn-lt"/>
            <a:ea typeface="Aptos" panose="020B0004020202020204" pitchFamily="34" charset="0"/>
            <a:cs typeface="Arial" panose="020B0604020202020204" pitchFamily="34" charset="0"/>
          </a:endParaRPr>
        </a:p>
        <a:p>
          <a:pPr algn="l"/>
          <a:r>
            <a:rPr lang="en-US" sz="2200" dirty="0">
              <a:solidFill>
                <a:schemeClr val="tx1"/>
              </a:solidFill>
              <a:effectLst/>
              <a:latin typeface="+mn-lt"/>
              <a:ea typeface="Aptos" panose="020B0004020202020204" pitchFamily="34" charset="0"/>
              <a:cs typeface="Arial" panose="020B0604020202020204" pitchFamily="34" charset="0"/>
            </a:rPr>
            <a:t>- Associates will be introduced to techniques for enhancing international negotiation with focus on factors impacting the process of negotiating in an international environment.</a:t>
          </a:r>
          <a:endParaRPr lang="en-CA" sz="2200" dirty="0">
            <a:solidFill>
              <a:schemeClr val="tx1"/>
            </a:solidFill>
            <a:effectLst/>
            <a:latin typeface="+mn-lt"/>
            <a:ea typeface="Aptos" panose="020B0004020202020204" pitchFamily="34" charset="0"/>
            <a:cs typeface="Arial" panose="020B0604020202020204" pitchFamily="34" charset="0"/>
          </a:endParaRPr>
        </a:p>
        <a:p>
          <a:pPr algn="l"/>
          <a:r>
            <a:rPr lang="en-US" sz="2200" dirty="0">
              <a:solidFill>
                <a:schemeClr val="tx1"/>
              </a:solidFill>
              <a:effectLst/>
              <a:latin typeface="+mn-lt"/>
              <a:ea typeface="Aptos" panose="020B0004020202020204" pitchFamily="34" charset="0"/>
              <a:cs typeface="Arial" panose="020B0604020202020204" pitchFamily="34" charset="0"/>
            </a:rPr>
            <a:t>- Associates will explore cultural issues impacting the process and results of business negotiation in Latin America/ Asia. </a:t>
          </a:r>
          <a:endParaRPr lang="en-CA" sz="2200" dirty="0">
            <a:solidFill>
              <a:schemeClr val="tx1"/>
            </a:solidFill>
            <a:latin typeface="+mn-lt"/>
          </a:endParaRPr>
        </a:p>
      </dgm:t>
    </dgm:pt>
    <dgm:pt modelId="{4D4D2F7F-F761-441C-9003-2BF7CF58A64A}" type="parTrans" cxnId="{D28F43FE-DCAF-423E-B58E-1F70785D4CE6}">
      <dgm:prSet/>
      <dgm:spPr/>
      <dgm:t>
        <a:bodyPr/>
        <a:lstStyle/>
        <a:p>
          <a:endParaRPr lang="en-CA"/>
        </a:p>
      </dgm:t>
    </dgm:pt>
    <dgm:pt modelId="{47AE1A48-B8C1-4BA4-A3D5-6931F36B8441}" type="sibTrans" cxnId="{D28F43FE-DCAF-423E-B58E-1F70785D4CE6}">
      <dgm:prSet/>
      <dgm:spPr/>
      <dgm:t>
        <a:bodyPr/>
        <a:lstStyle/>
        <a:p>
          <a:endParaRPr lang="en-CA"/>
        </a:p>
      </dgm:t>
    </dgm:pt>
    <dgm:pt modelId="{5E91E452-4447-4F19-8008-CF915211DB82}" type="pres">
      <dgm:prSet presAssocID="{DB0D399B-418B-4C72-8521-4E5CB7766748}" presName="diagram" presStyleCnt="0">
        <dgm:presLayoutVars>
          <dgm:dir/>
          <dgm:resizeHandles val="exact"/>
        </dgm:presLayoutVars>
      </dgm:prSet>
      <dgm:spPr/>
    </dgm:pt>
    <dgm:pt modelId="{2E7DF32B-9490-40F0-999F-BB2B93EA9E32}" type="pres">
      <dgm:prSet presAssocID="{397DA40F-58D0-4F98-8DB7-60D2289B538C}" presName="node" presStyleLbl="node1" presStyleIdx="0" presStyleCnt="1" custScaleX="100098" custScaleY="157927">
        <dgm:presLayoutVars>
          <dgm:bulletEnabled val="1"/>
        </dgm:presLayoutVars>
      </dgm:prSet>
      <dgm:spPr/>
    </dgm:pt>
  </dgm:ptLst>
  <dgm:cxnLst>
    <dgm:cxn modelId="{66C0F063-7C67-43B6-9F39-10B29531EF89}" type="presOf" srcId="{DB0D399B-418B-4C72-8521-4E5CB7766748}" destId="{5E91E452-4447-4F19-8008-CF915211DB82}" srcOrd="0" destOrd="0" presId="urn:microsoft.com/office/officeart/2005/8/layout/default"/>
    <dgm:cxn modelId="{698766A2-76F4-4CC3-90E5-35F7DF3DAF98}" type="presOf" srcId="{397DA40F-58D0-4F98-8DB7-60D2289B538C}" destId="{2E7DF32B-9490-40F0-999F-BB2B93EA9E32}" srcOrd="0" destOrd="0" presId="urn:microsoft.com/office/officeart/2005/8/layout/default"/>
    <dgm:cxn modelId="{D28F43FE-DCAF-423E-B58E-1F70785D4CE6}" srcId="{DB0D399B-418B-4C72-8521-4E5CB7766748}" destId="{397DA40F-58D0-4F98-8DB7-60D2289B538C}" srcOrd="0" destOrd="0" parTransId="{4D4D2F7F-F761-441C-9003-2BF7CF58A64A}" sibTransId="{47AE1A48-B8C1-4BA4-A3D5-6931F36B8441}"/>
    <dgm:cxn modelId="{C9FA720A-62FB-4603-A34F-DD0867E3254F}" type="presParOf" srcId="{5E91E452-4447-4F19-8008-CF915211DB82}" destId="{2E7DF32B-9490-40F0-999F-BB2B93EA9E32}" srcOrd="0" destOrd="0" presId="urn:microsoft.com/office/officeart/2005/8/layout/default"/>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0D399B-418B-4C72-8521-4E5CB77667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397DA40F-58D0-4F98-8DB7-60D2289B538C}">
      <dgm:prSet phldrT="[Text]" custT="1"/>
      <dgm:spPr>
        <a:solidFill>
          <a:srgbClr val="761C21"/>
        </a:solidFill>
      </dgm:spPr>
      <dgm:t>
        <a:bodyPr/>
        <a:lstStyle/>
        <a:p>
          <a:pPr algn="ctr"/>
          <a:r>
            <a:rPr lang="en-US" sz="3200" b="1" dirty="0">
              <a:solidFill>
                <a:schemeClr val="bg1"/>
              </a:solidFill>
              <a:effectLst/>
              <a:latin typeface="+mn-lt"/>
              <a:ea typeface="Aptos" panose="020B0004020202020204" pitchFamily="34" charset="0"/>
              <a:cs typeface="Arial" panose="020B0604020202020204" pitchFamily="34" charset="0"/>
            </a:rPr>
            <a:t>Regional Context</a:t>
          </a:r>
          <a:endParaRPr lang="en-CA" sz="3200" dirty="0">
            <a:solidFill>
              <a:schemeClr val="bg1"/>
            </a:solidFill>
            <a:effectLst/>
            <a:latin typeface="+mn-lt"/>
            <a:ea typeface="Aptos" panose="020B0004020202020204" pitchFamily="34" charset="0"/>
            <a:cs typeface="Arial" panose="020B0604020202020204" pitchFamily="34" charset="0"/>
          </a:endParaRPr>
        </a:p>
        <a:p>
          <a:pPr algn="l"/>
          <a:r>
            <a:rPr lang="en-US" sz="1900" dirty="0">
              <a:solidFill>
                <a:schemeClr val="bg1"/>
              </a:solidFill>
              <a:effectLst/>
              <a:latin typeface="+mn-lt"/>
              <a:ea typeface="Aptos" panose="020B0004020202020204" pitchFamily="34" charset="0"/>
              <a:cs typeface="Arial" panose="020B0604020202020204" pitchFamily="34" charset="0"/>
            </a:rPr>
            <a:t>- Associates will be conversant in the main debates regarding the interpretation of colonialism and its impact on the region.</a:t>
          </a:r>
          <a:endParaRPr lang="en-CA" sz="1900" dirty="0">
            <a:solidFill>
              <a:schemeClr val="bg1"/>
            </a:solidFill>
            <a:effectLst/>
            <a:latin typeface="+mn-lt"/>
            <a:ea typeface="Aptos" panose="020B0004020202020204" pitchFamily="34" charset="0"/>
            <a:cs typeface="Arial" panose="020B0604020202020204" pitchFamily="34" charset="0"/>
          </a:endParaRPr>
        </a:p>
        <a:p>
          <a:pPr algn="l"/>
          <a:r>
            <a:rPr lang="en-US" sz="1900" dirty="0">
              <a:solidFill>
                <a:schemeClr val="bg1"/>
              </a:solidFill>
              <a:effectLst/>
              <a:latin typeface="+mn-lt"/>
              <a:ea typeface="Aptos" panose="020B0004020202020204" pitchFamily="34" charset="0"/>
              <a:cs typeface="Arial" panose="020B0604020202020204" pitchFamily="34" charset="0"/>
            </a:rPr>
            <a:t>- Associates will be conversant in the post-colonial discourse, specially as it relates to Asia / Latin America multiple voices. </a:t>
          </a:r>
          <a:endParaRPr lang="en-CA" sz="1900" dirty="0">
            <a:solidFill>
              <a:schemeClr val="bg1"/>
            </a:solidFill>
            <a:effectLst/>
            <a:latin typeface="+mn-lt"/>
            <a:ea typeface="Aptos" panose="020B0004020202020204" pitchFamily="34" charset="0"/>
            <a:cs typeface="Arial" panose="020B0604020202020204" pitchFamily="34" charset="0"/>
          </a:endParaRPr>
        </a:p>
        <a:p>
          <a:pPr algn="l"/>
          <a:r>
            <a:rPr lang="en-US" sz="1900" dirty="0">
              <a:solidFill>
                <a:schemeClr val="bg1"/>
              </a:solidFill>
              <a:effectLst/>
              <a:latin typeface="+mn-lt"/>
              <a:ea typeface="Aptos" panose="020B0004020202020204" pitchFamily="34" charset="0"/>
              <a:cs typeface="Arial" panose="020B0604020202020204" pitchFamily="34" charset="0"/>
            </a:rPr>
            <a:t>- To develop a deeper awareness of current cultural norms and how these reflect and affect social, economic, and political exigencies.</a:t>
          </a:r>
          <a:endParaRPr lang="en-CA" sz="1900" dirty="0">
            <a:solidFill>
              <a:schemeClr val="bg1"/>
            </a:solidFill>
            <a:effectLst/>
            <a:latin typeface="+mn-lt"/>
            <a:ea typeface="Aptos" panose="020B0004020202020204" pitchFamily="34" charset="0"/>
            <a:cs typeface="Arial" panose="020B0604020202020204" pitchFamily="34" charset="0"/>
          </a:endParaRPr>
        </a:p>
        <a:p>
          <a:pPr algn="l"/>
          <a:r>
            <a:rPr lang="en-US" sz="1900" dirty="0">
              <a:solidFill>
                <a:schemeClr val="bg1"/>
              </a:solidFill>
              <a:effectLst/>
              <a:latin typeface="+mn-lt"/>
              <a:ea typeface="Aptos" panose="020B0004020202020204" pitchFamily="34" charset="0"/>
              <a:cs typeface="Arial" panose="020B0604020202020204" pitchFamily="34" charset="0"/>
            </a:rPr>
            <a:t>- Associates will be able to understand and discuss the effects of key local, regional and global events on Asian and Latin American countries, macroeconomic, socio-economic and political situations</a:t>
          </a:r>
          <a:endParaRPr lang="en-CA" sz="1900" dirty="0">
            <a:solidFill>
              <a:schemeClr val="bg1"/>
            </a:solidFill>
            <a:effectLst/>
            <a:latin typeface="+mn-lt"/>
            <a:ea typeface="Aptos" panose="020B0004020202020204" pitchFamily="34" charset="0"/>
            <a:cs typeface="Arial" panose="020B0604020202020204" pitchFamily="34" charset="0"/>
          </a:endParaRPr>
        </a:p>
        <a:p>
          <a:pPr algn="l"/>
          <a:r>
            <a:rPr lang="en-US" sz="1900" dirty="0">
              <a:solidFill>
                <a:schemeClr val="bg1"/>
              </a:solidFill>
              <a:effectLst/>
              <a:latin typeface="+mn-lt"/>
              <a:ea typeface="Aptos" panose="020B0004020202020204" pitchFamily="34" charset="0"/>
              <a:cs typeface="Arial" panose="020B0604020202020204" pitchFamily="34" charset="0"/>
            </a:rPr>
            <a:t>- To introduce students to the conceptual underpinnings of country and strategic risk analysis and methodologies for identifying and assessing social, demographic, environmental, political, economic and financial risks. </a:t>
          </a:r>
          <a:endParaRPr lang="en-CA" sz="1900" dirty="0">
            <a:solidFill>
              <a:schemeClr val="bg1"/>
            </a:solidFill>
            <a:effectLst/>
            <a:latin typeface="+mn-lt"/>
            <a:ea typeface="Aptos" panose="020B0004020202020204" pitchFamily="34" charset="0"/>
            <a:cs typeface="Arial" panose="020B0604020202020204" pitchFamily="34" charset="0"/>
          </a:endParaRPr>
        </a:p>
        <a:p>
          <a:pPr algn="l"/>
          <a:r>
            <a:rPr lang="en-US" sz="1900" dirty="0">
              <a:solidFill>
                <a:schemeClr val="bg1"/>
              </a:solidFill>
              <a:effectLst/>
              <a:latin typeface="+mn-lt"/>
              <a:ea typeface="Aptos" panose="020B0004020202020204" pitchFamily="34" charset="0"/>
              <a:cs typeface="Arial" panose="020B0604020202020204" pitchFamily="34" charset="0"/>
            </a:rPr>
            <a:t>- Understand the relationships between Asia / Latin America markets and various corporate strategic models</a:t>
          </a:r>
          <a:endParaRPr lang="en-CA" sz="1900" dirty="0">
            <a:solidFill>
              <a:schemeClr val="bg1"/>
            </a:solidFill>
            <a:effectLst/>
            <a:latin typeface="+mn-lt"/>
            <a:ea typeface="Aptos" panose="020B0004020202020204" pitchFamily="34" charset="0"/>
            <a:cs typeface="Arial" panose="020B0604020202020204" pitchFamily="34" charset="0"/>
          </a:endParaRPr>
        </a:p>
        <a:p>
          <a:pPr algn="l"/>
          <a:r>
            <a:rPr lang="en-US" sz="1900" dirty="0">
              <a:solidFill>
                <a:schemeClr val="bg1"/>
              </a:solidFill>
              <a:effectLst/>
              <a:latin typeface="+mn-lt"/>
              <a:ea typeface="Aptos" panose="020B0004020202020204" pitchFamily="34" charset="0"/>
              <a:cs typeface="Arial" panose="020B0604020202020204" pitchFamily="34" charset="0"/>
            </a:rPr>
            <a:t>Increase the awareness of connections, similarities and distinctions concerning Latin America and Asia. </a:t>
          </a:r>
          <a:endParaRPr lang="en-CA" sz="1900" dirty="0">
            <a:solidFill>
              <a:schemeClr val="bg1"/>
            </a:solidFill>
            <a:latin typeface="+mn-lt"/>
          </a:endParaRPr>
        </a:p>
      </dgm:t>
    </dgm:pt>
    <dgm:pt modelId="{4D4D2F7F-F761-441C-9003-2BF7CF58A64A}" type="parTrans" cxnId="{D28F43FE-DCAF-423E-B58E-1F70785D4CE6}">
      <dgm:prSet/>
      <dgm:spPr/>
      <dgm:t>
        <a:bodyPr/>
        <a:lstStyle/>
        <a:p>
          <a:endParaRPr lang="en-CA"/>
        </a:p>
      </dgm:t>
    </dgm:pt>
    <dgm:pt modelId="{47AE1A48-B8C1-4BA4-A3D5-6931F36B8441}" type="sibTrans" cxnId="{D28F43FE-DCAF-423E-B58E-1F70785D4CE6}">
      <dgm:prSet/>
      <dgm:spPr/>
      <dgm:t>
        <a:bodyPr/>
        <a:lstStyle/>
        <a:p>
          <a:endParaRPr lang="en-CA"/>
        </a:p>
      </dgm:t>
    </dgm:pt>
    <dgm:pt modelId="{5E91E452-4447-4F19-8008-CF915211DB82}" type="pres">
      <dgm:prSet presAssocID="{DB0D399B-418B-4C72-8521-4E5CB7766748}" presName="diagram" presStyleCnt="0">
        <dgm:presLayoutVars>
          <dgm:dir/>
          <dgm:resizeHandles val="exact"/>
        </dgm:presLayoutVars>
      </dgm:prSet>
      <dgm:spPr/>
    </dgm:pt>
    <dgm:pt modelId="{2E7DF32B-9490-40F0-999F-BB2B93EA9E32}" type="pres">
      <dgm:prSet presAssocID="{397DA40F-58D0-4F98-8DB7-60D2289B538C}" presName="node" presStyleLbl="node1" presStyleIdx="0" presStyleCnt="1" custScaleX="242182" custScaleY="163596">
        <dgm:presLayoutVars>
          <dgm:bulletEnabled val="1"/>
        </dgm:presLayoutVars>
      </dgm:prSet>
      <dgm:spPr/>
    </dgm:pt>
  </dgm:ptLst>
  <dgm:cxnLst>
    <dgm:cxn modelId="{66C0F063-7C67-43B6-9F39-10B29531EF89}" type="presOf" srcId="{DB0D399B-418B-4C72-8521-4E5CB7766748}" destId="{5E91E452-4447-4F19-8008-CF915211DB82}" srcOrd="0" destOrd="0" presId="urn:microsoft.com/office/officeart/2005/8/layout/default"/>
    <dgm:cxn modelId="{698766A2-76F4-4CC3-90E5-35F7DF3DAF98}" type="presOf" srcId="{397DA40F-58D0-4F98-8DB7-60D2289B538C}" destId="{2E7DF32B-9490-40F0-999F-BB2B93EA9E32}" srcOrd="0" destOrd="0" presId="urn:microsoft.com/office/officeart/2005/8/layout/default"/>
    <dgm:cxn modelId="{D28F43FE-DCAF-423E-B58E-1F70785D4CE6}" srcId="{DB0D399B-418B-4C72-8521-4E5CB7766748}" destId="{397DA40F-58D0-4F98-8DB7-60D2289B538C}" srcOrd="0" destOrd="0" parTransId="{4D4D2F7F-F761-441C-9003-2BF7CF58A64A}" sibTransId="{47AE1A48-B8C1-4BA4-A3D5-6931F36B8441}"/>
    <dgm:cxn modelId="{C9FA720A-62FB-4603-A34F-DD0867E3254F}" type="presParOf" srcId="{5E91E452-4447-4F19-8008-CF915211DB82}" destId="{2E7DF32B-9490-40F0-999F-BB2B93EA9E32}" srcOrd="0"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9B7649-DB30-4054-BBAF-9ED89DE5BA3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0D135A7A-75C3-4A66-BD50-FD0AFC3C9B63}">
      <dgm:prSet custT="1"/>
      <dgm:spPr>
        <a:solidFill>
          <a:srgbClr val="023056"/>
        </a:solidFill>
      </dgm:spPr>
      <dgm:t>
        <a:bodyPr/>
        <a:lstStyle/>
        <a:p>
          <a:pPr algn="l"/>
          <a:r>
            <a:rPr lang="en-US" sz="1400" dirty="0">
              <a:effectLst/>
              <a:latin typeface="+mn-lt"/>
              <a:ea typeface="Aptos" panose="020B0004020202020204" pitchFamily="34" charset="0"/>
              <a:cs typeface="Arial" panose="020B0604020202020204" pitchFamily="34" charset="0"/>
            </a:rPr>
            <a:t>It is expected that a master’s program would require a bachelor’s degree.</a:t>
          </a:r>
          <a:endParaRPr lang="en-CA" sz="1400" dirty="0">
            <a:effectLst/>
            <a:latin typeface="+mn-lt"/>
            <a:ea typeface="Aptos" panose="020B0004020202020204" pitchFamily="34" charset="0"/>
            <a:cs typeface="Arial" panose="020B0604020202020204" pitchFamily="34" charset="0"/>
          </a:endParaRPr>
        </a:p>
      </dgm:t>
    </dgm:pt>
    <dgm:pt modelId="{D1CA1FEB-74BA-46DB-8F92-66785EE54288}" type="parTrans" cxnId="{8E05F3B5-3CD9-4C3A-818F-AFCA1E7BFD84}">
      <dgm:prSet/>
      <dgm:spPr/>
      <dgm:t>
        <a:bodyPr/>
        <a:lstStyle/>
        <a:p>
          <a:endParaRPr lang="en-CA"/>
        </a:p>
      </dgm:t>
    </dgm:pt>
    <dgm:pt modelId="{A5C8319A-168B-4CEA-A72C-34C4658D8D0D}" type="sibTrans" cxnId="{8E05F3B5-3CD9-4C3A-818F-AFCA1E7BFD84}">
      <dgm:prSet/>
      <dgm:spPr/>
      <dgm:t>
        <a:bodyPr/>
        <a:lstStyle/>
        <a:p>
          <a:endParaRPr lang="en-CA"/>
        </a:p>
      </dgm:t>
    </dgm:pt>
    <dgm:pt modelId="{19BF801A-E1AE-4DE0-BCDE-70BC1E4AB79D}">
      <dgm:prSet custT="1"/>
      <dgm:spPr>
        <a:solidFill>
          <a:srgbClr val="FDAF17"/>
        </a:solidFill>
      </dgm:spPr>
      <dgm:t>
        <a:bodyPr/>
        <a:lstStyle/>
        <a:p>
          <a:pPr algn="l"/>
          <a:r>
            <a:rPr lang="en-US" sz="1400" dirty="0">
              <a:solidFill>
                <a:schemeClr val="tx1"/>
              </a:solidFill>
              <a:effectLst/>
              <a:latin typeface="+mn-lt"/>
              <a:ea typeface="Aptos" panose="020B0004020202020204" pitchFamily="34" charset="0"/>
              <a:cs typeface="Arial" panose="020B0604020202020204" pitchFamily="34" charset="0"/>
            </a:rPr>
            <a:t>Master’s in Business that are not MBA’s are more focused and the trend is to get them shorter and specialized.</a:t>
          </a:r>
          <a:endParaRPr lang="en-CA" sz="1400" dirty="0">
            <a:solidFill>
              <a:schemeClr val="tx1"/>
            </a:solidFill>
            <a:effectLst/>
            <a:latin typeface="+mn-lt"/>
            <a:ea typeface="Aptos" panose="020B0004020202020204" pitchFamily="34" charset="0"/>
            <a:cs typeface="Arial" panose="020B0604020202020204" pitchFamily="34" charset="0"/>
          </a:endParaRPr>
        </a:p>
      </dgm:t>
    </dgm:pt>
    <dgm:pt modelId="{B86825B0-6DBC-4E14-8548-2B27C005F2CC}" type="parTrans" cxnId="{538F4719-8FF6-403A-9D51-9F456BEF2967}">
      <dgm:prSet/>
      <dgm:spPr/>
      <dgm:t>
        <a:bodyPr/>
        <a:lstStyle/>
        <a:p>
          <a:endParaRPr lang="en-CA"/>
        </a:p>
      </dgm:t>
    </dgm:pt>
    <dgm:pt modelId="{C73BD7D9-E6AE-48E8-8F59-F0607777C53C}" type="sibTrans" cxnId="{538F4719-8FF6-403A-9D51-9F456BEF2967}">
      <dgm:prSet/>
      <dgm:spPr/>
      <dgm:t>
        <a:bodyPr/>
        <a:lstStyle/>
        <a:p>
          <a:endParaRPr lang="en-CA"/>
        </a:p>
      </dgm:t>
    </dgm:pt>
    <dgm:pt modelId="{DE3A45B0-38CC-4567-B82D-556C602F1178}">
      <dgm:prSet custT="1"/>
      <dgm:spPr>
        <a:solidFill>
          <a:srgbClr val="005DA8"/>
        </a:solidFill>
      </dgm:spPr>
      <dgm:t>
        <a:bodyPr/>
        <a:lstStyle/>
        <a:p>
          <a:pPr algn="l"/>
          <a:r>
            <a:rPr lang="en-US" sz="1400">
              <a:effectLst/>
              <a:latin typeface="+mn-lt"/>
              <a:ea typeface="Aptos" panose="020B0004020202020204" pitchFamily="34" charset="0"/>
              <a:cs typeface="Arial" panose="020B0604020202020204" pitchFamily="34" charset="0"/>
            </a:rPr>
            <a:t>A regular MBA in developed academic markets is usually considered a professional terminal degree. </a:t>
          </a:r>
          <a:endParaRPr lang="en-CA" sz="1400" dirty="0">
            <a:effectLst/>
            <a:latin typeface="+mn-lt"/>
            <a:ea typeface="Aptos" panose="020B0004020202020204" pitchFamily="34" charset="0"/>
            <a:cs typeface="Arial" panose="020B0604020202020204" pitchFamily="34" charset="0"/>
          </a:endParaRPr>
        </a:p>
      </dgm:t>
    </dgm:pt>
    <dgm:pt modelId="{FE059CBA-CAD3-4585-B647-F96E430845DD}" type="parTrans" cxnId="{4769F28A-62D4-442E-BAD7-1B22E42456E6}">
      <dgm:prSet/>
      <dgm:spPr/>
      <dgm:t>
        <a:bodyPr/>
        <a:lstStyle/>
        <a:p>
          <a:endParaRPr lang="en-CA"/>
        </a:p>
      </dgm:t>
    </dgm:pt>
    <dgm:pt modelId="{FFE575B6-1778-4117-AED3-56011DB53E61}" type="sibTrans" cxnId="{4769F28A-62D4-442E-BAD7-1B22E42456E6}">
      <dgm:prSet/>
      <dgm:spPr/>
      <dgm:t>
        <a:bodyPr/>
        <a:lstStyle/>
        <a:p>
          <a:endParaRPr lang="en-CA"/>
        </a:p>
      </dgm:t>
    </dgm:pt>
    <dgm:pt modelId="{90588055-61A6-4592-A8F9-4003EACDFAB1}">
      <dgm:prSet custT="1"/>
      <dgm:spPr>
        <a:solidFill>
          <a:srgbClr val="7CB842"/>
        </a:solidFill>
      </dgm:spPr>
      <dgm:t>
        <a:bodyPr/>
        <a:lstStyle/>
        <a:p>
          <a:pPr algn="l"/>
          <a:r>
            <a:rPr lang="en-US" sz="1400" dirty="0">
              <a:effectLst/>
              <a:latin typeface="+mn-lt"/>
              <a:ea typeface="Aptos" panose="020B0004020202020204" pitchFamily="34" charset="0"/>
              <a:cs typeface="Arial" panose="020B0604020202020204" pitchFamily="34" charset="0"/>
            </a:rPr>
            <a:t>There are MBA’s with and without thesis options.</a:t>
          </a:r>
          <a:endParaRPr lang="en-CA" sz="1400" dirty="0">
            <a:effectLst/>
            <a:latin typeface="+mn-lt"/>
            <a:ea typeface="Aptos" panose="020B0004020202020204" pitchFamily="34" charset="0"/>
            <a:cs typeface="Arial" panose="020B0604020202020204" pitchFamily="34" charset="0"/>
          </a:endParaRPr>
        </a:p>
      </dgm:t>
    </dgm:pt>
    <dgm:pt modelId="{02D4933A-483E-4B55-AC6A-5BFC2E38B614}" type="parTrans" cxnId="{1DA5EB2A-F5F1-4B51-9942-CA251662AE9B}">
      <dgm:prSet/>
      <dgm:spPr/>
      <dgm:t>
        <a:bodyPr/>
        <a:lstStyle/>
        <a:p>
          <a:endParaRPr lang="en-CA"/>
        </a:p>
      </dgm:t>
    </dgm:pt>
    <dgm:pt modelId="{ABF6713B-D7BB-4BEE-AFF0-6E6DB5189220}" type="sibTrans" cxnId="{1DA5EB2A-F5F1-4B51-9942-CA251662AE9B}">
      <dgm:prSet/>
      <dgm:spPr/>
      <dgm:t>
        <a:bodyPr/>
        <a:lstStyle/>
        <a:p>
          <a:endParaRPr lang="en-CA"/>
        </a:p>
      </dgm:t>
    </dgm:pt>
    <dgm:pt modelId="{90AF703D-27C2-422C-AE44-B79BB5033DB6}">
      <dgm:prSet custT="1"/>
      <dgm:spPr>
        <a:solidFill>
          <a:srgbClr val="FDAF17"/>
        </a:solidFill>
      </dgm:spPr>
      <dgm:t>
        <a:bodyPr/>
        <a:lstStyle/>
        <a:p>
          <a:pPr algn="l"/>
          <a:r>
            <a:rPr lang="en-US" sz="1400" dirty="0">
              <a:solidFill>
                <a:schemeClr val="tx1"/>
              </a:solidFill>
              <a:effectLst/>
              <a:latin typeface="+mn-lt"/>
              <a:ea typeface="Aptos" panose="020B0004020202020204" pitchFamily="34" charset="0"/>
              <a:cs typeface="Arial" panose="020B0604020202020204" pitchFamily="34" charset="0"/>
            </a:rPr>
            <a:t>Most master’s are between one year and two years duration with master’s programs at the top ten private and public universities in North America competitive in nature.</a:t>
          </a:r>
          <a:endParaRPr lang="en-CA" sz="1400" dirty="0">
            <a:solidFill>
              <a:schemeClr val="tx1"/>
            </a:solidFill>
            <a:effectLst/>
            <a:latin typeface="+mn-lt"/>
            <a:ea typeface="Aptos" panose="020B0004020202020204" pitchFamily="34" charset="0"/>
            <a:cs typeface="Arial" panose="020B0604020202020204" pitchFamily="34" charset="0"/>
          </a:endParaRPr>
        </a:p>
      </dgm:t>
    </dgm:pt>
    <dgm:pt modelId="{04B73E43-F00A-4EFE-826F-2BECFF90138E}" type="parTrans" cxnId="{D4BD8EDB-34E5-47F7-BA19-AEB5996B212B}">
      <dgm:prSet/>
      <dgm:spPr/>
      <dgm:t>
        <a:bodyPr/>
        <a:lstStyle/>
        <a:p>
          <a:endParaRPr lang="en-CA"/>
        </a:p>
      </dgm:t>
    </dgm:pt>
    <dgm:pt modelId="{F3786BF5-5FF3-41BB-94D0-12EFA0255D0C}" type="sibTrans" cxnId="{D4BD8EDB-34E5-47F7-BA19-AEB5996B212B}">
      <dgm:prSet/>
      <dgm:spPr/>
      <dgm:t>
        <a:bodyPr/>
        <a:lstStyle/>
        <a:p>
          <a:endParaRPr lang="en-CA"/>
        </a:p>
      </dgm:t>
    </dgm:pt>
    <dgm:pt modelId="{CAAE94D8-6C2A-4944-9E9A-A2EA7F424093}">
      <dgm:prSet custT="1"/>
      <dgm:spPr>
        <a:solidFill>
          <a:srgbClr val="023056"/>
        </a:solidFill>
      </dgm:spPr>
      <dgm:t>
        <a:bodyPr/>
        <a:lstStyle/>
        <a:p>
          <a:pPr algn="l"/>
          <a:r>
            <a:rPr lang="en-US" sz="1400" dirty="0">
              <a:effectLst/>
              <a:latin typeface="+mn-lt"/>
              <a:ea typeface="Aptos" panose="020B0004020202020204" pitchFamily="34" charset="0"/>
              <a:cs typeface="Arial" panose="020B0604020202020204" pitchFamily="34" charset="0"/>
            </a:rPr>
            <a:t>MA and MS; master’s better prepare students for further doctoral education.  This is important to remember for those interested in further studies and also by the fact that in British Columbia, MBA are considered general by the Ministry of Advanced Education.</a:t>
          </a:r>
          <a:endParaRPr lang="en-CA" sz="1400" dirty="0">
            <a:effectLst/>
            <a:latin typeface="+mn-lt"/>
            <a:ea typeface="Aptos" panose="020B0004020202020204" pitchFamily="34" charset="0"/>
            <a:cs typeface="Arial" panose="020B0604020202020204" pitchFamily="34" charset="0"/>
          </a:endParaRPr>
        </a:p>
      </dgm:t>
    </dgm:pt>
    <dgm:pt modelId="{369744C1-539D-44C6-A2E5-2D0AFDC1AB0F}" type="parTrans" cxnId="{DC41B5AB-52BB-4408-B860-30DD5AA0FF15}">
      <dgm:prSet/>
      <dgm:spPr/>
      <dgm:t>
        <a:bodyPr/>
        <a:lstStyle/>
        <a:p>
          <a:endParaRPr lang="en-CA"/>
        </a:p>
      </dgm:t>
    </dgm:pt>
    <dgm:pt modelId="{DEA44025-29E9-47B6-BBE3-CA10D09B5423}" type="sibTrans" cxnId="{DC41B5AB-52BB-4408-B860-30DD5AA0FF15}">
      <dgm:prSet/>
      <dgm:spPr/>
      <dgm:t>
        <a:bodyPr/>
        <a:lstStyle/>
        <a:p>
          <a:endParaRPr lang="en-CA"/>
        </a:p>
      </dgm:t>
    </dgm:pt>
    <dgm:pt modelId="{69FEFCD2-5210-4FD0-9157-4BC1FE0B7594}">
      <dgm:prSet phldrT="[Text]" custT="1"/>
      <dgm:spPr>
        <a:solidFill>
          <a:srgbClr val="7CB842"/>
        </a:solidFill>
      </dgm:spPr>
      <dgm:t>
        <a:bodyPr/>
        <a:lstStyle/>
        <a:p>
          <a:pPr algn="l">
            <a:buFont typeface="Aptos" panose="020B0004020202020204" pitchFamily="34" charset="0"/>
            <a:buChar char="-"/>
          </a:pPr>
          <a:r>
            <a:rPr lang="en-US" sz="1400" dirty="0">
              <a:effectLst/>
              <a:latin typeface="+mn-lt"/>
              <a:ea typeface="Aptos" panose="020B0004020202020204" pitchFamily="34" charset="0"/>
              <a:cs typeface="Arial" panose="020B0604020202020204" pitchFamily="34" charset="0"/>
            </a:rPr>
            <a:t>A regular MBA program has business courses with specialization (or not) like accounting, marketing, innovation, public administration, etc.</a:t>
          </a:r>
          <a:endParaRPr lang="en-CA" sz="1400" dirty="0">
            <a:effectLst/>
            <a:latin typeface="+mn-lt"/>
            <a:ea typeface="Aptos" panose="020B0004020202020204" pitchFamily="34" charset="0"/>
            <a:cs typeface="Arial" panose="020B0604020202020204" pitchFamily="34" charset="0"/>
          </a:endParaRPr>
        </a:p>
      </dgm:t>
    </dgm:pt>
    <dgm:pt modelId="{2049CC89-5E95-4CAC-B885-411ACF056633}" type="parTrans" cxnId="{B92129DB-FFE1-41BC-A47F-CC08C85F09F4}">
      <dgm:prSet/>
      <dgm:spPr/>
      <dgm:t>
        <a:bodyPr/>
        <a:lstStyle/>
        <a:p>
          <a:endParaRPr lang="en-CA"/>
        </a:p>
      </dgm:t>
    </dgm:pt>
    <dgm:pt modelId="{FAF57F86-0B7A-4E90-BC26-47746036EC8F}" type="sibTrans" cxnId="{B92129DB-FFE1-41BC-A47F-CC08C85F09F4}">
      <dgm:prSet/>
      <dgm:spPr/>
      <dgm:t>
        <a:bodyPr/>
        <a:lstStyle/>
        <a:p>
          <a:endParaRPr lang="en-CA"/>
        </a:p>
      </dgm:t>
    </dgm:pt>
    <dgm:pt modelId="{82A6F05F-A505-4879-8E0A-4BB04E38D865}">
      <dgm:prSet custT="1"/>
      <dgm:spPr>
        <a:solidFill>
          <a:srgbClr val="D23239"/>
        </a:solidFill>
      </dgm:spPr>
      <dgm:t>
        <a:bodyPr/>
        <a:lstStyle/>
        <a:p>
          <a:pPr algn="l"/>
          <a:r>
            <a:rPr lang="en-US" sz="1400" dirty="0">
              <a:effectLst/>
              <a:latin typeface="+mn-lt"/>
              <a:ea typeface="Aptos" panose="020B0004020202020204" pitchFamily="34" charset="0"/>
              <a:cs typeface="Arial" panose="020B0604020202020204" pitchFamily="34" charset="0"/>
            </a:rPr>
            <a:t>In research comprehensive universities, students have an opportunity to take courses designated as “regional studies”: Asian/Latin American/African or European Studies.</a:t>
          </a:r>
          <a:endParaRPr lang="en-CA" sz="1400" dirty="0">
            <a:effectLst/>
            <a:latin typeface="+mn-lt"/>
            <a:ea typeface="Aptos" panose="020B0004020202020204" pitchFamily="34" charset="0"/>
            <a:cs typeface="Arial" panose="020B0604020202020204" pitchFamily="34" charset="0"/>
          </a:endParaRPr>
        </a:p>
      </dgm:t>
    </dgm:pt>
    <dgm:pt modelId="{99555DE0-F890-43EE-944E-6E3FA60E0036}" type="parTrans" cxnId="{F32F5F1F-AC1F-4DEB-B211-25B164054AB2}">
      <dgm:prSet/>
      <dgm:spPr/>
      <dgm:t>
        <a:bodyPr/>
        <a:lstStyle/>
        <a:p>
          <a:endParaRPr lang="en-CA"/>
        </a:p>
      </dgm:t>
    </dgm:pt>
    <dgm:pt modelId="{EA9A6C12-2439-4790-B287-5A1CBA7C6EE9}" type="sibTrans" cxnId="{F32F5F1F-AC1F-4DEB-B211-25B164054AB2}">
      <dgm:prSet/>
      <dgm:spPr/>
      <dgm:t>
        <a:bodyPr/>
        <a:lstStyle/>
        <a:p>
          <a:endParaRPr lang="en-CA"/>
        </a:p>
      </dgm:t>
    </dgm:pt>
    <dgm:pt modelId="{CC24EA40-648D-492D-9AAC-7CB741AFCE4C}">
      <dgm:prSet custT="1"/>
      <dgm:spPr>
        <a:solidFill>
          <a:srgbClr val="4472C4"/>
        </a:solidFill>
      </dgm:spPr>
      <dgm:t>
        <a:bodyPr/>
        <a:lstStyle/>
        <a:p>
          <a:pPr algn="l"/>
          <a:r>
            <a:rPr lang="en-US" sz="1400" dirty="0">
              <a:solidFill>
                <a:schemeClr val="bg1"/>
              </a:solidFill>
              <a:effectLst/>
              <a:latin typeface="+mn-lt"/>
              <a:ea typeface="Aptos" panose="020B0004020202020204" pitchFamily="34" charset="0"/>
              <a:cs typeface="Arial" panose="020B0604020202020204" pitchFamily="34" charset="0"/>
            </a:rPr>
            <a:t>The market also serves Executive MBA’s where the academic curriculum is usually intense but generally require several years of experience.</a:t>
          </a:r>
          <a:endParaRPr lang="en-CA" sz="1400" dirty="0">
            <a:solidFill>
              <a:schemeClr val="bg1"/>
            </a:solidFill>
            <a:effectLst/>
            <a:latin typeface="+mn-lt"/>
            <a:ea typeface="Aptos" panose="020B0004020202020204" pitchFamily="34" charset="0"/>
            <a:cs typeface="Arial" panose="020B0604020202020204" pitchFamily="34" charset="0"/>
          </a:endParaRPr>
        </a:p>
      </dgm:t>
    </dgm:pt>
    <dgm:pt modelId="{7E623951-3379-48B9-8DF1-3561CD7D4134}" type="parTrans" cxnId="{A8F9CF87-431D-42A0-8CE9-DC00787606CF}">
      <dgm:prSet/>
      <dgm:spPr/>
      <dgm:t>
        <a:bodyPr/>
        <a:lstStyle/>
        <a:p>
          <a:endParaRPr lang="en-CA"/>
        </a:p>
      </dgm:t>
    </dgm:pt>
    <dgm:pt modelId="{71511069-34F2-43F8-A030-F23346EAF823}" type="sibTrans" cxnId="{A8F9CF87-431D-42A0-8CE9-DC00787606CF}">
      <dgm:prSet/>
      <dgm:spPr/>
      <dgm:t>
        <a:bodyPr/>
        <a:lstStyle/>
        <a:p>
          <a:endParaRPr lang="en-CA"/>
        </a:p>
      </dgm:t>
    </dgm:pt>
    <dgm:pt modelId="{B22E0353-1E6A-4E5E-9A58-C40B6D84DF7D}" type="pres">
      <dgm:prSet presAssocID="{BC9B7649-DB30-4054-BBAF-9ED89DE5BA38}" presName="diagram" presStyleCnt="0">
        <dgm:presLayoutVars>
          <dgm:dir/>
          <dgm:resizeHandles val="exact"/>
        </dgm:presLayoutVars>
      </dgm:prSet>
      <dgm:spPr/>
    </dgm:pt>
    <dgm:pt modelId="{676CDE2B-59CE-41CD-AAC8-93E3ED88E4D5}" type="pres">
      <dgm:prSet presAssocID="{0D135A7A-75C3-4A66-BD50-FD0AFC3C9B63}" presName="node" presStyleLbl="node1" presStyleIdx="0" presStyleCnt="9">
        <dgm:presLayoutVars>
          <dgm:bulletEnabled val="1"/>
        </dgm:presLayoutVars>
      </dgm:prSet>
      <dgm:spPr/>
    </dgm:pt>
    <dgm:pt modelId="{4E5262A9-25DA-4BCC-93C7-86A15F96E1D4}" type="pres">
      <dgm:prSet presAssocID="{A5C8319A-168B-4CEA-A72C-34C4658D8D0D}" presName="sibTrans" presStyleCnt="0"/>
      <dgm:spPr/>
    </dgm:pt>
    <dgm:pt modelId="{AC0FA06D-815B-467A-8A6F-5A74618E89A2}" type="pres">
      <dgm:prSet presAssocID="{19BF801A-E1AE-4DE0-BCDE-70BC1E4AB79D}" presName="node" presStyleLbl="node1" presStyleIdx="1" presStyleCnt="9">
        <dgm:presLayoutVars>
          <dgm:bulletEnabled val="1"/>
        </dgm:presLayoutVars>
      </dgm:prSet>
      <dgm:spPr/>
    </dgm:pt>
    <dgm:pt modelId="{1D6D9642-4D15-4D4C-A68C-55EFEBB41E9E}" type="pres">
      <dgm:prSet presAssocID="{C73BD7D9-E6AE-48E8-8F59-F0607777C53C}" presName="sibTrans" presStyleCnt="0"/>
      <dgm:spPr/>
    </dgm:pt>
    <dgm:pt modelId="{667BA24B-CEB5-464D-A1F5-EB22DF578F80}" type="pres">
      <dgm:prSet presAssocID="{DE3A45B0-38CC-4567-B82D-556C602F1178}" presName="node" presStyleLbl="node1" presStyleIdx="2" presStyleCnt="9">
        <dgm:presLayoutVars>
          <dgm:bulletEnabled val="1"/>
        </dgm:presLayoutVars>
      </dgm:prSet>
      <dgm:spPr/>
    </dgm:pt>
    <dgm:pt modelId="{541FA474-32FC-4B87-8FCE-C0787109466F}" type="pres">
      <dgm:prSet presAssocID="{FFE575B6-1778-4117-AED3-56011DB53E61}" presName="sibTrans" presStyleCnt="0"/>
      <dgm:spPr/>
    </dgm:pt>
    <dgm:pt modelId="{DD9F0398-2F9B-41FD-BAAB-D8C1B708BE10}" type="pres">
      <dgm:prSet presAssocID="{90588055-61A6-4592-A8F9-4003EACDFAB1}" presName="node" presStyleLbl="node1" presStyleIdx="3" presStyleCnt="9">
        <dgm:presLayoutVars>
          <dgm:bulletEnabled val="1"/>
        </dgm:presLayoutVars>
      </dgm:prSet>
      <dgm:spPr/>
    </dgm:pt>
    <dgm:pt modelId="{FAB15261-A323-4A12-8DB1-57E99421D372}" type="pres">
      <dgm:prSet presAssocID="{ABF6713B-D7BB-4BEE-AFF0-6E6DB5189220}" presName="sibTrans" presStyleCnt="0"/>
      <dgm:spPr/>
    </dgm:pt>
    <dgm:pt modelId="{20B3F308-6038-46FB-8637-96FA12869903}" type="pres">
      <dgm:prSet presAssocID="{CC24EA40-648D-492D-9AAC-7CB741AFCE4C}" presName="node" presStyleLbl="node1" presStyleIdx="4" presStyleCnt="9" custScaleX="108694">
        <dgm:presLayoutVars>
          <dgm:bulletEnabled val="1"/>
        </dgm:presLayoutVars>
      </dgm:prSet>
      <dgm:spPr/>
    </dgm:pt>
    <dgm:pt modelId="{399E8025-0F44-4495-AD69-04CCBFA47CA0}" type="pres">
      <dgm:prSet presAssocID="{71511069-34F2-43F8-A030-F23346EAF823}" presName="sibTrans" presStyleCnt="0"/>
      <dgm:spPr/>
    </dgm:pt>
    <dgm:pt modelId="{BB5002DF-22EE-454A-8B74-B9BECB559BF3}" type="pres">
      <dgm:prSet presAssocID="{69FEFCD2-5210-4FD0-9157-4BC1FE0B7594}" presName="node" presStyleLbl="node1" presStyleIdx="5" presStyleCnt="9" custScaleX="108694">
        <dgm:presLayoutVars>
          <dgm:bulletEnabled val="1"/>
        </dgm:presLayoutVars>
      </dgm:prSet>
      <dgm:spPr/>
    </dgm:pt>
    <dgm:pt modelId="{0AC398A4-8091-4040-ABF8-533691B0F7A1}" type="pres">
      <dgm:prSet presAssocID="{FAF57F86-0B7A-4E90-BC26-47746036EC8F}" presName="sibTrans" presStyleCnt="0"/>
      <dgm:spPr/>
    </dgm:pt>
    <dgm:pt modelId="{64E89A92-A47B-4FDB-B425-1A80639FEBC6}" type="pres">
      <dgm:prSet presAssocID="{82A6F05F-A505-4879-8E0A-4BB04E38D865}" presName="node" presStyleLbl="node1" presStyleIdx="6" presStyleCnt="9" custScaleX="108694">
        <dgm:presLayoutVars>
          <dgm:bulletEnabled val="1"/>
        </dgm:presLayoutVars>
      </dgm:prSet>
      <dgm:spPr/>
    </dgm:pt>
    <dgm:pt modelId="{D87BF2C9-7ADE-4AD9-B1F6-D879A7C66F05}" type="pres">
      <dgm:prSet presAssocID="{EA9A6C12-2439-4790-B287-5A1CBA7C6EE9}" presName="sibTrans" presStyleCnt="0"/>
      <dgm:spPr/>
    </dgm:pt>
    <dgm:pt modelId="{404D3076-6ED8-448A-A468-E4B9476066A1}" type="pres">
      <dgm:prSet presAssocID="{90AF703D-27C2-422C-AE44-B79BB5033DB6}" presName="node" presStyleLbl="node1" presStyleIdx="7" presStyleCnt="9" custScaleX="108694">
        <dgm:presLayoutVars>
          <dgm:bulletEnabled val="1"/>
        </dgm:presLayoutVars>
      </dgm:prSet>
      <dgm:spPr/>
    </dgm:pt>
    <dgm:pt modelId="{EFB46979-46CF-464A-BC1B-F897EBCF8676}" type="pres">
      <dgm:prSet presAssocID="{F3786BF5-5FF3-41BB-94D0-12EFA0255D0C}" presName="sibTrans" presStyleCnt="0"/>
      <dgm:spPr/>
    </dgm:pt>
    <dgm:pt modelId="{04AE43F7-9412-4ECF-B13E-6D255FA144BC}" type="pres">
      <dgm:prSet presAssocID="{CAAE94D8-6C2A-4944-9E9A-A2EA7F424093}" presName="node" presStyleLbl="node1" presStyleIdx="8" presStyleCnt="9" custScaleX="238501">
        <dgm:presLayoutVars>
          <dgm:bulletEnabled val="1"/>
        </dgm:presLayoutVars>
      </dgm:prSet>
      <dgm:spPr/>
    </dgm:pt>
  </dgm:ptLst>
  <dgm:cxnLst>
    <dgm:cxn modelId="{79CDC710-5FF9-493F-A256-593D22DED8A4}" type="presOf" srcId="{CAAE94D8-6C2A-4944-9E9A-A2EA7F424093}" destId="{04AE43F7-9412-4ECF-B13E-6D255FA144BC}" srcOrd="0" destOrd="0" presId="urn:microsoft.com/office/officeart/2005/8/layout/default"/>
    <dgm:cxn modelId="{1916BB12-E7FA-415B-A2B5-D70FFC2C6629}" type="presOf" srcId="{69FEFCD2-5210-4FD0-9157-4BC1FE0B7594}" destId="{BB5002DF-22EE-454A-8B74-B9BECB559BF3}" srcOrd="0" destOrd="0" presId="urn:microsoft.com/office/officeart/2005/8/layout/default"/>
    <dgm:cxn modelId="{538F4719-8FF6-403A-9D51-9F456BEF2967}" srcId="{BC9B7649-DB30-4054-BBAF-9ED89DE5BA38}" destId="{19BF801A-E1AE-4DE0-BCDE-70BC1E4AB79D}" srcOrd="1" destOrd="0" parTransId="{B86825B0-6DBC-4E14-8548-2B27C005F2CC}" sibTransId="{C73BD7D9-E6AE-48E8-8F59-F0607777C53C}"/>
    <dgm:cxn modelId="{F32F5F1F-AC1F-4DEB-B211-25B164054AB2}" srcId="{BC9B7649-DB30-4054-BBAF-9ED89DE5BA38}" destId="{82A6F05F-A505-4879-8E0A-4BB04E38D865}" srcOrd="6" destOrd="0" parTransId="{99555DE0-F890-43EE-944E-6E3FA60E0036}" sibTransId="{EA9A6C12-2439-4790-B287-5A1CBA7C6EE9}"/>
    <dgm:cxn modelId="{1DA5EB2A-F5F1-4B51-9942-CA251662AE9B}" srcId="{BC9B7649-DB30-4054-BBAF-9ED89DE5BA38}" destId="{90588055-61A6-4592-A8F9-4003EACDFAB1}" srcOrd="3" destOrd="0" parTransId="{02D4933A-483E-4B55-AC6A-5BFC2E38B614}" sibTransId="{ABF6713B-D7BB-4BEE-AFF0-6E6DB5189220}"/>
    <dgm:cxn modelId="{FBAB4C60-93D7-4383-8E1B-B09D6626CADB}" type="presOf" srcId="{90588055-61A6-4592-A8F9-4003EACDFAB1}" destId="{DD9F0398-2F9B-41FD-BAAB-D8C1B708BE10}" srcOrd="0" destOrd="0" presId="urn:microsoft.com/office/officeart/2005/8/layout/default"/>
    <dgm:cxn modelId="{BA744F61-9FA7-4340-AAF2-9582592A5C3B}" type="presOf" srcId="{0D135A7A-75C3-4A66-BD50-FD0AFC3C9B63}" destId="{676CDE2B-59CE-41CD-AAC8-93E3ED88E4D5}" srcOrd="0" destOrd="0" presId="urn:microsoft.com/office/officeart/2005/8/layout/default"/>
    <dgm:cxn modelId="{BC12BE53-2A39-4710-BA0C-7608F06F20DD}" type="presOf" srcId="{DE3A45B0-38CC-4567-B82D-556C602F1178}" destId="{667BA24B-CEB5-464D-A1F5-EB22DF578F80}" srcOrd="0" destOrd="0" presId="urn:microsoft.com/office/officeart/2005/8/layout/default"/>
    <dgm:cxn modelId="{A8F9CF87-431D-42A0-8CE9-DC00787606CF}" srcId="{BC9B7649-DB30-4054-BBAF-9ED89DE5BA38}" destId="{CC24EA40-648D-492D-9AAC-7CB741AFCE4C}" srcOrd="4" destOrd="0" parTransId="{7E623951-3379-48B9-8DF1-3561CD7D4134}" sibTransId="{71511069-34F2-43F8-A030-F23346EAF823}"/>
    <dgm:cxn modelId="{4769F28A-62D4-442E-BAD7-1B22E42456E6}" srcId="{BC9B7649-DB30-4054-BBAF-9ED89DE5BA38}" destId="{DE3A45B0-38CC-4567-B82D-556C602F1178}" srcOrd="2" destOrd="0" parTransId="{FE059CBA-CAD3-4585-B647-F96E430845DD}" sibTransId="{FFE575B6-1778-4117-AED3-56011DB53E61}"/>
    <dgm:cxn modelId="{3318479A-CCD1-4424-87F8-E23CBA71A73B}" type="presOf" srcId="{90AF703D-27C2-422C-AE44-B79BB5033DB6}" destId="{404D3076-6ED8-448A-A468-E4B9476066A1}" srcOrd="0" destOrd="0" presId="urn:microsoft.com/office/officeart/2005/8/layout/default"/>
    <dgm:cxn modelId="{DC41B5AB-52BB-4408-B860-30DD5AA0FF15}" srcId="{BC9B7649-DB30-4054-BBAF-9ED89DE5BA38}" destId="{CAAE94D8-6C2A-4944-9E9A-A2EA7F424093}" srcOrd="8" destOrd="0" parTransId="{369744C1-539D-44C6-A2E5-2D0AFDC1AB0F}" sibTransId="{DEA44025-29E9-47B6-BBE3-CA10D09B5423}"/>
    <dgm:cxn modelId="{8E05F3B5-3CD9-4C3A-818F-AFCA1E7BFD84}" srcId="{BC9B7649-DB30-4054-BBAF-9ED89DE5BA38}" destId="{0D135A7A-75C3-4A66-BD50-FD0AFC3C9B63}" srcOrd="0" destOrd="0" parTransId="{D1CA1FEB-74BA-46DB-8F92-66785EE54288}" sibTransId="{A5C8319A-168B-4CEA-A72C-34C4658D8D0D}"/>
    <dgm:cxn modelId="{109500C9-C723-479F-9A87-798987494B40}" type="presOf" srcId="{CC24EA40-648D-492D-9AAC-7CB741AFCE4C}" destId="{20B3F308-6038-46FB-8637-96FA12869903}" srcOrd="0" destOrd="0" presId="urn:microsoft.com/office/officeart/2005/8/layout/default"/>
    <dgm:cxn modelId="{ADF456DA-0CCA-4F43-98BC-21BAC7A40885}" type="presOf" srcId="{19BF801A-E1AE-4DE0-BCDE-70BC1E4AB79D}" destId="{AC0FA06D-815B-467A-8A6F-5A74618E89A2}" srcOrd="0" destOrd="0" presId="urn:microsoft.com/office/officeart/2005/8/layout/default"/>
    <dgm:cxn modelId="{B92129DB-FFE1-41BC-A47F-CC08C85F09F4}" srcId="{BC9B7649-DB30-4054-BBAF-9ED89DE5BA38}" destId="{69FEFCD2-5210-4FD0-9157-4BC1FE0B7594}" srcOrd="5" destOrd="0" parTransId="{2049CC89-5E95-4CAC-B885-411ACF056633}" sibTransId="{FAF57F86-0B7A-4E90-BC26-47746036EC8F}"/>
    <dgm:cxn modelId="{D4BD8EDB-34E5-47F7-BA19-AEB5996B212B}" srcId="{BC9B7649-DB30-4054-BBAF-9ED89DE5BA38}" destId="{90AF703D-27C2-422C-AE44-B79BB5033DB6}" srcOrd="7" destOrd="0" parTransId="{04B73E43-F00A-4EFE-826F-2BECFF90138E}" sibTransId="{F3786BF5-5FF3-41BB-94D0-12EFA0255D0C}"/>
    <dgm:cxn modelId="{0FBFCBE7-D8EC-49C6-8528-0766DE00DB1B}" type="presOf" srcId="{82A6F05F-A505-4879-8E0A-4BB04E38D865}" destId="{64E89A92-A47B-4FDB-B425-1A80639FEBC6}" srcOrd="0" destOrd="0" presId="urn:microsoft.com/office/officeart/2005/8/layout/default"/>
    <dgm:cxn modelId="{E872C6F0-7F41-4475-A683-F51705265CBA}" type="presOf" srcId="{BC9B7649-DB30-4054-BBAF-9ED89DE5BA38}" destId="{B22E0353-1E6A-4E5E-9A58-C40B6D84DF7D}" srcOrd="0" destOrd="0" presId="urn:microsoft.com/office/officeart/2005/8/layout/default"/>
    <dgm:cxn modelId="{073C5465-A5E5-4295-A97C-5587A98901D8}" type="presParOf" srcId="{B22E0353-1E6A-4E5E-9A58-C40B6D84DF7D}" destId="{676CDE2B-59CE-41CD-AAC8-93E3ED88E4D5}" srcOrd="0" destOrd="0" presId="urn:microsoft.com/office/officeart/2005/8/layout/default"/>
    <dgm:cxn modelId="{28CBF16B-309B-4974-899F-DC9B824F2E84}" type="presParOf" srcId="{B22E0353-1E6A-4E5E-9A58-C40B6D84DF7D}" destId="{4E5262A9-25DA-4BCC-93C7-86A15F96E1D4}" srcOrd="1" destOrd="0" presId="urn:microsoft.com/office/officeart/2005/8/layout/default"/>
    <dgm:cxn modelId="{4C88EBCA-0B23-4B17-A46A-DC1F3A03DA6F}" type="presParOf" srcId="{B22E0353-1E6A-4E5E-9A58-C40B6D84DF7D}" destId="{AC0FA06D-815B-467A-8A6F-5A74618E89A2}" srcOrd="2" destOrd="0" presId="urn:microsoft.com/office/officeart/2005/8/layout/default"/>
    <dgm:cxn modelId="{70A720BB-1F38-461D-A409-C544CD6E80E1}" type="presParOf" srcId="{B22E0353-1E6A-4E5E-9A58-C40B6D84DF7D}" destId="{1D6D9642-4D15-4D4C-A68C-55EFEBB41E9E}" srcOrd="3" destOrd="0" presId="urn:microsoft.com/office/officeart/2005/8/layout/default"/>
    <dgm:cxn modelId="{0A9FE57F-C82E-4803-A90D-7260C8EBB1DF}" type="presParOf" srcId="{B22E0353-1E6A-4E5E-9A58-C40B6D84DF7D}" destId="{667BA24B-CEB5-464D-A1F5-EB22DF578F80}" srcOrd="4" destOrd="0" presId="urn:microsoft.com/office/officeart/2005/8/layout/default"/>
    <dgm:cxn modelId="{5492ADA9-F26E-4C50-848C-4BD3559DC6F3}" type="presParOf" srcId="{B22E0353-1E6A-4E5E-9A58-C40B6D84DF7D}" destId="{541FA474-32FC-4B87-8FCE-C0787109466F}" srcOrd="5" destOrd="0" presId="urn:microsoft.com/office/officeart/2005/8/layout/default"/>
    <dgm:cxn modelId="{8E2CA1E9-E921-4226-9FC2-1DDEDEB5F3F2}" type="presParOf" srcId="{B22E0353-1E6A-4E5E-9A58-C40B6D84DF7D}" destId="{DD9F0398-2F9B-41FD-BAAB-D8C1B708BE10}" srcOrd="6" destOrd="0" presId="urn:microsoft.com/office/officeart/2005/8/layout/default"/>
    <dgm:cxn modelId="{18D4AC1D-5CDD-42CE-B132-9587695838F0}" type="presParOf" srcId="{B22E0353-1E6A-4E5E-9A58-C40B6D84DF7D}" destId="{FAB15261-A323-4A12-8DB1-57E99421D372}" srcOrd="7" destOrd="0" presId="urn:microsoft.com/office/officeart/2005/8/layout/default"/>
    <dgm:cxn modelId="{9F7EBBFE-CC9C-4AC9-881F-CFBA797C9E34}" type="presParOf" srcId="{B22E0353-1E6A-4E5E-9A58-C40B6D84DF7D}" destId="{20B3F308-6038-46FB-8637-96FA12869903}" srcOrd="8" destOrd="0" presId="urn:microsoft.com/office/officeart/2005/8/layout/default"/>
    <dgm:cxn modelId="{CB63F19D-2587-4B50-8D7D-83CEDC8B1AA8}" type="presParOf" srcId="{B22E0353-1E6A-4E5E-9A58-C40B6D84DF7D}" destId="{399E8025-0F44-4495-AD69-04CCBFA47CA0}" srcOrd="9" destOrd="0" presId="urn:microsoft.com/office/officeart/2005/8/layout/default"/>
    <dgm:cxn modelId="{DD79ACC1-E8F4-48C4-B5A6-DC7241A3404C}" type="presParOf" srcId="{B22E0353-1E6A-4E5E-9A58-C40B6D84DF7D}" destId="{BB5002DF-22EE-454A-8B74-B9BECB559BF3}" srcOrd="10" destOrd="0" presId="urn:microsoft.com/office/officeart/2005/8/layout/default"/>
    <dgm:cxn modelId="{F16B0F3C-AC1E-4CB3-B1E6-5E9543CAF726}" type="presParOf" srcId="{B22E0353-1E6A-4E5E-9A58-C40B6D84DF7D}" destId="{0AC398A4-8091-4040-ABF8-533691B0F7A1}" srcOrd="11" destOrd="0" presId="urn:microsoft.com/office/officeart/2005/8/layout/default"/>
    <dgm:cxn modelId="{57FA9C68-4A50-427D-B20B-0661CA8CBA64}" type="presParOf" srcId="{B22E0353-1E6A-4E5E-9A58-C40B6D84DF7D}" destId="{64E89A92-A47B-4FDB-B425-1A80639FEBC6}" srcOrd="12" destOrd="0" presId="urn:microsoft.com/office/officeart/2005/8/layout/default"/>
    <dgm:cxn modelId="{3FEAA850-50FB-4F4F-9BCC-4B4C693956F3}" type="presParOf" srcId="{B22E0353-1E6A-4E5E-9A58-C40B6D84DF7D}" destId="{D87BF2C9-7ADE-4AD9-B1F6-D879A7C66F05}" srcOrd="13" destOrd="0" presId="urn:microsoft.com/office/officeart/2005/8/layout/default"/>
    <dgm:cxn modelId="{54EFA7BF-B5D0-4177-BC08-F9DAC472DF76}" type="presParOf" srcId="{B22E0353-1E6A-4E5E-9A58-C40B6D84DF7D}" destId="{404D3076-6ED8-448A-A468-E4B9476066A1}" srcOrd="14" destOrd="0" presId="urn:microsoft.com/office/officeart/2005/8/layout/default"/>
    <dgm:cxn modelId="{5D930F79-BE8B-475E-AD21-42A084A2FB20}" type="presParOf" srcId="{B22E0353-1E6A-4E5E-9A58-C40B6D84DF7D}" destId="{EFB46979-46CF-464A-BC1B-F897EBCF8676}" srcOrd="15" destOrd="0" presId="urn:microsoft.com/office/officeart/2005/8/layout/default"/>
    <dgm:cxn modelId="{3F250F33-780A-4CA0-839B-AC9F28A5B287}" type="presParOf" srcId="{B22E0353-1E6A-4E5E-9A58-C40B6D84DF7D}" destId="{04AE43F7-9412-4ECF-B13E-6D255FA144BC}"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6E3E7A-61B3-41F1-A746-65C5881187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00EC7E16-F8FB-4FF4-B9B6-2DEB7929FA5A}">
      <dgm:prSet phldrT="[Text]"/>
      <dgm:spPr/>
      <dgm:t>
        <a:bodyPr/>
        <a:lstStyle/>
        <a:p>
          <a:pPr algn="justLow">
            <a:buFont typeface="Arial" panose="020B0604020202020204" pitchFamily="34" charset="0"/>
            <a:buChar char="•"/>
          </a:pPr>
          <a:r>
            <a:rPr lang="en-US">
              <a:effectLst/>
              <a:latin typeface="Aptos" panose="020B0004020202020204" pitchFamily="34" charset="0"/>
              <a:ea typeface="Aptos" panose="020B0004020202020204" pitchFamily="34" charset="0"/>
              <a:cs typeface="Arial" panose="020B0604020202020204" pitchFamily="34" charset="0"/>
            </a:rPr>
            <a:t>The program offers you the opportunity to explore international business in a number of areas, including economics, finance, strategy, marketing, management, human resource, and supply chain management. There will also be the opportunity to conduct an independent major research project in your area of interest.</a:t>
          </a:r>
          <a:endParaRPr lang="en-CA"/>
        </a:p>
      </dgm:t>
    </dgm:pt>
    <dgm:pt modelId="{3C52B4B2-F6C7-42EF-8B9E-7E4C3E58454C}" type="parTrans" cxnId="{50627340-12A2-4BDF-80DD-FCAFFF944559}">
      <dgm:prSet/>
      <dgm:spPr/>
      <dgm:t>
        <a:bodyPr/>
        <a:lstStyle/>
        <a:p>
          <a:endParaRPr lang="en-CA"/>
        </a:p>
      </dgm:t>
    </dgm:pt>
    <dgm:pt modelId="{BDED323C-3CAF-43DD-903E-A397C7270451}" type="sibTrans" cxnId="{50627340-12A2-4BDF-80DD-FCAFFF944559}">
      <dgm:prSet/>
      <dgm:spPr/>
      <dgm:t>
        <a:bodyPr/>
        <a:lstStyle/>
        <a:p>
          <a:endParaRPr lang="en-CA"/>
        </a:p>
      </dgm:t>
    </dgm:pt>
    <dgm:pt modelId="{E5519171-C784-46DC-B14E-B1FB1896CFA6}">
      <dgm:prSet/>
      <dgm:spPr>
        <a:solidFill>
          <a:srgbClr val="C00000"/>
        </a:solidFill>
      </dgm:spPr>
      <dgm:t>
        <a:bodyPr/>
        <a:lstStyle/>
        <a:p>
          <a:pPr algn="justLow"/>
          <a:r>
            <a:rPr lang="en-US">
              <a:effectLst/>
              <a:latin typeface="Aptos" panose="020B0004020202020204" pitchFamily="34" charset="0"/>
              <a:ea typeface="Aptos" panose="020B0004020202020204" pitchFamily="34" charset="0"/>
              <a:cs typeface="Arial" panose="020B0604020202020204" pitchFamily="34" charset="0"/>
            </a:rPr>
            <a:t>Throughout the program, you will gain a unique combination of skills sought after by employers all over the world. These include communication, numeracy, team-working, cross-cultural awareness, reflective learning and the ability to critically analyze complex business challenges to reach considered creative solutions.</a:t>
          </a:r>
          <a:endParaRPr lang="en-CA" dirty="0">
            <a:effectLst/>
            <a:latin typeface="Aptos" panose="020B0004020202020204" pitchFamily="34" charset="0"/>
            <a:ea typeface="Aptos" panose="020B0004020202020204" pitchFamily="34" charset="0"/>
            <a:cs typeface="Arial" panose="020B0604020202020204" pitchFamily="34" charset="0"/>
          </a:endParaRPr>
        </a:p>
      </dgm:t>
    </dgm:pt>
    <dgm:pt modelId="{E06A59A4-2A23-4700-8C24-C9AD06DE2DB0}" type="parTrans" cxnId="{EB60368F-D5AD-4382-9957-4F65300FA34A}">
      <dgm:prSet/>
      <dgm:spPr/>
      <dgm:t>
        <a:bodyPr/>
        <a:lstStyle/>
        <a:p>
          <a:endParaRPr lang="en-CA"/>
        </a:p>
      </dgm:t>
    </dgm:pt>
    <dgm:pt modelId="{07C29077-EF74-451A-A7DE-D797A10E3C39}" type="sibTrans" cxnId="{EB60368F-D5AD-4382-9957-4F65300FA34A}">
      <dgm:prSet/>
      <dgm:spPr/>
      <dgm:t>
        <a:bodyPr/>
        <a:lstStyle/>
        <a:p>
          <a:endParaRPr lang="en-CA"/>
        </a:p>
      </dgm:t>
    </dgm:pt>
    <dgm:pt modelId="{4D768477-FB41-48C8-A818-1CB40AE40A42}">
      <dgm:prSet/>
      <dgm:spPr>
        <a:solidFill>
          <a:srgbClr val="00B050"/>
        </a:solidFill>
      </dgm:spPr>
      <dgm:t>
        <a:bodyPr/>
        <a:lstStyle/>
        <a:p>
          <a:pPr algn="justLow"/>
          <a:r>
            <a:rPr lang="en-US" dirty="0">
              <a:effectLst/>
              <a:latin typeface="Aptos" panose="020B0004020202020204" pitchFamily="34" charset="0"/>
              <a:ea typeface="Aptos" panose="020B0004020202020204" pitchFamily="34" charset="0"/>
              <a:cs typeface="Arial" panose="020B0604020202020204" pitchFamily="34" charset="0"/>
            </a:rPr>
            <a:t>You will also build a strong network of international contacts; some will become your close friends and a few may even become your future business partners.</a:t>
          </a:r>
          <a:endParaRPr lang="en-CA" dirty="0">
            <a:effectLst/>
            <a:latin typeface="Aptos" panose="020B0004020202020204" pitchFamily="34" charset="0"/>
            <a:ea typeface="Aptos" panose="020B0004020202020204" pitchFamily="34" charset="0"/>
            <a:cs typeface="Arial" panose="020B0604020202020204" pitchFamily="34" charset="0"/>
          </a:endParaRPr>
        </a:p>
      </dgm:t>
    </dgm:pt>
    <dgm:pt modelId="{66A2209C-0625-49B2-8648-BD6F06C2BF69}" type="parTrans" cxnId="{F986600C-E69A-427B-9441-42A7529D1B1C}">
      <dgm:prSet/>
      <dgm:spPr/>
      <dgm:t>
        <a:bodyPr/>
        <a:lstStyle/>
        <a:p>
          <a:endParaRPr lang="en-CA"/>
        </a:p>
      </dgm:t>
    </dgm:pt>
    <dgm:pt modelId="{AE212D89-E51D-471D-85D6-DF82C3DB61D7}" type="sibTrans" cxnId="{F986600C-E69A-427B-9441-42A7529D1B1C}">
      <dgm:prSet/>
      <dgm:spPr/>
      <dgm:t>
        <a:bodyPr/>
        <a:lstStyle/>
        <a:p>
          <a:endParaRPr lang="en-CA"/>
        </a:p>
      </dgm:t>
    </dgm:pt>
    <dgm:pt modelId="{A8F71000-67A2-4FA0-938F-8D401673FD7E}" type="pres">
      <dgm:prSet presAssocID="{B16E3E7A-61B3-41F1-A746-65C5881187AB}" presName="diagram" presStyleCnt="0">
        <dgm:presLayoutVars>
          <dgm:dir/>
          <dgm:resizeHandles val="exact"/>
        </dgm:presLayoutVars>
      </dgm:prSet>
      <dgm:spPr/>
    </dgm:pt>
    <dgm:pt modelId="{D38E2D48-75D0-4AAF-A765-46483B296B35}" type="pres">
      <dgm:prSet presAssocID="{00EC7E16-F8FB-4FF4-B9B6-2DEB7929FA5A}" presName="node" presStyleLbl="node1" presStyleIdx="0" presStyleCnt="3" custScaleX="243809">
        <dgm:presLayoutVars>
          <dgm:bulletEnabled val="1"/>
        </dgm:presLayoutVars>
      </dgm:prSet>
      <dgm:spPr/>
    </dgm:pt>
    <dgm:pt modelId="{E09A7402-9369-4585-87AA-CD143A4A1657}" type="pres">
      <dgm:prSet presAssocID="{BDED323C-3CAF-43DD-903E-A397C7270451}" presName="sibTrans" presStyleCnt="0"/>
      <dgm:spPr/>
    </dgm:pt>
    <dgm:pt modelId="{111F296A-888A-4329-A276-31B54C009136}" type="pres">
      <dgm:prSet presAssocID="{E5519171-C784-46DC-B14E-B1FB1896CFA6}" presName="node" presStyleLbl="node1" presStyleIdx="1" presStyleCnt="3" custScaleX="243809">
        <dgm:presLayoutVars>
          <dgm:bulletEnabled val="1"/>
        </dgm:presLayoutVars>
      </dgm:prSet>
      <dgm:spPr/>
    </dgm:pt>
    <dgm:pt modelId="{AB80C3D1-0356-4E85-BE82-D56126520551}" type="pres">
      <dgm:prSet presAssocID="{07C29077-EF74-451A-A7DE-D797A10E3C39}" presName="sibTrans" presStyleCnt="0"/>
      <dgm:spPr/>
    </dgm:pt>
    <dgm:pt modelId="{01F28E10-82D8-42C9-A56B-FFBF7D96CEDB}" type="pres">
      <dgm:prSet presAssocID="{4D768477-FB41-48C8-A818-1CB40AE40A42}" presName="node" presStyleLbl="node1" presStyleIdx="2" presStyleCnt="3" custScaleX="243809">
        <dgm:presLayoutVars>
          <dgm:bulletEnabled val="1"/>
        </dgm:presLayoutVars>
      </dgm:prSet>
      <dgm:spPr/>
    </dgm:pt>
  </dgm:ptLst>
  <dgm:cxnLst>
    <dgm:cxn modelId="{F986600C-E69A-427B-9441-42A7529D1B1C}" srcId="{B16E3E7A-61B3-41F1-A746-65C5881187AB}" destId="{4D768477-FB41-48C8-A818-1CB40AE40A42}" srcOrd="2" destOrd="0" parTransId="{66A2209C-0625-49B2-8648-BD6F06C2BF69}" sibTransId="{AE212D89-E51D-471D-85D6-DF82C3DB61D7}"/>
    <dgm:cxn modelId="{50627340-12A2-4BDF-80DD-FCAFFF944559}" srcId="{B16E3E7A-61B3-41F1-A746-65C5881187AB}" destId="{00EC7E16-F8FB-4FF4-B9B6-2DEB7929FA5A}" srcOrd="0" destOrd="0" parTransId="{3C52B4B2-F6C7-42EF-8B9E-7E4C3E58454C}" sibTransId="{BDED323C-3CAF-43DD-903E-A397C7270451}"/>
    <dgm:cxn modelId="{EB60368F-D5AD-4382-9957-4F65300FA34A}" srcId="{B16E3E7A-61B3-41F1-A746-65C5881187AB}" destId="{E5519171-C784-46DC-B14E-B1FB1896CFA6}" srcOrd="1" destOrd="0" parTransId="{E06A59A4-2A23-4700-8C24-C9AD06DE2DB0}" sibTransId="{07C29077-EF74-451A-A7DE-D797A10E3C39}"/>
    <dgm:cxn modelId="{68F241A1-1883-4F20-8810-DCC7000EF585}" type="presOf" srcId="{B16E3E7A-61B3-41F1-A746-65C5881187AB}" destId="{A8F71000-67A2-4FA0-938F-8D401673FD7E}" srcOrd="0" destOrd="0" presId="urn:microsoft.com/office/officeart/2005/8/layout/default"/>
    <dgm:cxn modelId="{9992EFCA-BEE6-4830-A8CE-78D665432AED}" type="presOf" srcId="{4D768477-FB41-48C8-A818-1CB40AE40A42}" destId="{01F28E10-82D8-42C9-A56B-FFBF7D96CEDB}" srcOrd="0" destOrd="0" presId="urn:microsoft.com/office/officeart/2005/8/layout/default"/>
    <dgm:cxn modelId="{47C465CB-E9E4-4FE3-B390-A8EB37380CE3}" type="presOf" srcId="{E5519171-C784-46DC-B14E-B1FB1896CFA6}" destId="{111F296A-888A-4329-A276-31B54C009136}" srcOrd="0" destOrd="0" presId="urn:microsoft.com/office/officeart/2005/8/layout/default"/>
    <dgm:cxn modelId="{14C7EEFD-247B-4AC8-9098-594746089696}" type="presOf" srcId="{00EC7E16-F8FB-4FF4-B9B6-2DEB7929FA5A}" destId="{D38E2D48-75D0-4AAF-A765-46483B296B35}" srcOrd="0" destOrd="0" presId="urn:microsoft.com/office/officeart/2005/8/layout/default"/>
    <dgm:cxn modelId="{6861E40A-78D8-4E0E-A988-A4DCA399DE8C}" type="presParOf" srcId="{A8F71000-67A2-4FA0-938F-8D401673FD7E}" destId="{D38E2D48-75D0-4AAF-A765-46483B296B35}" srcOrd="0" destOrd="0" presId="urn:microsoft.com/office/officeart/2005/8/layout/default"/>
    <dgm:cxn modelId="{21F9EF08-7504-43D0-BA17-B2C5AF5CB75D}" type="presParOf" srcId="{A8F71000-67A2-4FA0-938F-8D401673FD7E}" destId="{E09A7402-9369-4585-87AA-CD143A4A1657}" srcOrd="1" destOrd="0" presId="urn:microsoft.com/office/officeart/2005/8/layout/default"/>
    <dgm:cxn modelId="{430C1C4F-A1A5-47DD-BA0D-3A489ED4DB2D}" type="presParOf" srcId="{A8F71000-67A2-4FA0-938F-8D401673FD7E}" destId="{111F296A-888A-4329-A276-31B54C009136}" srcOrd="2" destOrd="0" presId="urn:microsoft.com/office/officeart/2005/8/layout/default"/>
    <dgm:cxn modelId="{48791C24-7433-42FA-B464-E62C0DF22AE9}" type="presParOf" srcId="{A8F71000-67A2-4FA0-938F-8D401673FD7E}" destId="{AB80C3D1-0356-4E85-BE82-D56126520551}" srcOrd="3" destOrd="0" presId="urn:microsoft.com/office/officeart/2005/8/layout/default"/>
    <dgm:cxn modelId="{FB70751C-5D06-4CCD-9638-D8CBE9C71E07}" type="presParOf" srcId="{A8F71000-67A2-4FA0-938F-8D401673FD7E}" destId="{01F28E10-82D8-42C9-A56B-FFBF7D96CEDB}"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C2D3C5-1FA1-4E17-873B-276A09BA005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113C9B43-D0F3-42BA-B7A8-51180C3D17A5}">
      <dgm:prSet phldrT="[Text]" custT="1"/>
      <dgm:spPr>
        <a:solidFill>
          <a:srgbClr val="00B050"/>
        </a:solidFill>
      </dgm:spPr>
      <dgm:t>
        <a:bodyPr/>
        <a:lstStyle/>
        <a:p>
          <a:pPr>
            <a:buSzPts val="1000"/>
            <a:buFont typeface="Wingdings" panose="05000000000000000000" pitchFamily="2" charset="2"/>
            <a:buChar char=""/>
          </a:pPr>
          <a:r>
            <a:rPr lang="en-US" sz="1800" dirty="0">
              <a:effectLst/>
              <a:latin typeface="+mn-lt"/>
              <a:ea typeface="Aptos" panose="020B0004020202020204" pitchFamily="34" charset="0"/>
              <a:cs typeface="Arial" panose="020B0604020202020204" pitchFamily="34" charset="0"/>
            </a:rPr>
            <a:t>Study a range of business subjects from a holistic perspective in an international business context</a:t>
          </a:r>
          <a:endParaRPr lang="en-CA" sz="1800" dirty="0">
            <a:latin typeface="+mn-lt"/>
          </a:endParaRPr>
        </a:p>
      </dgm:t>
    </dgm:pt>
    <dgm:pt modelId="{CCCA0BE7-652B-4ED9-A4B8-591007C03170}" type="parTrans" cxnId="{D1E2ED1B-EA5C-44D9-B653-D79395AEF424}">
      <dgm:prSet/>
      <dgm:spPr/>
      <dgm:t>
        <a:bodyPr/>
        <a:lstStyle/>
        <a:p>
          <a:endParaRPr lang="en-CA"/>
        </a:p>
      </dgm:t>
    </dgm:pt>
    <dgm:pt modelId="{E82B625F-D6CB-4CB6-BDDA-775527CDD805}" type="sibTrans" cxnId="{D1E2ED1B-EA5C-44D9-B653-D79395AEF424}">
      <dgm:prSet/>
      <dgm:spPr>
        <a:ln>
          <a:solidFill>
            <a:srgbClr val="F58220"/>
          </a:solidFill>
        </a:ln>
      </dgm:spPr>
      <dgm:t>
        <a:bodyPr/>
        <a:lstStyle/>
        <a:p>
          <a:endParaRPr lang="en-CA"/>
        </a:p>
      </dgm:t>
    </dgm:pt>
    <dgm:pt modelId="{4CF0E7E0-220D-4049-8E91-0A050A45E2CD}">
      <dgm:prSet custT="1"/>
      <dgm:spPr/>
      <dgm:t>
        <a:bodyPr/>
        <a:lstStyle/>
        <a:p>
          <a:r>
            <a:rPr lang="en-US" sz="1800" dirty="0">
              <a:effectLst/>
              <a:latin typeface="+mn-lt"/>
              <a:ea typeface="Aptos" panose="020B0004020202020204" pitchFamily="34" charset="0"/>
              <a:cs typeface="Arial" panose="020B0604020202020204" pitchFamily="34" charset="0"/>
            </a:rPr>
            <a:t>Develop a unique combination of skills that are transferrable to a professional workplace and sought after by employers worldwide</a:t>
          </a:r>
          <a:endParaRPr lang="en-CA" sz="1800" dirty="0">
            <a:effectLst/>
            <a:latin typeface="+mn-lt"/>
            <a:ea typeface="Aptos" panose="020B0004020202020204" pitchFamily="34" charset="0"/>
            <a:cs typeface="Arial" panose="020B0604020202020204" pitchFamily="34" charset="0"/>
          </a:endParaRPr>
        </a:p>
      </dgm:t>
    </dgm:pt>
    <dgm:pt modelId="{4FCD9422-31C1-479B-B778-F5FA7A07534D}" type="parTrans" cxnId="{B28522C0-5493-4BFE-8E0C-696B57232F2E}">
      <dgm:prSet/>
      <dgm:spPr/>
      <dgm:t>
        <a:bodyPr/>
        <a:lstStyle/>
        <a:p>
          <a:endParaRPr lang="en-CA"/>
        </a:p>
      </dgm:t>
    </dgm:pt>
    <dgm:pt modelId="{CCFF6F2D-04E5-44D2-B36A-F44BBFDC86C7}" type="sibTrans" cxnId="{B28522C0-5493-4BFE-8E0C-696B57232F2E}">
      <dgm:prSet/>
      <dgm:spPr/>
      <dgm:t>
        <a:bodyPr/>
        <a:lstStyle/>
        <a:p>
          <a:endParaRPr lang="en-CA"/>
        </a:p>
      </dgm:t>
    </dgm:pt>
    <dgm:pt modelId="{FC6F34F8-822D-4551-A038-C1B4C8A14AC2}">
      <dgm:prSet custT="1"/>
      <dgm:spPr>
        <a:solidFill>
          <a:srgbClr val="C00000"/>
        </a:solidFill>
      </dgm:spPr>
      <dgm:t>
        <a:bodyPr/>
        <a:lstStyle/>
        <a:p>
          <a:r>
            <a:rPr lang="en-US" sz="1800" dirty="0">
              <a:effectLst/>
              <a:latin typeface="+mn-lt"/>
              <a:ea typeface="Aptos" panose="020B0004020202020204" pitchFamily="34" charset="0"/>
              <a:cs typeface="Arial" panose="020B0604020202020204" pitchFamily="34" charset="0"/>
            </a:rPr>
            <a:t>Obtain a world-recognized masters’ degree and move on to further studies or employment after just one academic year (12 months)</a:t>
          </a:r>
          <a:endParaRPr lang="en-CA" sz="1800" dirty="0">
            <a:effectLst/>
            <a:latin typeface="+mn-lt"/>
            <a:ea typeface="Aptos" panose="020B0004020202020204" pitchFamily="34" charset="0"/>
            <a:cs typeface="Arial" panose="020B0604020202020204" pitchFamily="34" charset="0"/>
          </a:endParaRPr>
        </a:p>
      </dgm:t>
    </dgm:pt>
    <dgm:pt modelId="{54B9DC17-080D-4AE5-AE88-8219C3A2F7A1}" type="parTrans" cxnId="{C6828281-8F95-4180-B685-7F588FB3E2C9}">
      <dgm:prSet/>
      <dgm:spPr/>
      <dgm:t>
        <a:bodyPr/>
        <a:lstStyle/>
        <a:p>
          <a:endParaRPr lang="en-CA"/>
        </a:p>
      </dgm:t>
    </dgm:pt>
    <dgm:pt modelId="{3D0C1BFB-0E87-428B-BF28-A8DB8F6D2ED0}" type="sibTrans" cxnId="{C6828281-8F95-4180-B685-7F588FB3E2C9}">
      <dgm:prSet/>
      <dgm:spPr/>
      <dgm:t>
        <a:bodyPr/>
        <a:lstStyle/>
        <a:p>
          <a:endParaRPr lang="en-CA"/>
        </a:p>
      </dgm:t>
    </dgm:pt>
    <dgm:pt modelId="{FFBF509B-4543-4ACC-80E8-0F9B5556DB37}" type="pres">
      <dgm:prSet presAssocID="{2FC2D3C5-1FA1-4E17-873B-276A09BA0057}" presName="Name0" presStyleCnt="0">
        <dgm:presLayoutVars>
          <dgm:chMax val="7"/>
          <dgm:chPref val="7"/>
          <dgm:dir/>
        </dgm:presLayoutVars>
      </dgm:prSet>
      <dgm:spPr/>
    </dgm:pt>
    <dgm:pt modelId="{BEF3C934-4AF9-41B3-B4B7-D2EFF464A83D}" type="pres">
      <dgm:prSet presAssocID="{2FC2D3C5-1FA1-4E17-873B-276A09BA0057}" presName="Name1" presStyleCnt="0"/>
      <dgm:spPr/>
    </dgm:pt>
    <dgm:pt modelId="{97AFA109-5AB5-412A-BF3A-D5997A841D63}" type="pres">
      <dgm:prSet presAssocID="{2FC2D3C5-1FA1-4E17-873B-276A09BA0057}" presName="cycle" presStyleCnt="0"/>
      <dgm:spPr/>
    </dgm:pt>
    <dgm:pt modelId="{67A4D055-E691-4769-9F67-5B7A82A7C07F}" type="pres">
      <dgm:prSet presAssocID="{2FC2D3C5-1FA1-4E17-873B-276A09BA0057}" presName="srcNode" presStyleLbl="node1" presStyleIdx="0" presStyleCnt="3"/>
      <dgm:spPr/>
    </dgm:pt>
    <dgm:pt modelId="{303CD6CB-C03A-4FDA-B719-7EAC34F85DC7}" type="pres">
      <dgm:prSet presAssocID="{2FC2D3C5-1FA1-4E17-873B-276A09BA0057}" presName="conn" presStyleLbl="parChTrans1D2" presStyleIdx="0" presStyleCnt="1" custLinFactNeighborX="-25192"/>
      <dgm:spPr/>
    </dgm:pt>
    <dgm:pt modelId="{9E1A228C-FA37-445A-97D3-9CEAF5E5CF25}" type="pres">
      <dgm:prSet presAssocID="{2FC2D3C5-1FA1-4E17-873B-276A09BA0057}" presName="extraNode" presStyleLbl="node1" presStyleIdx="0" presStyleCnt="3"/>
      <dgm:spPr/>
    </dgm:pt>
    <dgm:pt modelId="{F422D7FE-56B8-4C35-B502-548C4250282C}" type="pres">
      <dgm:prSet presAssocID="{2FC2D3C5-1FA1-4E17-873B-276A09BA0057}" presName="dstNode" presStyleLbl="node1" presStyleIdx="0" presStyleCnt="3"/>
      <dgm:spPr/>
    </dgm:pt>
    <dgm:pt modelId="{A035F6B4-9C13-47FE-ABB8-61DABFBC8E3E}" type="pres">
      <dgm:prSet presAssocID="{113C9B43-D0F3-42BA-B7A8-51180C3D17A5}" presName="text_1" presStyleLbl="node1" presStyleIdx="0" presStyleCnt="3">
        <dgm:presLayoutVars>
          <dgm:bulletEnabled val="1"/>
        </dgm:presLayoutVars>
      </dgm:prSet>
      <dgm:spPr/>
    </dgm:pt>
    <dgm:pt modelId="{E339839A-0D66-4796-B3F1-BBA2ED943716}" type="pres">
      <dgm:prSet presAssocID="{113C9B43-D0F3-42BA-B7A8-51180C3D17A5}" presName="accent_1" presStyleCnt="0"/>
      <dgm:spPr/>
    </dgm:pt>
    <dgm:pt modelId="{7A6B41DB-6004-446D-B482-BA553306A98F}" type="pres">
      <dgm:prSet presAssocID="{113C9B43-D0F3-42BA-B7A8-51180C3D17A5}" presName="accentRepeatNode" presStyleLbl="solidFgAcc1" presStyleIdx="0" presStyleCnt="3"/>
      <dgm:spPr>
        <a:ln>
          <a:solidFill>
            <a:srgbClr val="00B050"/>
          </a:solidFill>
        </a:ln>
      </dgm:spPr>
    </dgm:pt>
    <dgm:pt modelId="{CE40D670-77E8-4A83-8961-7B40BFA03B76}" type="pres">
      <dgm:prSet presAssocID="{4CF0E7E0-220D-4049-8E91-0A050A45E2CD}" presName="text_2" presStyleLbl="node1" presStyleIdx="1" presStyleCnt="3">
        <dgm:presLayoutVars>
          <dgm:bulletEnabled val="1"/>
        </dgm:presLayoutVars>
      </dgm:prSet>
      <dgm:spPr/>
    </dgm:pt>
    <dgm:pt modelId="{E12C0D50-2DD8-4917-95D1-3C8908F6450F}" type="pres">
      <dgm:prSet presAssocID="{4CF0E7E0-220D-4049-8E91-0A050A45E2CD}" presName="accent_2" presStyleCnt="0"/>
      <dgm:spPr/>
    </dgm:pt>
    <dgm:pt modelId="{7DD4A604-1DAD-4568-B6B1-27FBA267F5F5}" type="pres">
      <dgm:prSet presAssocID="{4CF0E7E0-220D-4049-8E91-0A050A45E2CD}" presName="accentRepeatNode" presStyleLbl="solidFgAcc1" presStyleIdx="1" presStyleCnt="3"/>
      <dgm:spPr/>
    </dgm:pt>
    <dgm:pt modelId="{A20A5B23-5CBE-4590-8A00-2555E1BA4BA2}" type="pres">
      <dgm:prSet presAssocID="{FC6F34F8-822D-4551-A038-C1B4C8A14AC2}" presName="text_3" presStyleLbl="node1" presStyleIdx="2" presStyleCnt="3">
        <dgm:presLayoutVars>
          <dgm:bulletEnabled val="1"/>
        </dgm:presLayoutVars>
      </dgm:prSet>
      <dgm:spPr/>
    </dgm:pt>
    <dgm:pt modelId="{097D4DF9-2D05-4214-89F9-BBF7ACE5DF7B}" type="pres">
      <dgm:prSet presAssocID="{FC6F34F8-822D-4551-A038-C1B4C8A14AC2}" presName="accent_3" presStyleCnt="0"/>
      <dgm:spPr/>
    </dgm:pt>
    <dgm:pt modelId="{3302716D-E07D-4536-998C-D02ABF75D6BA}" type="pres">
      <dgm:prSet presAssocID="{FC6F34F8-822D-4551-A038-C1B4C8A14AC2}" presName="accentRepeatNode" presStyleLbl="solidFgAcc1" presStyleIdx="2" presStyleCnt="3"/>
      <dgm:spPr>
        <a:ln>
          <a:solidFill>
            <a:srgbClr val="C00000"/>
          </a:solidFill>
        </a:ln>
      </dgm:spPr>
    </dgm:pt>
  </dgm:ptLst>
  <dgm:cxnLst>
    <dgm:cxn modelId="{D1E2ED1B-EA5C-44D9-B653-D79395AEF424}" srcId="{2FC2D3C5-1FA1-4E17-873B-276A09BA0057}" destId="{113C9B43-D0F3-42BA-B7A8-51180C3D17A5}" srcOrd="0" destOrd="0" parTransId="{CCCA0BE7-652B-4ED9-A4B8-591007C03170}" sibTransId="{E82B625F-D6CB-4CB6-BDDA-775527CDD805}"/>
    <dgm:cxn modelId="{E5047929-84BE-437A-A4E6-3493CF2E84DE}" type="presOf" srcId="{2FC2D3C5-1FA1-4E17-873B-276A09BA0057}" destId="{FFBF509B-4543-4ACC-80E8-0F9B5556DB37}" srcOrd="0" destOrd="0" presId="urn:microsoft.com/office/officeart/2008/layout/VerticalCurvedList"/>
    <dgm:cxn modelId="{729FA532-4E2C-4209-929E-D0C57F136B7E}" type="presOf" srcId="{113C9B43-D0F3-42BA-B7A8-51180C3D17A5}" destId="{A035F6B4-9C13-47FE-ABB8-61DABFBC8E3E}" srcOrd="0" destOrd="0" presId="urn:microsoft.com/office/officeart/2008/layout/VerticalCurvedList"/>
    <dgm:cxn modelId="{FFEAB94E-C15F-418D-BD6A-D63932FB198A}" type="presOf" srcId="{4CF0E7E0-220D-4049-8E91-0A050A45E2CD}" destId="{CE40D670-77E8-4A83-8961-7B40BFA03B76}" srcOrd="0" destOrd="0" presId="urn:microsoft.com/office/officeart/2008/layout/VerticalCurvedList"/>
    <dgm:cxn modelId="{C6828281-8F95-4180-B685-7F588FB3E2C9}" srcId="{2FC2D3C5-1FA1-4E17-873B-276A09BA0057}" destId="{FC6F34F8-822D-4551-A038-C1B4C8A14AC2}" srcOrd="2" destOrd="0" parTransId="{54B9DC17-080D-4AE5-AE88-8219C3A2F7A1}" sibTransId="{3D0C1BFB-0E87-428B-BF28-A8DB8F6D2ED0}"/>
    <dgm:cxn modelId="{B28522C0-5493-4BFE-8E0C-696B57232F2E}" srcId="{2FC2D3C5-1FA1-4E17-873B-276A09BA0057}" destId="{4CF0E7E0-220D-4049-8E91-0A050A45E2CD}" srcOrd="1" destOrd="0" parTransId="{4FCD9422-31C1-479B-B778-F5FA7A07534D}" sibTransId="{CCFF6F2D-04E5-44D2-B36A-F44BBFDC86C7}"/>
    <dgm:cxn modelId="{8AB271CC-FED8-4E5A-A0A0-756A7470919F}" type="presOf" srcId="{FC6F34F8-822D-4551-A038-C1B4C8A14AC2}" destId="{A20A5B23-5CBE-4590-8A00-2555E1BA4BA2}" srcOrd="0" destOrd="0" presId="urn:microsoft.com/office/officeart/2008/layout/VerticalCurvedList"/>
    <dgm:cxn modelId="{720B08E9-C430-4792-9B40-DCCA5750E924}" type="presOf" srcId="{E82B625F-D6CB-4CB6-BDDA-775527CDD805}" destId="{303CD6CB-C03A-4FDA-B719-7EAC34F85DC7}" srcOrd="0" destOrd="0" presId="urn:microsoft.com/office/officeart/2008/layout/VerticalCurvedList"/>
    <dgm:cxn modelId="{78EBF5FB-F2ED-4FF7-9865-0C4CCE9FAD95}" type="presParOf" srcId="{FFBF509B-4543-4ACC-80E8-0F9B5556DB37}" destId="{BEF3C934-4AF9-41B3-B4B7-D2EFF464A83D}" srcOrd="0" destOrd="0" presId="urn:microsoft.com/office/officeart/2008/layout/VerticalCurvedList"/>
    <dgm:cxn modelId="{F2E18318-099D-4DF9-9E47-DCB7D81962B5}" type="presParOf" srcId="{BEF3C934-4AF9-41B3-B4B7-D2EFF464A83D}" destId="{97AFA109-5AB5-412A-BF3A-D5997A841D63}" srcOrd="0" destOrd="0" presId="urn:microsoft.com/office/officeart/2008/layout/VerticalCurvedList"/>
    <dgm:cxn modelId="{8FA8AFEC-19B5-4C67-99D0-6F18DCD0081F}" type="presParOf" srcId="{97AFA109-5AB5-412A-BF3A-D5997A841D63}" destId="{67A4D055-E691-4769-9F67-5B7A82A7C07F}" srcOrd="0" destOrd="0" presId="urn:microsoft.com/office/officeart/2008/layout/VerticalCurvedList"/>
    <dgm:cxn modelId="{719F9EE2-C709-477B-A392-89165B9350E8}" type="presParOf" srcId="{97AFA109-5AB5-412A-BF3A-D5997A841D63}" destId="{303CD6CB-C03A-4FDA-B719-7EAC34F85DC7}" srcOrd="1" destOrd="0" presId="urn:microsoft.com/office/officeart/2008/layout/VerticalCurvedList"/>
    <dgm:cxn modelId="{D2165EAF-F403-4CDD-9884-B16961017614}" type="presParOf" srcId="{97AFA109-5AB5-412A-BF3A-D5997A841D63}" destId="{9E1A228C-FA37-445A-97D3-9CEAF5E5CF25}" srcOrd="2" destOrd="0" presId="urn:microsoft.com/office/officeart/2008/layout/VerticalCurvedList"/>
    <dgm:cxn modelId="{06AC72C2-5172-40DA-94CE-8F56E77E0DBA}" type="presParOf" srcId="{97AFA109-5AB5-412A-BF3A-D5997A841D63}" destId="{F422D7FE-56B8-4C35-B502-548C4250282C}" srcOrd="3" destOrd="0" presId="urn:microsoft.com/office/officeart/2008/layout/VerticalCurvedList"/>
    <dgm:cxn modelId="{B9B67504-7A4F-48F9-A2B4-03F2516BEED8}" type="presParOf" srcId="{BEF3C934-4AF9-41B3-B4B7-D2EFF464A83D}" destId="{A035F6B4-9C13-47FE-ABB8-61DABFBC8E3E}" srcOrd="1" destOrd="0" presId="urn:microsoft.com/office/officeart/2008/layout/VerticalCurvedList"/>
    <dgm:cxn modelId="{C1188700-623D-4E30-9B97-2E75EB19975E}" type="presParOf" srcId="{BEF3C934-4AF9-41B3-B4B7-D2EFF464A83D}" destId="{E339839A-0D66-4796-B3F1-BBA2ED943716}" srcOrd="2" destOrd="0" presId="urn:microsoft.com/office/officeart/2008/layout/VerticalCurvedList"/>
    <dgm:cxn modelId="{708FDC51-45FF-4EAB-A7F4-09ED46CCEAB3}" type="presParOf" srcId="{E339839A-0D66-4796-B3F1-BBA2ED943716}" destId="{7A6B41DB-6004-446D-B482-BA553306A98F}" srcOrd="0" destOrd="0" presId="urn:microsoft.com/office/officeart/2008/layout/VerticalCurvedList"/>
    <dgm:cxn modelId="{1010B82E-312E-491C-BF98-2D3D7C9537D9}" type="presParOf" srcId="{BEF3C934-4AF9-41B3-B4B7-D2EFF464A83D}" destId="{CE40D670-77E8-4A83-8961-7B40BFA03B76}" srcOrd="3" destOrd="0" presId="urn:microsoft.com/office/officeart/2008/layout/VerticalCurvedList"/>
    <dgm:cxn modelId="{232F5419-1882-480D-8542-10ED1BDB1EE9}" type="presParOf" srcId="{BEF3C934-4AF9-41B3-B4B7-D2EFF464A83D}" destId="{E12C0D50-2DD8-4917-95D1-3C8908F6450F}" srcOrd="4" destOrd="0" presId="urn:microsoft.com/office/officeart/2008/layout/VerticalCurvedList"/>
    <dgm:cxn modelId="{16722960-9921-40E6-B70A-84C2AD72DF1D}" type="presParOf" srcId="{E12C0D50-2DD8-4917-95D1-3C8908F6450F}" destId="{7DD4A604-1DAD-4568-B6B1-27FBA267F5F5}" srcOrd="0" destOrd="0" presId="urn:microsoft.com/office/officeart/2008/layout/VerticalCurvedList"/>
    <dgm:cxn modelId="{34921FEA-5C45-4C87-BE4A-27F979E7F98E}" type="presParOf" srcId="{BEF3C934-4AF9-41B3-B4B7-D2EFF464A83D}" destId="{A20A5B23-5CBE-4590-8A00-2555E1BA4BA2}" srcOrd="5" destOrd="0" presId="urn:microsoft.com/office/officeart/2008/layout/VerticalCurvedList"/>
    <dgm:cxn modelId="{29E58C5E-9CE2-4A6A-957E-5180983326E4}" type="presParOf" srcId="{BEF3C934-4AF9-41B3-B4B7-D2EFF464A83D}" destId="{097D4DF9-2D05-4214-89F9-BBF7ACE5DF7B}" srcOrd="6" destOrd="0" presId="urn:microsoft.com/office/officeart/2008/layout/VerticalCurvedList"/>
    <dgm:cxn modelId="{E0312EDA-D61A-4430-8E25-A7D3D17F249E}" type="presParOf" srcId="{097D4DF9-2D05-4214-89F9-BBF7ACE5DF7B}" destId="{3302716D-E07D-4536-998C-D02ABF75D6B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EFF9BC-AE46-4816-8983-422061C9698B}" type="doc">
      <dgm:prSet loTypeId="urn:microsoft.com/office/officeart/2005/8/layout/pyramid2" loCatId="list" qsTypeId="urn:microsoft.com/office/officeart/2005/8/quickstyle/simple1" qsCatId="simple" csTypeId="urn:microsoft.com/office/officeart/2005/8/colors/accent1_2" csCatId="accent1" phldr="1"/>
      <dgm:spPr/>
    </dgm:pt>
    <dgm:pt modelId="{82F608F0-A3A8-464B-A136-64044131D6E3}">
      <dgm:prSet phldrT="[Text]" custT="1"/>
      <dgm:spPr>
        <a:ln w="38100">
          <a:solidFill>
            <a:srgbClr val="D23239"/>
          </a:solidFill>
        </a:ln>
      </dgm:spPr>
      <dgm:t>
        <a:bodyPr/>
        <a:lstStyle/>
        <a:p>
          <a:pPr algn="l"/>
          <a:r>
            <a:rPr lang="en-US" sz="1500" dirty="0">
              <a:effectLst/>
              <a:ea typeface="Aptos" panose="020B0004020202020204" pitchFamily="34" charset="0"/>
              <a:cs typeface="Arial" panose="020B0604020202020204" pitchFamily="34" charset="0"/>
            </a:rPr>
            <a:t>You will study eight subjects led by experts in the field which include economics, finance, strategy, marketing, human resource and supply chain management in the first two semesters (Semester A and B), and conduct an independent major research project in the last semester (Semester C) supported by a supervisor.</a:t>
          </a:r>
          <a:endParaRPr lang="en-CA" sz="1500" dirty="0"/>
        </a:p>
      </dgm:t>
    </dgm:pt>
    <dgm:pt modelId="{E8ED8E64-607E-4651-979F-4353EC7A14CC}" type="parTrans" cxnId="{42443F70-0EE2-4151-AC88-A85AB226355C}">
      <dgm:prSet/>
      <dgm:spPr/>
      <dgm:t>
        <a:bodyPr/>
        <a:lstStyle/>
        <a:p>
          <a:endParaRPr lang="en-CA"/>
        </a:p>
      </dgm:t>
    </dgm:pt>
    <dgm:pt modelId="{3986D471-1667-4AF2-8260-7CA89C053953}" type="sibTrans" cxnId="{42443F70-0EE2-4151-AC88-A85AB226355C}">
      <dgm:prSet/>
      <dgm:spPr/>
      <dgm:t>
        <a:bodyPr/>
        <a:lstStyle/>
        <a:p>
          <a:endParaRPr lang="en-CA"/>
        </a:p>
      </dgm:t>
    </dgm:pt>
    <dgm:pt modelId="{316988D7-FFFB-465A-A505-4991AA16659F}">
      <dgm:prSet custT="1"/>
      <dgm:spPr>
        <a:ln w="38100"/>
      </dgm:spPr>
      <dgm:t>
        <a:bodyPr/>
        <a:lstStyle/>
        <a:p>
          <a:pPr algn="l"/>
          <a:r>
            <a:rPr lang="en-US" sz="1500">
              <a:effectLst/>
              <a:ea typeface="Aptos" panose="020B0004020202020204" pitchFamily="34" charset="0"/>
              <a:cs typeface="Arial" panose="020B0604020202020204" pitchFamily="34" charset="0"/>
            </a:rPr>
            <a:t>You will be taught through a varied program of teaching and learning that includes small group discussions, practical workshops, web-based learning, case study analysis and lectures. Sessions will be delivered by subject specialists as well as practitioners and consultants to provide a diverse perspective on the topics covered.</a:t>
          </a:r>
          <a:endParaRPr lang="en-CA" sz="1500" dirty="0">
            <a:effectLst/>
            <a:ea typeface="Aptos" panose="020B0004020202020204" pitchFamily="34" charset="0"/>
            <a:cs typeface="Arial" panose="020B0604020202020204" pitchFamily="34" charset="0"/>
          </a:endParaRPr>
        </a:p>
      </dgm:t>
    </dgm:pt>
    <dgm:pt modelId="{FABBCA40-4A47-4AD9-B82D-454A505C97DC}" type="parTrans" cxnId="{5C7D6A94-7A98-4A56-8BB8-1240E1DD51F5}">
      <dgm:prSet/>
      <dgm:spPr/>
      <dgm:t>
        <a:bodyPr/>
        <a:lstStyle/>
        <a:p>
          <a:endParaRPr lang="en-CA"/>
        </a:p>
      </dgm:t>
    </dgm:pt>
    <dgm:pt modelId="{9C6E1DBF-7CDA-4D4F-B7C3-F8AA7A544121}" type="sibTrans" cxnId="{5C7D6A94-7A98-4A56-8BB8-1240E1DD51F5}">
      <dgm:prSet/>
      <dgm:spPr/>
      <dgm:t>
        <a:bodyPr/>
        <a:lstStyle/>
        <a:p>
          <a:endParaRPr lang="en-CA"/>
        </a:p>
      </dgm:t>
    </dgm:pt>
    <dgm:pt modelId="{54DE141B-7B9A-45A9-8964-953B871A612C}">
      <dgm:prSet custT="1"/>
      <dgm:spPr>
        <a:ln w="38100">
          <a:solidFill>
            <a:srgbClr val="0070C0"/>
          </a:solidFill>
        </a:ln>
      </dgm:spPr>
      <dgm:t>
        <a:bodyPr/>
        <a:lstStyle/>
        <a:p>
          <a:pPr algn="l"/>
          <a:r>
            <a:rPr lang="en-US" sz="1500" dirty="0">
              <a:effectLst/>
              <a:ea typeface="Aptos" panose="020B0004020202020204" pitchFamily="34" charset="0"/>
              <a:cs typeface="Arial" panose="020B0604020202020204" pitchFamily="34" charset="0"/>
            </a:rPr>
            <a:t>You will be assessed individually or in teams through a variety of assessment methods including written reports of various lengths, presentations, in-class tests and practical assignments. You will also be required to complete a longer research project for the research component of your program.</a:t>
          </a:r>
          <a:endParaRPr lang="en-CA" sz="1500" dirty="0">
            <a:effectLst/>
            <a:ea typeface="Aptos" panose="020B0004020202020204" pitchFamily="34" charset="0"/>
            <a:cs typeface="Arial" panose="020B0604020202020204" pitchFamily="34" charset="0"/>
          </a:endParaRPr>
        </a:p>
      </dgm:t>
    </dgm:pt>
    <dgm:pt modelId="{A339D2C5-75B2-4C4C-8C11-2E7C067DA589}" type="parTrans" cxnId="{18434953-5818-462E-A8ED-61DADF813736}">
      <dgm:prSet/>
      <dgm:spPr/>
      <dgm:t>
        <a:bodyPr/>
        <a:lstStyle/>
        <a:p>
          <a:endParaRPr lang="en-CA"/>
        </a:p>
      </dgm:t>
    </dgm:pt>
    <dgm:pt modelId="{E25548A2-5C3F-42BF-BD74-EC6296C0A72D}" type="sibTrans" cxnId="{18434953-5818-462E-A8ED-61DADF813736}">
      <dgm:prSet/>
      <dgm:spPr/>
      <dgm:t>
        <a:bodyPr/>
        <a:lstStyle/>
        <a:p>
          <a:endParaRPr lang="en-CA"/>
        </a:p>
      </dgm:t>
    </dgm:pt>
    <dgm:pt modelId="{009F35DB-3874-4633-BD20-7C9A6251F36E}" type="pres">
      <dgm:prSet presAssocID="{8EEFF9BC-AE46-4816-8983-422061C9698B}" presName="compositeShape" presStyleCnt="0">
        <dgm:presLayoutVars>
          <dgm:dir/>
          <dgm:resizeHandles/>
        </dgm:presLayoutVars>
      </dgm:prSet>
      <dgm:spPr/>
    </dgm:pt>
    <dgm:pt modelId="{9B952433-ECD4-4394-A00E-DB64D77259C3}" type="pres">
      <dgm:prSet presAssocID="{8EEFF9BC-AE46-4816-8983-422061C9698B}" presName="pyramid" presStyleLbl="node1" presStyleIdx="0" presStyleCnt="1" custScaleX="111772" custLinFactNeighborX="-9662" custLinFactNeighborY="518"/>
      <dgm:spPr>
        <a:noFill/>
        <a:ln w="76200">
          <a:solidFill>
            <a:srgbClr val="00B050"/>
          </a:solidFill>
        </a:ln>
      </dgm:spPr>
    </dgm:pt>
    <dgm:pt modelId="{80115151-1BEA-49C3-A637-052531530001}" type="pres">
      <dgm:prSet presAssocID="{8EEFF9BC-AE46-4816-8983-422061C9698B}" presName="theList" presStyleCnt="0"/>
      <dgm:spPr/>
    </dgm:pt>
    <dgm:pt modelId="{6FB2CCE2-0455-4194-8800-3C6BD05B4BF4}" type="pres">
      <dgm:prSet presAssocID="{82F608F0-A3A8-464B-A136-64044131D6E3}" presName="aNode" presStyleLbl="fgAcc1" presStyleIdx="0" presStyleCnt="3" custScaleX="253770" custLinFactY="30031" custLinFactNeighborX="54681" custLinFactNeighborY="100000">
        <dgm:presLayoutVars>
          <dgm:bulletEnabled val="1"/>
        </dgm:presLayoutVars>
      </dgm:prSet>
      <dgm:spPr/>
    </dgm:pt>
    <dgm:pt modelId="{8C57712E-1CE5-4D41-8B4B-8CE5BA431179}" type="pres">
      <dgm:prSet presAssocID="{82F608F0-A3A8-464B-A136-64044131D6E3}" presName="aSpace" presStyleCnt="0"/>
      <dgm:spPr/>
    </dgm:pt>
    <dgm:pt modelId="{A0075374-E097-45CC-A75F-FA36A7DAA568}" type="pres">
      <dgm:prSet presAssocID="{316988D7-FFFB-465A-A505-4991AA16659F}" presName="aNode" presStyleLbl="fgAcc1" presStyleIdx="1" presStyleCnt="3" custScaleX="253770" custLinFactY="30031" custLinFactNeighborX="54681" custLinFactNeighborY="100000">
        <dgm:presLayoutVars>
          <dgm:bulletEnabled val="1"/>
        </dgm:presLayoutVars>
      </dgm:prSet>
      <dgm:spPr/>
    </dgm:pt>
    <dgm:pt modelId="{62528767-9902-47F5-A391-43084053566C}" type="pres">
      <dgm:prSet presAssocID="{316988D7-FFFB-465A-A505-4991AA16659F}" presName="aSpace" presStyleCnt="0"/>
      <dgm:spPr/>
    </dgm:pt>
    <dgm:pt modelId="{251A8B3F-C7D7-482F-9B5A-230893B7281C}" type="pres">
      <dgm:prSet presAssocID="{54DE141B-7B9A-45A9-8964-953B871A612C}" presName="aNode" presStyleLbl="fgAcc1" presStyleIdx="2" presStyleCnt="3" custScaleX="253770" custLinFactY="30031" custLinFactNeighborX="54681" custLinFactNeighborY="100000">
        <dgm:presLayoutVars>
          <dgm:bulletEnabled val="1"/>
        </dgm:presLayoutVars>
      </dgm:prSet>
      <dgm:spPr/>
    </dgm:pt>
    <dgm:pt modelId="{3311B2B6-E844-47A6-855C-DAE08896B718}" type="pres">
      <dgm:prSet presAssocID="{54DE141B-7B9A-45A9-8964-953B871A612C}" presName="aSpace" presStyleCnt="0"/>
      <dgm:spPr/>
    </dgm:pt>
  </dgm:ptLst>
  <dgm:cxnLst>
    <dgm:cxn modelId="{867B232B-AF7A-41AF-BA53-F344F8BD1828}" type="presOf" srcId="{54DE141B-7B9A-45A9-8964-953B871A612C}" destId="{251A8B3F-C7D7-482F-9B5A-230893B7281C}" srcOrd="0" destOrd="0" presId="urn:microsoft.com/office/officeart/2005/8/layout/pyramid2"/>
    <dgm:cxn modelId="{2AFE9645-EE63-423A-9319-5145EFC30CCF}" type="presOf" srcId="{8EEFF9BC-AE46-4816-8983-422061C9698B}" destId="{009F35DB-3874-4633-BD20-7C9A6251F36E}" srcOrd="0" destOrd="0" presId="urn:microsoft.com/office/officeart/2005/8/layout/pyramid2"/>
    <dgm:cxn modelId="{42443F70-0EE2-4151-AC88-A85AB226355C}" srcId="{8EEFF9BC-AE46-4816-8983-422061C9698B}" destId="{82F608F0-A3A8-464B-A136-64044131D6E3}" srcOrd="0" destOrd="0" parTransId="{E8ED8E64-607E-4651-979F-4353EC7A14CC}" sibTransId="{3986D471-1667-4AF2-8260-7CA89C053953}"/>
    <dgm:cxn modelId="{09814270-2309-403F-AEDB-B2BD532C98B7}" type="presOf" srcId="{316988D7-FFFB-465A-A505-4991AA16659F}" destId="{A0075374-E097-45CC-A75F-FA36A7DAA568}" srcOrd="0" destOrd="0" presId="urn:microsoft.com/office/officeart/2005/8/layout/pyramid2"/>
    <dgm:cxn modelId="{18434953-5818-462E-A8ED-61DADF813736}" srcId="{8EEFF9BC-AE46-4816-8983-422061C9698B}" destId="{54DE141B-7B9A-45A9-8964-953B871A612C}" srcOrd="2" destOrd="0" parTransId="{A339D2C5-75B2-4C4C-8C11-2E7C067DA589}" sibTransId="{E25548A2-5C3F-42BF-BD74-EC6296C0A72D}"/>
    <dgm:cxn modelId="{5C7D6A94-7A98-4A56-8BB8-1240E1DD51F5}" srcId="{8EEFF9BC-AE46-4816-8983-422061C9698B}" destId="{316988D7-FFFB-465A-A505-4991AA16659F}" srcOrd="1" destOrd="0" parTransId="{FABBCA40-4A47-4AD9-B82D-454A505C97DC}" sibTransId="{9C6E1DBF-7CDA-4D4F-B7C3-F8AA7A544121}"/>
    <dgm:cxn modelId="{9624089F-E6C1-4DF7-83A2-4FAAC8224430}" type="presOf" srcId="{82F608F0-A3A8-464B-A136-64044131D6E3}" destId="{6FB2CCE2-0455-4194-8800-3C6BD05B4BF4}" srcOrd="0" destOrd="0" presId="urn:microsoft.com/office/officeart/2005/8/layout/pyramid2"/>
    <dgm:cxn modelId="{CC19D715-E0F0-40C3-871B-D24DAC19B864}" type="presParOf" srcId="{009F35DB-3874-4633-BD20-7C9A6251F36E}" destId="{9B952433-ECD4-4394-A00E-DB64D77259C3}" srcOrd="0" destOrd="0" presId="urn:microsoft.com/office/officeart/2005/8/layout/pyramid2"/>
    <dgm:cxn modelId="{A5A0A75F-C1AE-419E-92B3-4ED713A19A80}" type="presParOf" srcId="{009F35DB-3874-4633-BD20-7C9A6251F36E}" destId="{80115151-1BEA-49C3-A637-052531530001}" srcOrd="1" destOrd="0" presId="urn:microsoft.com/office/officeart/2005/8/layout/pyramid2"/>
    <dgm:cxn modelId="{4D459494-D2AB-4CAC-A3EF-F43E706ED588}" type="presParOf" srcId="{80115151-1BEA-49C3-A637-052531530001}" destId="{6FB2CCE2-0455-4194-8800-3C6BD05B4BF4}" srcOrd="0" destOrd="0" presId="urn:microsoft.com/office/officeart/2005/8/layout/pyramid2"/>
    <dgm:cxn modelId="{F58C8EE5-1557-4A05-AB38-13114AB2C847}" type="presParOf" srcId="{80115151-1BEA-49C3-A637-052531530001}" destId="{8C57712E-1CE5-4D41-8B4B-8CE5BA431179}" srcOrd="1" destOrd="0" presId="urn:microsoft.com/office/officeart/2005/8/layout/pyramid2"/>
    <dgm:cxn modelId="{DAF3FDA0-B9B5-412B-BAF9-408E69C68122}" type="presParOf" srcId="{80115151-1BEA-49C3-A637-052531530001}" destId="{A0075374-E097-45CC-A75F-FA36A7DAA568}" srcOrd="2" destOrd="0" presId="urn:microsoft.com/office/officeart/2005/8/layout/pyramid2"/>
    <dgm:cxn modelId="{22C0C59B-8099-4F17-84D1-29B398574012}" type="presParOf" srcId="{80115151-1BEA-49C3-A637-052531530001}" destId="{62528767-9902-47F5-A391-43084053566C}" srcOrd="3" destOrd="0" presId="urn:microsoft.com/office/officeart/2005/8/layout/pyramid2"/>
    <dgm:cxn modelId="{D7BD5575-41A8-40E9-BCB8-6EEEC5537003}" type="presParOf" srcId="{80115151-1BEA-49C3-A637-052531530001}" destId="{251A8B3F-C7D7-482F-9B5A-230893B7281C}" srcOrd="4" destOrd="0" presId="urn:microsoft.com/office/officeart/2005/8/layout/pyramid2"/>
    <dgm:cxn modelId="{C8B2D3FD-0B5A-422B-AE18-3F7D1BBE90A0}" type="presParOf" srcId="{80115151-1BEA-49C3-A637-052531530001}" destId="{3311B2B6-E844-47A6-855C-DAE08896B71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7C89F-85ED-4555-85FE-BED9337DF447}">
      <dsp:nvSpPr>
        <dsp:cNvPr id="0" name=""/>
        <dsp:cNvSpPr/>
      </dsp:nvSpPr>
      <dsp:spPr>
        <a:xfrm>
          <a:off x="133686" y="987"/>
          <a:ext cx="3593710" cy="1404323"/>
        </a:xfrm>
        <a:prstGeom prst="rect">
          <a:avLst/>
        </a:prstGeom>
        <a:solidFill>
          <a:srgbClr val="D232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effectLst/>
              <a:ea typeface="Aptos" panose="020B0004020202020204" pitchFamily="34" charset="0"/>
              <a:cs typeface="Arial" panose="020B0604020202020204" pitchFamily="34" charset="0"/>
            </a:rPr>
            <a:t>Latin American Management Program (LAMP)</a:t>
          </a:r>
          <a:endParaRPr lang="en-CA" sz="2000" kern="1200" dirty="0"/>
        </a:p>
      </dsp:txBody>
      <dsp:txXfrm>
        <a:off x="133686" y="987"/>
        <a:ext cx="3593710" cy="1404323"/>
      </dsp:txXfrm>
    </dsp:sp>
    <dsp:sp modelId="{05B12E21-A187-4B43-851D-AF1BF5447051}">
      <dsp:nvSpPr>
        <dsp:cNvPr id="0" name=""/>
        <dsp:cNvSpPr/>
      </dsp:nvSpPr>
      <dsp:spPr>
        <a:xfrm>
          <a:off x="3961450" y="987"/>
          <a:ext cx="3562089" cy="1404323"/>
        </a:xfrm>
        <a:prstGeom prst="rect">
          <a:avLst/>
        </a:prstGeom>
        <a:solidFill>
          <a:srgbClr val="5BA4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b="0" kern="1200">
              <a:effectLst/>
              <a:ea typeface="Aptos" panose="020B0004020202020204" pitchFamily="34" charset="0"/>
              <a:cs typeface="Arial" panose="020B0604020202020204" pitchFamily="34" charset="0"/>
            </a:rPr>
            <a:t>Asia Pacific Management Cooperative Program (APMCP)</a:t>
          </a:r>
          <a:endParaRPr lang="en-CA" sz="2000" kern="1200" dirty="0"/>
        </a:p>
      </dsp:txBody>
      <dsp:txXfrm>
        <a:off x="3961450" y="987"/>
        <a:ext cx="3562089" cy="14043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B8660-653B-4E90-A80E-5AA563BB684A}">
      <dsp:nvSpPr>
        <dsp:cNvPr id="0" name=""/>
        <dsp:cNvSpPr/>
      </dsp:nvSpPr>
      <dsp:spPr>
        <a:xfrm>
          <a:off x="169115" y="2050"/>
          <a:ext cx="1754213" cy="10525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dirty="0"/>
            <a:t>Graduate Diploma Program (GDBA)</a:t>
          </a:r>
          <a:endParaRPr lang="en-CA" sz="1400" kern="1200" dirty="0"/>
        </a:p>
      </dsp:txBody>
      <dsp:txXfrm>
        <a:off x="169115" y="2050"/>
        <a:ext cx="1754213" cy="1052527"/>
      </dsp:txXfrm>
    </dsp:sp>
    <dsp:sp modelId="{2C8D12EF-017C-4CA6-BEF7-41D8557DEE29}">
      <dsp:nvSpPr>
        <dsp:cNvPr id="0" name=""/>
        <dsp:cNvSpPr/>
      </dsp:nvSpPr>
      <dsp:spPr>
        <a:xfrm>
          <a:off x="2098749" y="2050"/>
          <a:ext cx="1754213" cy="1052527"/>
        </a:xfrm>
        <a:prstGeom prst="rect">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Master of AI &amp; Business Innovation</a:t>
          </a:r>
          <a:endParaRPr lang="en-CA" sz="1400" b="0" kern="1200" dirty="0"/>
        </a:p>
      </dsp:txBody>
      <dsp:txXfrm>
        <a:off x="2098749" y="2050"/>
        <a:ext cx="1754213" cy="1052527"/>
      </dsp:txXfrm>
    </dsp:sp>
    <dsp:sp modelId="{8A5E4543-9CFD-42FD-B579-4CC59DFCC83C}">
      <dsp:nvSpPr>
        <dsp:cNvPr id="0" name=""/>
        <dsp:cNvSpPr/>
      </dsp:nvSpPr>
      <dsp:spPr>
        <a:xfrm>
          <a:off x="4028384" y="2050"/>
          <a:ext cx="1754213" cy="10525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Master of Executive &amp; Organizational Coaching</a:t>
          </a:r>
          <a:endParaRPr lang="en-CA" sz="1400" b="0" kern="1200" dirty="0"/>
        </a:p>
      </dsp:txBody>
      <dsp:txXfrm>
        <a:off x="4028384" y="2050"/>
        <a:ext cx="1754213" cy="1052527"/>
      </dsp:txXfrm>
    </dsp:sp>
    <dsp:sp modelId="{B51F41AF-D5C6-4773-A532-B9E64AF98A91}">
      <dsp:nvSpPr>
        <dsp:cNvPr id="0" name=""/>
        <dsp:cNvSpPr/>
      </dsp:nvSpPr>
      <dsp:spPr>
        <a:xfrm>
          <a:off x="5958019" y="2050"/>
          <a:ext cx="1754213" cy="105252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t>Master of Business Excellence and Financial Management (MBEFM)</a:t>
          </a:r>
          <a:endParaRPr lang="en-US" sz="1400" kern="1200" dirty="0"/>
        </a:p>
      </dsp:txBody>
      <dsp:txXfrm>
        <a:off x="5958019" y="2050"/>
        <a:ext cx="1754213" cy="1052527"/>
      </dsp:txXfrm>
    </dsp:sp>
    <dsp:sp modelId="{8EE65C17-625A-42AF-896B-57FAC45CBE12}">
      <dsp:nvSpPr>
        <dsp:cNvPr id="0" name=""/>
        <dsp:cNvSpPr/>
      </dsp:nvSpPr>
      <dsp:spPr>
        <a:xfrm>
          <a:off x="7887653" y="2050"/>
          <a:ext cx="1754213" cy="10525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Interdisciplinary Master’s in Business &amp; Sciences</a:t>
          </a:r>
          <a:endParaRPr lang="en-US" sz="1400" kern="1200"/>
        </a:p>
      </dsp:txBody>
      <dsp:txXfrm>
        <a:off x="7887653" y="2050"/>
        <a:ext cx="1754213" cy="1052527"/>
      </dsp:txXfrm>
    </dsp:sp>
    <dsp:sp modelId="{CFCAAB4E-B54C-4D60-9F4A-7533E7BD75E2}">
      <dsp:nvSpPr>
        <dsp:cNvPr id="0" name=""/>
        <dsp:cNvSpPr/>
      </dsp:nvSpPr>
      <dsp:spPr>
        <a:xfrm>
          <a:off x="9817288" y="2050"/>
          <a:ext cx="1754213" cy="10525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Master of Business in Information, Management &amp; Analytics (BIMA)</a:t>
          </a:r>
          <a:endParaRPr lang="en-US" sz="1400" kern="1200"/>
        </a:p>
      </dsp:txBody>
      <dsp:txXfrm>
        <a:off x="9817288" y="2050"/>
        <a:ext cx="1754213" cy="1052527"/>
      </dsp:txXfrm>
    </dsp:sp>
    <dsp:sp modelId="{FC140C3E-4A31-4E73-8F4D-D1E6E3E821DF}">
      <dsp:nvSpPr>
        <dsp:cNvPr id="0" name=""/>
        <dsp:cNvSpPr/>
      </dsp:nvSpPr>
      <dsp:spPr>
        <a:xfrm>
          <a:off x="169115" y="1229999"/>
          <a:ext cx="1754213" cy="1052527"/>
        </a:xfrm>
        <a:prstGeom prst="rect">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dirty="0"/>
            <a:t>Master’s in Information Systems Management</a:t>
          </a:r>
          <a:endParaRPr lang="en-CA" sz="1400" kern="1200" dirty="0"/>
        </a:p>
      </dsp:txBody>
      <dsp:txXfrm>
        <a:off x="169115" y="1229999"/>
        <a:ext cx="1754213" cy="1052527"/>
      </dsp:txXfrm>
    </dsp:sp>
    <dsp:sp modelId="{7DDD8DCC-B776-4E09-8B73-F507CA152E3F}">
      <dsp:nvSpPr>
        <dsp:cNvPr id="0" name=""/>
        <dsp:cNvSpPr/>
      </dsp:nvSpPr>
      <dsp:spPr>
        <a:xfrm>
          <a:off x="2098749" y="1229999"/>
          <a:ext cx="1754213" cy="10525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Master’s in Data Science/Analytics</a:t>
          </a:r>
          <a:endParaRPr lang="en-US" sz="1400" kern="1200"/>
        </a:p>
      </dsp:txBody>
      <dsp:txXfrm>
        <a:off x="2098749" y="1229999"/>
        <a:ext cx="1754213" cy="1052527"/>
      </dsp:txXfrm>
    </dsp:sp>
    <dsp:sp modelId="{1A9FA04D-25A3-42A6-B393-15C3887923D2}">
      <dsp:nvSpPr>
        <dsp:cNvPr id="0" name=""/>
        <dsp:cNvSpPr/>
      </dsp:nvSpPr>
      <dsp:spPr>
        <a:xfrm>
          <a:off x="4028384" y="1229999"/>
          <a:ext cx="1754213" cy="105252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a:t>MBA (General)</a:t>
          </a:r>
          <a:endParaRPr lang="en-CA" sz="1400" kern="1200"/>
        </a:p>
      </dsp:txBody>
      <dsp:txXfrm>
        <a:off x="4028384" y="1229999"/>
        <a:ext cx="1754213" cy="1052527"/>
      </dsp:txXfrm>
    </dsp:sp>
    <dsp:sp modelId="{527379D4-CEF5-4AA6-A185-94CBAACA2E7E}">
      <dsp:nvSpPr>
        <dsp:cNvPr id="0" name=""/>
        <dsp:cNvSpPr/>
      </dsp:nvSpPr>
      <dsp:spPr>
        <a:xfrm>
          <a:off x="5958019" y="1229999"/>
          <a:ext cx="1754213" cy="10525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a:t>MBA in Finance (MFIN)</a:t>
          </a:r>
          <a:endParaRPr lang="en-CA" sz="1400" kern="1200"/>
        </a:p>
      </dsp:txBody>
      <dsp:txXfrm>
        <a:off x="5958019" y="1229999"/>
        <a:ext cx="1754213" cy="1052527"/>
      </dsp:txXfrm>
    </dsp:sp>
    <dsp:sp modelId="{127C95D2-CF95-4C96-8723-E4938C076E7C}">
      <dsp:nvSpPr>
        <dsp:cNvPr id="0" name=""/>
        <dsp:cNvSpPr/>
      </dsp:nvSpPr>
      <dsp:spPr>
        <a:xfrm>
          <a:off x="7887653" y="1229999"/>
          <a:ext cx="1754213" cy="10525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a:t>Master of Digital Marketing &amp; Analytics (MDMA)</a:t>
          </a:r>
          <a:endParaRPr lang="en-CA" sz="1400" kern="1200"/>
        </a:p>
      </dsp:txBody>
      <dsp:txXfrm>
        <a:off x="7887653" y="1229999"/>
        <a:ext cx="1754213" cy="1052527"/>
      </dsp:txXfrm>
    </dsp:sp>
    <dsp:sp modelId="{6B8ED1D3-4513-421D-82BC-7D65FEDE5FB5}">
      <dsp:nvSpPr>
        <dsp:cNvPr id="0" name=""/>
        <dsp:cNvSpPr/>
      </dsp:nvSpPr>
      <dsp:spPr>
        <a:xfrm>
          <a:off x="9817288" y="1229999"/>
          <a:ext cx="1754213" cy="1052527"/>
        </a:xfrm>
        <a:prstGeom prst="rect">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t>Master of Business Sustainability &amp; Green Innovation (MBSGI)</a:t>
          </a:r>
          <a:endParaRPr lang="en-US" sz="1400" kern="1200" dirty="0"/>
        </a:p>
      </dsp:txBody>
      <dsp:txXfrm>
        <a:off x="9817288" y="1229999"/>
        <a:ext cx="1754213" cy="1052527"/>
      </dsp:txXfrm>
    </dsp:sp>
    <dsp:sp modelId="{C68439F1-CDCF-4880-9CFC-5B80D89F58A5}">
      <dsp:nvSpPr>
        <dsp:cNvPr id="0" name=""/>
        <dsp:cNvSpPr/>
      </dsp:nvSpPr>
      <dsp:spPr>
        <a:xfrm>
          <a:off x="169115" y="2457949"/>
          <a:ext cx="1754213" cy="10525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MBA in Big Data and Data Science</a:t>
          </a:r>
          <a:endParaRPr lang="en-US" sz="1400" kern="1200"/>
        </a:p>
      </dsp:txBody>
      <dsp:txXfrm>
        <a:off x="169115" y="2457949"/>
        <a:ext cx="1754213" cy="1052527"/>
      </dsp:txXfrm>
    </dsp:sp>
    <dsp:sp modelId="{D2B33D27-F71B-41D6-B2D4-B6DC9B576F92}">
      <dsp:nvSpPr>
        <dsp:cNvPr id="0" name=""/>
        <dsp:cNvSpPr/>
      </dsp:nvSpPr>
      <dsp:spPr>
        <a:xfrm>
          <a:off x="2098749" y="2457949"/>
          <a:ext cx="1754213" cy="105252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0" i="0" u="none" kern="1200"/>
            <a:t>MBA in Artificial Intelligence (AI)</a:t>
          </a:r>
          <a:endParaRPr lang="it-IT" sz="1400" kern="1200"/>
        </a:p>
      </dsp:txBody>
      <dsp:txXfrm>
        <a:off x="2098749" y="2457949"/>
        <a:ext cx="1754213" cy="1052527"/>
      </dsp:txXfrm>
    </dsp:sp>
    <dsp:sp modelId="{3E3A56C4-7D7D-43C3-B1EC-77A55BE8BEA6}">
      <dsp:nvSpPr>
        <dsp:cNvPr id="0" name=""/>
        <dsp:cNvSpPr/>
      </dsp:nvSpPr>
      <dsp:spPr>
        <a:xfrm>
          <a:off x="4028384" y="2457949"/>
          <a:ext cx="1754213" cy="10525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a:t>MBA in Public Health</a:t>
          </a:r>
          <a:endParaRPr lang="en-CA" sz="1400" kern="1200"/>
        </a:p>
      </dsp:txBody>
      <dsp:txXfrm>
        <a:off x="4028384" y="2457949"/>
        <a:ext cx="1754213" cy="1052527"/>
      </dsp:txXfrm>
    </dsp:sp>
    <dsp:sp modelId="{CAA5E685-4BB2-4771-A5DE-6D742537DB43}">
      <dsp:nvSpPr>
        <dsp:cNvPr id="0" name=""/>
        <dsp:cNvSpPr/>
      </dsp:nvSpPr>
      <dsp:spPr>
        <a:xfrm>
          <a:off x="5958019" y="2457949"/>
          <a:ext cx="1754213" cy="10525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a:t>MBA in Blockchain Technology</a:t>
          </a:r>
          <a:endParaRPr lang="en-CA" sz="1400" kern="1200"/>
        </a:p>
      </dsp:txBody>
      <dsp:txXfrm>
        <a:off x="5958019" y="2457949"/>
        <a:ext cx="1754213" cy="1052527"/>
      </dsp:txXfrm>
    </dsp:sp>
    <dsp:sp modelId="{D818F2F0-798B-4820-A995-014FF0F099F4}">
      <dsp:nvSpPr>
        <dsp:cNvPr id="0" name=""/>
        <dsp:cNvSpPr/>
      </dsp:nvSpPr>
      <dsp:spPr>
        <a:xfrm>
          <a:off x="7887653" y="2457949"/>
          <a:ext cx="1754213" cy="1052527"/>
        </a:xfrm>
        <a:prstGeom prst="rect">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MBA in Technology, Entrepreneurship, and Sustainability</a:t>
          </a:r>
          <a:endParaRPr lang="en-US" sz="1400" kern="1200"/>
        </a:p>
      </dsp:txBody>
      <dsp:txXfrm>
        <a:off x="7887653" y="2457949"/>
        <a:ext cx="1754213" cy="1052527"/>
      </dsp:txXfrm>
    </dsp:sp>
    <dsp:sp modelId="{28B3F481-F68F-4B41-91F8-679D6C62ADC4}">
      <dsp:nvSpPr>
        <dsp:cNvPr id="0" name=""/>
        <dsp:cNvSpPr/>
      </dsp:nvSpPr>
      <dsp:spPr>
        <a:xfrm>
          <a:off x="9817288" y="2457949"/>
          <a:ext cx="1754213" cy="10525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a:t>MBA in Sport Management</a:t>
          </a:r>
          <a:endParaRPr lang="en-CA" sz="1400" kern="1200"/>
        </a:p>
      </dsp:txBody>
      <dsp:txXfrm>
        <a:off x="9817288" y="2457949"/>
        <a:ext cx="1754213" cy="1052527"/>
      </dsp:txXfrm>
    </dsp:sp>
    <dsp:sp modelId="{C5B9E0C1-4A96-400F-A45B-95D1D5605144}">
      <dsp:nvSpPr>
        <dsp:cNvPr id="0" name=""/>
        <dsp:cNvSpPr/>
      </dsp:nvSpPr>
      <dsp:spPr>
        <a:xfrm>
          <a:off x="169115" y="3685898"/>
          <a:ext cx="1754213" cy="105252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t>Master’s in Music Management </a:t>
          </a:r>
        </a:p>
        <a:p>
          <a:pPr marL="0" lvl="0" indent="0" algn="ctr" defTabSz="622300">
            <a:lnSpc>
              <a:spcPct val="90000"/>
            </a:lnSpc>
            <a:spcBef>
              <a:spcPct val="0"/>
            </a:spcBef>
            <a:spcAft>
              <a:spcPct val="35000"/>
            </a:spcAft>
            <a:buNone/>
          </a:pPr>
          <a:r>
            <a:rPr lang="en-US" sz="1400" b="0" i="0" u="none" kern="1200" dirty="0"/>
            <a:t>(Arts &amp; Media)</a:t>
          </a:r>
          <a:endParaRPr lang="en-US" sz="1400" kern="1200" dirty="0"/>
        </a:p>
      </dsp:txBody>
      <dsp:txXfrm>
        <a:off x="169115" y="3685898"/>
        <a:ext cx="1754213" cy="1052527"/>
      </dsp:txXfrm>
    </dsp:sp>
    <dsp:sp modelId="{405162F3-5813-4B7D-A14C-14603B573D43}">
      <dsp:nvSpPr>
        <dsp:cNvPr id="0" name=""/>
        <dsp:cNvSpPr/>
      </dsp:nvSpPr>
      <dsp:spPr>
        <a:xfrm>
          <a:off x="2098749" y="3685898"/>
          <a:ext cx="1754213" cy="10525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MBA in Outdoor Industry Management</a:t>
          </a:r>
          <a:endParaRPr lang="en-US" sz="1400" kern="1200"/>
        </a:p>
      </dsp:txBody>
      <dsp:txXfrm>
        <a:off x="2098749" y="3685898"/>
        <a:ext cx="1754213" cy="1052527"/>
      </dsp:txXfrm>
    </dsp:sp>
    <dsp:sp modelId="{8D95677C-AE9F-4DC1-9E2F-CD94A8635BD7}">
      <dsp:nvSpPr>
        <dsp:cNvPr id="0" name=""/>
        <dsp:cNvSpPr/>
      </dsp:nvSpPr>
      <dsp:spPr>
        <a:xfrm>
          <a:off x="4028384" y="3685898"/>
          <a:ext cx="1754213" cy="10525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a:t>MBA in Tourism Management</a:t>
          </a:r>
          <a:endParaRPr lang="en-CA" sz="1400" kern="1200"/>
        </a:p>
      </dsp:txBody>
      <dsp:txXfrm>
        <a:off x="4028384" y="3685898"/>
        <a:ext cx="1754213" cy="1052527"/>
      </dsp:txXfrm>
    </dsp:sp>
    <dsp:sp modelId="{D91F3B46-A77A-4BD0-9F90-333E2D59B01C}">
      <dsp:nvSpPr>
        <dsp:cNvPr id="0" name=""/>
        <dsp:cNvSpPr/>
      </dsp:nvSpPr>
      <dsp:spPr>
        <a:xfrm>
          <a:off x="5958019" y="3685898"/>
          <a:ext cx="1754213" cy="1052527"/>
        </a:xfrm>
        <a:prstGeom prst="rect">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i="0" u="none" kern="1200" dirty="0"/>
            <a:t>MBA in Retail Management</a:t>
          </a:r>
          <a:endParaRPr lang="en-CA" sz="1400" kern="1200" dirty="0"/>
        </a:p>
      </dsp:txBody>
      <dsp:txXfrm>
        <a:off x="5958019" y="3685898"/>
        <a:ext cx="1754213" cy="1052527"/>
      </dsp:txXfrm>
    </dsp:sp>
    <dsp:sp modelId="{4C807642-86D0-452D-B61E-65D5D18E0BC6}">
      <dsp:nvSpPr>
        <dsp:cNvPr id="0" name=""/>
        <dsp:cNvSpPr/>
      </dsp:nvSpPr>
      <dsp:spPr>
        <a:xfrm>
          <a:off x="7887653" y="3685898"/>
          <a:ext cx="1754213" cy="10525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Americas’ Indo-Pacific Management </a:t>
          </a:r>
          <a:r>
            <a:rPr lang="en-US" sz="1400" kern="1200" dirty="0" err="1"/>
            <a:t>Progam</a:t>
          </a:r>
          <a:endParaRPr lang="en-CA" sz="1400" kern="1200" dirty="0"/>
        </a:p>
      </dsp:txBody>
      <dsp:txXfrm>
        <a:off x="7887653" y="3685898"/>
        <a:ext cx="1754213" cy="1052527"/>
      </dsp:txXfrm>
    </dsp:sp>
    <dsp:sp modelId="{F18E4F44-A511-4286-A36B-E20765C6977C}">
      <dsp:nvSpPr>
        <dsp:cNvPr id="0" name=""/>
        <dsp:cNvSpPr/>
      </dsp:nvSpPr>
      <dsp:spPr>
        <a:xfrm>
          <a:off x="9817288" y="3685898"/>
          <a:ext cx="1754213" cy="105252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Latin American Management Cooperative Program (LAMP) ★</a:t>
          </a:r>
          <a:endParaRPr lang="en-CA" sz="1400" kern="1200" dirty="0"/>
        </a:p>
      </dsp:txBody>
      <dsp:txXfrm>
        <a:off x="9817288" y="3685898"/>
        <a:ext cx="1754213" cy="10525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3302D-C5AB-4370-860B-6BD02BACB385}">
      <dsp:nvSpPr>
        <dsp:cNvPr id="0" name=""/>
        <dsp:cNvSpPr/>
      </dsp:nvSpPr>
      <dsp:spPr>
        <a:xfrm>
          <a:off x="1789495" y="645"/>
          <a:ext cx="2957321" cy="878334"/>
        </a:xfrm>
        <a:prstGeom prst="rect">
          <a:avLst/>
        </a:prstGeom>
        <a:solidFill>
          <a:schemeClr val="accent1">
            <a:lumMod val="7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schemeClr val="bg1"/>
              </a:solidFill>
            </a:rPr>
            <a:t>FGV Around the world</a:t>
          </a:r>
          <a:endParaRPr lang="en-CA" sz="2000" kern="1200" dirty="0">
            <a:solidFill>
              <a:schemeClr val="bg1"/>
            </a:solidFill>
          </a:endParaRPr>
        </a:p>
      </dsp:txBody>
      <dsp:txXfrm>
        <a:off x="1789495" y="645"/>
        <a:ext cx="2957321" cy="878334"/>
      </dsp:txXfrm>
    </dsp:sp>
    <dsp:sp modelId="{920AA48D-91B6-46A9-941F-98DA06B6C2A3}">
      <dsp:nvSpPr>
        <dsp:cNvPr id="0" name=""/>
        <dsp:cNvSpPr/>
      </dsp:nvSpPr>
      <dsp:spPr>
        <a:xfrm>
          <a:off x="4893206" y="645"/>
          <a:ext cx="2957321" cy="87833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t>New partnerships</a:t>
          </a:r>
          <a:endParaRPr lang="en-CA" sz="2000" kern="1200" dirty="0"/>
        </a:p>
      </dsp:txBody>
      <dsp:txXfrm>
        <a:off x="4893206" y="645"/>
        <a:ext cx="2957321" cy="8783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3302D-C5AB-4370-860B-6BD02BACB385}">
      <dsp:nvSpPr>
        <dsp:cNvPr id="0" name=""/>
        <dsp:cNvSpPr/>
      </dsp:nvSpPr>
      <dsp:spPr>
        <a:xfrm>
          <a:off x="1789495" y="645"/>
          <a:ext cx="2957321" cy="878334"/>
        </a:xfrm>
        <a:prstGeom prst="rect">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cap="none" spc="0" dirty="0">
              <a:ln w="0"/>
              <a:solidFill>
                <a:schemeClr val="tx1"/>
              </a:solidFill>
              <a:effectLst>
                <a:outerShdw blurRad="38100" dist="19050" dir="2700000" algn="tl" rotWithShape="0">
                  <a:schemeClr val="dk1">
                    <a:alpha val="40000"/>
                  </a:schemeClr>
                </a:outerShdw>
              </a:effectLst>
            </a:rPr>
            <a:t>FGV Around the world</a:t>
          </a:r>
          <a:endParaRPr lang="en-CA" sz="2000" b="1" kern="1200" cap="none" spc="0" dirty="0">
            <a:ln w="0"/>
            <a:solidFill>
              <a:schemeClr val="tx1"/>
            </a:solidFill>
            <a:effectLst>
              <a:outerShdw blurRad="38100" dist="19050" dir="2700000" algn="tl" rotWithShape="0">
                <a:schemeClr val="dk1">
                  <a:alpha val="40000"/>
                </a:schemeClr>
              </a:outerShdw>
            </a:effectLst>
          </a:endParaRPr>
        </a:p>
      </dsp:txBody>
      <dsp:txXfrm>
        <a:off x="1789495" y="645"/>
        <a:ext cx="2957321" cy="878334"/>
      </dsp:txXfrm>
    </dsp:sp>
    <dsp:sp modelId="{920AA48D-91B6-46A9-941F-98DA06B6C2A3}">
      <dsp:nvSpPr>
        <dsp:cNvPr id="0" name=""/>
        <dsp:cNvSpPr/>
      </dsp:nvSpPr>
      <dsp:spPr>
        <a:xfrm>
          <a:off x="4893206" y="645"/>
          <a:ext cx="2957321" cy="878334"/>
        </a:xfrm>
        <a:prstGeom prst="rect">
          <a:avLst/>
        </a:prstGeom>
        <a:solidFill>
          <a:srgbClr val="4472C4">
            <a:lumMod val="75000"/>
          </a:srgb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prstClr val="white"/>
              </a:solidFill>
              <a:latin typeface="Calibri" panose="020F0502020204030204"/>
              <a:ea typeface="+mn-ea"/>
              <a:cs typeface="+mn-cs"/>
            </a:rPr>
            <a:t>New partnerships</a:t>
          </a:r>
          <a:endParaRPr lang="en-CA" sz="2000" b="1" kern="1200" dirty="0">
            <a:solidFill>
              <a:prstClr val="white"/>
            </a:solidFill>
            <a:latin typeface="Calibri" panose="020F0502020204030204"/>
            <a:ea typeface="+mn-ea"/>
            <a:cs typeface="+mn-cs"/>
          </a:endParaRPr>
        </a:p>
      </dsp:txBody>
      <dsp:txXfrm>
        <a:off x="4893206" y="645"/>
        <a:ext cx="2957321" cy="878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07766-69F5-43C8-A892-D2E0A55FBB0B}">
      <dsp:nvSpPr>
        <dsp:cNvPr id="0" name=""/>
        <dsp:cNvSpPr/>
      </dsp:nvSpPr>
      <dsp:spPr>
        <a:xfrm>
          <a:off x="856992" y="352"/>
          <a:ext cx="2992511" cy="906661"/>
        </a:xfrm>
        <a:prstGeom prst="rect">
          <a:avLst/>
        </a:prstGeom>
        <a:solidFill>
          <a:srgbClr val="005D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MSc International Business  </a:t>
          </a:r>
          <a:endParaRPr lang="en-CA" sz="1600" kern="1200" dirty="0"/>
        </a:p>
      </dsp:txBody>
      <dsp:txXfrm>
        <a:off x="856992" y="352"/>
        <a:ext cx="2992511" cy="906661"/>
      </dsp:txXfrm>
    </dsp:sp>
    <dsp:sp modelId="{AA6D732F-39C9-4535-9D6C-814BDEC8716D}">
      <dsp:nvSpPr>
        <dsp:cNvPr id="0" name=""/>
        <dsp:cNvSpPr/>
      </dsp:nvSpPr>
      <dsp:spPr>
        <a:xfrm>
          <a:off x="4000614" y="352"/>
          <a:ext cx="2992511" cy="906661"/>
        </a:xfrm>
        <a:prstGeom prst="rect">
          <a:avLst/>
        </a:prstGeom>
        <a:solidFill>
          <a:srgbClr val="5BA4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MSc International Business with Placement Year </a:t>
          </a:r>
        </a:p>
      </dsp:txBody>
      <dsp:txXfrm>
        <a:off x="4000614" y="352"/>
        <a:ext cx="2992511" cy="906661"/>
      </dsp:txXfrm>
    </dsp:sp>
    <dsp:sp modelId="{1D47F282-72B6-4369-AD39-935C49AF1C44}">
      <dsp:nvSpPr>
        <dsp:cNvPr id="0" name=""/>
        <dsp:cNvSpPr/>
      </dsp:nvSpPr>
      <dsp:spPr>
        <a:xfrm>
          <a:off x="7144236" y="352"/>
          <a:ext cx="2992511" cy="906661"/>
        </a:xfrm>
        <a:prstGeom prst="rect">
          <a:avLst/>
        </a:prstGeom>
        <a:solidFill>
          <a:srgbClr val="761C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MSc International Business with Advanced Research  </a:t>
          </a:r>
        </a:p>
      </dsp:txBody>
      <dsp:txXfrm>
        <a:off x="7144236" y="352"/>
        <a:ext cx="2992511" cy="906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2C8CC-7D68-41CE-AAF9-471DA206AD14}">
      <dsp:nvSpPr>
        <dsp:cNvPr id="0" name=""/>
        <dsp:cNvSpPr/>
      </dsp:nvSpPr>
      <dsp:spPr>
        <a:xfrm>
          <a:off x="1388" y="98147"/>
          <a:ext cx="6676198" cy="1892158"/>
        </a:xfrm>
        <a:prstGeom prst="rect">
          <a:avLst/>
        </a:prstGeom>
        <a:solidFill>
          <a:srgbClr val="7DB8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effectLst/>
              <a:latin typeface="+mn-lt"/>
              <a:ea typeface="Aptos" panose="020B0004020202020204" pitchFamily="34" charset="0"/>
              <a:cs typeface="Arial" panose="020B0604020202020204" pitchFamily="34" charset="0"/>
            </a:rPr>
            <a:t>International Management</a:t>
          </a:r>
        </a:p>
        <a:p>
          <a:pPr marL="0" lvl="0" indent="0" algn="l" defTabSz="1422400">
            <a:lnSpc>
              <a:spcPct val="90000"/>
            </a:lnSpc>
            <a:spcBef>
              <a:spcPct val="0"/>
            </a:spcBef>
            <a:spcAft>
              <a:spcPct val="35000"/>
            </a:spcAft>
            <a:buNone/>
          </a:pPr>
          <a:r>
            <a:rPr lang="en-US" sz="2200" kern="1200" dirty="0">
              <a:solidFill>
                <a:schemeClr val="tx1"/>
              </a:solidFill>
              <a:effectLst/>
              <a:latin typeface="+mn-lt"/>
              <a:ea typeface="Aptos" panose="020B0004020202020204" pitchFamily="34" charset="0"/>
              <a:cs typeface="Arial" panose="020B0604020202020204" pitchFamily="34" charset="0"/>
            </a:rPr>
            <a:t>Students should be able to understand the theory and practice of international management and how it can be applied in an international contexts.</a:t>
          </a:r>
          <a:endParaRPr lang="en-CA" sz="2200" kern="1200" dirty="0">
            <a:solidFill>
              <a:schemeClr val="tx1"/>
            </a:solidFill>
            <a:latin typeface="+mn-lt"/>
          </a:endParaRPr>
        </a:p>
      </dsp:txBody>
      <dsp:txXfrm>
        <a:off x="1388" y="98147"/>
        <a:ext cx="6676198" cy="1892158"/>
      </dsp:txXfrm>
    </dsp:sp>
    <dsp:sp modelId="{DC45ED9E-943A-4015-BFA6-CFD5FF9F514E}">
      <dsp:nvSpPr>
        <dsp:cNvPr id="0" name=""/>
        <dsp:cNvSpPr/>
      </dsp:nvSpPr>
      <dsp:spPr>
        <a:xfrm>
          <a:off x="1388" y="2305665"/>
          <a:ext cx="6676198" cy="1892158"/>
        </a:xfrm>
        <a:prstGeom prst="rect">
          <a:avLst/>
        </a:prstGeom>
        <a:solidFill>
          <a:srgbClr val="005D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latin typeface="+mn-lt"/>
              <a:ea typeface="Aptos" panose="020B0004020202020204" pitchFamily="34" charset="0"/>
              <a:cs typeface="Arial" panose="020B0604020202020204" pitchFamily="34" charset="0"/>
            </a:rPr>
            <a:t>Languages</a:t>
          </a:r>
          <a:endParaRPr lang="en-CA" sz="3200" kern="1200" dirty="0">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2200" kern="1200" dirty="0">
              <a:effectLst/>
              <a:latin typeface="+mn-lt"/>
              <a:ea typeface="Aptos" panose="020B0004020202020204" pitchFamily="34" charset="0"/>
              <a:cs typeface="Arial" panose="020B0604020202020204" pitchFamily="34" charset="0"/>
            </a:rPr>
            <a:t>Advance students in their knowledge of languages relevant to their geographic areas of study. </a:t>
          </a:r>
          <a:endParaRPr lang="en-CA" sz="2200" kern="1200" dirty="0">
            <a:latin typeface="+mn-lt"/>
          </a:endParaRPr>
        </a:p>
      </dsp:txBody>
      <dsp:txXfrm>
        <a:off x="1388" y="2305665"/>
        <a:ext cx="6676198" cy="1892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DF32B-9490-40F0-999F-BB2B93EA9E32}">
      <dsp:nvSpPr>
        <dsp:cNvPr id="0" name=""/>
        <dsp:cNvSpPr/>
      </dsp:nvSpPr>
      <dsp:spPr>
        <a:xfrm>
          <a:off x="2092" y="118584"/>
          <a:ext cx="4287614" cy="4058802"/>
        </a:xfrm>
        <a:prstGeom prst="rect">
          <a:avLst/>
        </a:prstGeom>
        <a:solidFill>
          <a:srgbClr val="FFB4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effectLst/>
              <a:latin typeface="+mn-lt"/>
              <a:ea typeface="Aptos" panose="020B0004020202020204" pitchFamily="34" charset="0"/>
              <a:cs typeface="Arial" panose="020B0604020202020204" pitchFamily="34" charset="0"/>
            </a:rPr>
            <a:t>Managing Diversity</a:t>
          </a:r>
          <a:endParaRPr lang="en-CA" sz="3200" kern="1200" dirty="0">
            <a:solidFill>
              <a:schemeClr val="tx1"/>
            </a:solidFill>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2200" kern="1200" dirty="0">
              <a:solidFill>
                <a:schemeClr val="tx1"/>
              </a:solidFill>
              <a:effectLst/>
              <a:latin typeface="+mn-lt"/>
              <a:ea typeface="Aptos" panose="020B0004020202020204" pitchFamily="34" charset="0"/>
              <a:cs typeface="Arial" panose="020B0604020202020204" pitchFamily="34" charset="0"/>
            </a:rPr>
            <a:t>- Associates will be introduced to techniques for enhancing international negotiation with focus on factors impacting the process of negotiating in an international environment.</a:t>
          </a:r>
          <a:endParaRPr lang="en-CA" sz="2200" kern="1200" dirty="0">
            <a:solidFill>
              <a:schemeClr val="tx1"/>
            </a:solidFill>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2200" kern="1200" dirty="0">
              <a:solidFill>
                <a:schemeClr val="tx1"/>
              </a:solidFill>
              <a:effectLst/>
              <a:latin typeface="+mn-lt"/>
              <a:ea typeface="Aptos" panose="020B0004020202020204" pitchFamily="34" charset="0"/>
              <a:cs typeface="Arial" panose="020B0604020202020204" pitchFamily="34" charset="0"/>
            </a:rPr>
            <a:t>- Associates will explore cultural issues impacting the process and results of business negotiation in Latin America/ Asia. </a:t>
          </a:r>
          <a:endParaRPr lang="en-CA" sz="2200" kern="1200" dirty="0">
            <a:solidFill>
              <a:schemeClr val="tx1"/>
            </a:solidFill>
            <a:latin typeface="+mn-lt"/>
          </a:endParaRPr>
        </a:p>
      </dsp:txBody>
      <dsp:txXfrm>
        <a:off x="2092" y="118584"/>
        <a:ext cx="4287614" cy="4058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DF32B-9490-40F0-999F-BB2B93EA9E32}">
      <dsp:nvSpPr>
        <dsp:cNvPr id="0" name=""/>
        <dsp:cNvSpPr/>
      </dsp:nvSpPr>
      <dsp:spPr>
        <a:xfrm>
          <a:off x="4456" y="161320"/>
          <a:ext cx="11676156" cy="4732405"/>
        </a:xfrm>
        <a:prstGeom prst="rect">
          <a:avLst/>
        </a:prstGeom>
        <a:solidFill>
          <a:srgbClr val="761C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effectLst/>
              <a:latin typeface="+mn-lt"/>
              <a:ea typeface="Aptos" panose="020B0004020202020204" pitchFamily="34" charset="0"/>
              <a:cs typeface="Arial" panose="020B0604020202020204" pitchFamily="34" charset="0"/>
            </a:rPr>
            <a:t>Regional Context</a:t>
          </a:r>
          <a:endParaRPr lang="en-CA" sz="3200" kern="1200" dirty="0">
            <a:solidFill>
              <a:schemeClr val="bg1"/>
            </a:solidFill>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1900" kern="1200" dirty="0">
              <a:solidFill>
                <a:schemeClr val="bg1"/>
              </a:solidFill>
              <a:effectLst/>
              <a:latin typeface="+mn-lt"/>
              <a:ea typeface="Aptos" panose="020B0004020202020204" pitchFamily="34" charset="0"/>
              <a:cs typeface="Arial" panose="020B0604020202020204" pitchFamily="34" charset="0"/>
            </a:rPr>
            <a:t>- Associates will be conversant in the main debates regarding the interpretation of colonialism and its impact on the region.</a:t>
          </a:r>
          <a:endParaRPr lang="en-CA" sz="1900" kern="1200" dirty="0">
            <a:solidFill>
              <a:schemeClr val="bg1"/>
            </a:solidFill>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1900" kern="1200" dirty="0">
              <a:solidFill>
                <a:schemeClr val="bg1"/>
              </a:solidFill>
              <a:effectLst/>
              <a:latin typeface="+mn-lt"/>
              <a:ea typeface="Aptos" panose="020B0004020202020204" pitchFamily="34" charset="0"/>
              <a:cs typeface="Arial" panose="020B0604020202020204" pitchFamily="34" charset="0"/>
            </a:rPr>
            <a:t>- Associates will be conversant in the post-colonial discourse, specially as it relates to Asia / Latin America multiple voices. </a:t>
          </a:r>
          <a:endParaRPr lang="en-CA" sz="1900" kern="1200" dirty="0">
            <a:solidFill>
              <a:schemeClr val="bg1"/>
            </a:solidFill>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1900" kern="1200" dirty="0">
              <a:solidFill>
                <a:schemeClr val="bg1"/>
              </a:solidFill>
              <a:effectLst/>
              <a:latin typeface="+mn-lt"/>
              <a:ea typeface="Aptos" panose="020B0004020202020204" pitchFamily="34" charset="0"/>
              <a:cs typeface="Arial" panose="020B0604020202020204" pitchFamily="34" charset="0"/>
            </a:rPr>
            <a:t>- To develop a deeper awareness of current cultural norms and how these reflect and affect social, economic, and political exigencies.</a:t>
          </a:r>
          <a:endParaRPr lang="en-CA" sz="1900" kern="1200" dirty="0">
            <a:solidFill>
              <a:schemeClr val="bg1"/>
            </a:solidFill>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1900" kern="1200" dirty="0">
              <a:solidFill>
                <a:schemeClr val="bg1"/>
              </a:solidFill>
              <a:effectLst/>
              <a:latin typeface="+mn-lt"/>
              <a:ea typeface="Aptos" panose="020B0004020202020204" pitchFamily="34" charset="0"/>
              <a:cs typeface="Arial" panose="020B0604020202020204" pitchFamily="34" charset="0"/>
            </a:rPr>
            <a:t>- Associates will be able to understand and discuss the effects of key local, regional and global events on Asian and Latin American countries, macroeconomic, socio-economic and political situations</a:t>
          </a:r>
          <a:endParaRPr lang="en-CA" sz="1900" kern="1200" dirty="0">
            <a:solidFill>
              <a:schemeClr val="bg1"/>
            </a:solidFill>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1900" kern="1200" dirty="0">
              <a:solidFill>
                <a:schemeClr val="bg1"/>
              </a:solidFill>
              <a:effectLst/>
              <a:latin typeface="+mn-lt"/>
              <a:ea typeface="Aptos" panose="020B0004020202020204" pitchFamily="34" charset="0"/>
              <a:cs typeface="Arial" panose="020B0604020202020204" pitchFamily="34" charset="0"/>
            </a:rPr>
            <a:t>- To introduce students to the conceptual underpinnings of country and strategic risk analysis and methodologies for identifying and assessing social, demographic, environmental, political, economic and financial risks. </a:t>
          </a:r>
          <a:endParaRPr lang="en-CA" sz="1900" kern="1200" dirty="0">
            <a:solidFill>
              <a:schemeClr val="bg1"/>
            </a:solidFill>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1900" kern="1200" dirty="0">
              <a:solidFill>
                <a:schemeClr val="bg1"/>
              </a:solidFill>
              <a:effectLst/>
              <a:latin typeface="+mn-lt"/>
              <a:ea typeface="Aptos" panose="020B0004020202020204" pitchFamily="34" charset="0"/>
              <a:cs typeface="Arial" panose="020B0604020202020204" pitchFamily="34" charset="0"/>
            </a:rPr>
            <a:t>- Understand the relationships between Asia / Latin America markets and various corporate strategic models</a:t>
          </a:r>
          <a:endParaRPr lang="en-CA" sz="1900" kern="1200" dirty="0">
            <a:solidFill>
              <a:schemeClr val="bg1"/>
            </a:solidFill>
            <a:effectLst/>
            <a:latin typeface="+mn-lt"/>
            <a:ea typeface="Aptos" panose="020B0004020202020204" pitchFamily="34" charset="0"/>
            <a:cs typeface="Arial" panose="020B0604020202020204" pitchFamily="34" charset="0"/>
          </a:endParaRPr>
        </a:p>
        <a:p>
          <a:pPr marL="0" lvl="0" indent="0" algn="l" defTabSz="1422400">
            <a:lnSpc>
              <a:spcPct val="90000"/>
            </a:lnSpc>
            <a:spcBef>
              <a:spcPct val="0"/>
            </a:spcBef>
            <a:spcAft>
              <a:spcPct val="35000"/>
            </a:spcAft>
            <a:buNone/>
          </a:pPr>
          <a:r>
            <a:rPr lang="en-US" sz="1900" kern="1200" dirty="0">
              <a:solidFill>
                <a:schemeClr val="bg1"/>
              </a:solidFill>
              <a:effectLst/>
              <a:latin typeface="+mn-lt"/>
              <a:ea typeface="Aptos" panose="020B0004020202020204" pitchFamily="34" charset="0"/>
              <a:cs typeface="Arial" panose="020B0604020202020204" pitchFamily="34" charset="0"/>
            </a:rPr>
            <a:t>Increase the awareness of connections, similarities and distinctions concerning Latin America and Asia. </a:t>
          </a:r>
          <a:endParaRPr lang="en-CA" sz="1900" kern="1200" dirty="0">
            <a:solidFill>
              <a:schemeClr val="bg1"/>
            </a:solidFill>
            <a:latin typeface="+mn-lt"/>
          </a:endParaRPr>
        </a:p>
      </dsp:txBody>
      <dsp:txXfrm>
        <a:off x="4456" y="161320"/>
        <a:ext cx="11676156" cy="4732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CDE2B-59CE-41CD-AAC8-93E3ED88E4D5}">
      <dsp:nvSpPr>
        <dsp:cNvPr id="0" name=""/>
        <dsp:cNvSpPr/>
      </dsp:nvSpPr>
      <dsp:spPr>
        <a:xfrm>
          <a:off x="1018993" y="2067"/>
          <a:ext cx="2303304" cy="1381982"/>
        </a:xfrm>
        <a:prstGeom prst="rect">
          <a:avLst/>
        </a:prstGeom>
        <a:solidFill>
          <a:srgbClr val="0230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effectLst/>
              <a:latin typeface="+mn-lt"/>
              <a:ea typeface="Aptos" panose="020B0004020202020204" pitchFamily="34" charset="0"/>
              <a:cs typeface="Arial" panose="020B0604020202020204" pitchFamily="34" charset="0"/>
            </a:rPr>
            <a:t>It is expected that a master’s program would require a bachelor’s degree.</a:t>
          </a:r>
          <a:endParaRPr lang="en-CA" sz="1400" kern="1200" dirty="0">
            <a:effectLst/>
            <a:latin typeface="+mn-lt"/>
            <a:ea typeface="Aptos" panose="020B0004020202020204" pitchFamily="34" charset="0"/>
            <a:cs typeface="Arial" panose="020B0604020202020204" pitchFamily="34" charset="0"/>
          </a:endParaRPr>
        </a:p>
      </dsp:txBody>
      <dsp:txXfrm>
        <a:off x="1018993" y="2067"/>
        <a:ext cx="2303304" cy="1381982"/>
      </dsp:txXfrm>
    </dsp:sp>
    <dsp:sp modelId="{AC0FA06D-815B-467A-8A6F-5A74618E89A2}">
      <dsp:nvSpPr>
        <dsp:cNvPr id="0" name=""/>
        <dsp:cNvSpPr/>
      </dsp:nvSpPr>
      <dsp:spPr>
        <a:xfrm>
          <a:off x="3552627" y="2067"/>
          <a:ext cx="2303304" cy="1381982"/>
        </a:xfrm>
        <a:prstGeom prst="rect">
          <a:avLst/>
        </a:prstGeom>
        <a:solidFill>
          <a:srgbClr val="FDAF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ffectLst/>
              <a:latin typeface="+mn-lt"/>
              <a:ea typeface="Aptos" panose="020B0004020202020204" pitchFamily="34" charset="0"/>
              <a:cs typeface="Arial" panose="020B0604020202020204" pitchFamily="34" charset="0"/>
            </a:rPr>
            <a:t>Master’s in Business that are not MBA’s are more focused and the trend is to get them shorter and specialized.</a:t>
          </a:r>
          <a:endParaRPr lang="en-CA" sz="1400" kern="1200" dirty="0">
            <a:solidFill>
              <a:schemeClr val="tx1"/>
            </a:solidFill>
            <a:effectLst/>
            <a:latin typeface="+mn-lt"/>
            <a:ea typeface="Aptos" panose="020B0004020202020204" pitchFamily="34" charset="0"/>
            <a:cs typeface="Arial" panose="020B0604020202020204" pitchFamily="34" charset="0"/>
          </a:endParaRPr>
        </a:p>
      </dsp:txBody>
      <dsp:txXfrm>
        <a:off x="3552627" y="2067"/>
        <a:ext cx="2303304" cy="1381982"/>
      </dsp:txXfrm>
    </dsp:sp>
    <dsp:sp modelId="{667BA24B-CEB5-464D-A1F5-EB22DF578F80}">
      <dsp:nvSpPr>
        <dsp:cNvPr id="0" name=""/>
        <dsp:cNvSpPr/>
      </dsp:nvSpPr>
      <dsp:spPr>
        <a:xfrm>
          <a:off x="6086262" y="2067"/>
          <a:ext cx="2303304" cy="1381982"/>
        </a:xfrm>
        <a:prstGeom prst="rect">
          <a:avLst/>
        </a:prstGeom>
        <a:solidFill>
          <a:srgbClr val="005D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effectLst/>
              <a:latin typeface="+mn-lt"/>
              <a:ea typeface="Aptos" panose="020B0004020202020204" pitchFamily="34" charset="0"/>
              <a:cs typeface="Arial" panose="020B0604020202020204" pitchFamily="34" charset="0"/>
            </a:rPr>
            <a:t>A regular MBA in developed academic markets is usually considered a professional terminal degree. </a:t>
          </a:r>
          <a:endParaRPr lang="en-CA" sz="1400" kern="1200" dirty="0">
            <a:effectLst/>
            <a:latin typeface="+mn-lt"/>
            <a:ea typeface="Aptos" panose="020B0004020202020204" pitchFamily="34" charset="0"/>
            <a:cs typeface="Arial" panose="020B0604020202020204" pitchFamily="34" charset="0"/>
          </a:endParaRPr>
        </a:p>
      </dsp:txBody>
      <dsp:txXfrm>
        <a:off x="6086262" y="2067"/>
        <a:ext cx="2303304" cy="1381982"/>
      </dsp:txXfrm>
    </dsp:sp>
    <dsp:sp modelId="{DD9F0398-2F9B-41FD-BAAB-D8C1B708BE10}">
      <dsp:nvSpPr>
        <dsp:cNvPr id="0" name=""/>
        <dsp:cNvSpPr/>
      </dsp:nvSpPr>
      <dsp:spPr>
        <a:xfrm>
          <a:off x="8619896" y="2067"/>
          <a:ext cx="2303304" cy="1381982"/>
        </a:xfrm>
        <a:prstGeom prst="rect">
          <a:avLst/>
        </a:prstGeom>
        <a:solidFill>
          <a:srgbClr val="7CB8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effectLst/>
              <a:latin typeface="+mn-lt"/>
              <a:ea typeface="Aptos" panose="020B0004020202020204" pitchFamily="34" charset="0"/>
              <a:cs typeface="Arial" panose="020B0604020202020204" pitchFamily="34" charset="0"/>
            </a:rPr>
            <a:t>There are MBA’s with and without thesis options.</a:t>
          </a:r>
          <a:endParaRPr lang="en-CA" sz="1400" kern="1200" dirty="0">
            <a:effectLst/>
            <a:latin typeface="+mn-lt"/>
            <a:ea typeface="Aptos" panose="020B0004020202020204" pitchFamily="34" charset="0"/>
            <a:cs typeface="Arial" panose="020B0604020202020204" pitchFamily="34" charset="0"/>
          </a:endParaRPr>
        </a:p>
      </dsp:txBody>
      <dsp:txXfrm>
        <a:off x="8619896" y="2067"/>
        <a:ext cx="2303304" cy="1381982"/>
      </dsp:txXfrm>
    </dsp:sp>
    <dsp:sp modelId="{20B3F308-6038-46FB-8637-96FA12869903}">
      <dsp:nvSpPr>
        <dsp:cNvPr id="0" name=""/>
        <dsp:cNvSpPr/>
      </dsp:nvSpPr>
      <dsp:spPr>
        <a:xfrm>
          <a:off x="618494" y="1614380"/>
          <a:ext cx="2503553" cy="1381982"/>
        </a:xfrm>
        <a:prstGeom prst="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effectLst/>
              <a:latin typeface="+mn-lt"/>
              <a:ea typeface="Aptos" panose="020B0004020202020204" pitchFamily="34" charset="0"/>
              <a:cs typeface="Arial" panose="020B0604020202020204" pitchFamily="34" charset="0"/>
            </a:rPr>
            <a:t>The market also serves Executive MBA’s where the academic curriculum is usually intense but generally require several years of experience.</a:t>
          </a:r>
          <a:endParaRPr lang="en-CA" sz="1400" kern="1200" dirty="0">
            <a:solidFill>
              <a:schemeClr val="bg1"/>
            </a:solidFill>
            <a:effectLst/>
            <a:latin typeface="+mn-lt"/>
            <a:ea typeface="Aptos" panose="020B0004020202020204" pitchFamily="34" charset="0"/>
            <a:cs typeface="Arial" panose="020B0604020202020204" pitchFamily="34" charset="0"/>
          </a:endParaRPr>
        </a:p>
      </dsp:txBody>
      <dsp:txXfrm>
        <a:off x="618494" y="1614380"/>
        <a:ext cx="2503553" cy="1381982"/>
      </dsp:txXfrm>
    </dsp:sp>
    <dsp:sp modelId="{BB5002DF-22EE-454A-8B74-B9BECB559BF3}">
      <dsp:nvSpPr>
        <dsp:cNvPr id="0" name=""/>
        <dsp:cNvSpPr/>
      </dsp:nvSpPr>
      <dsp:spPr>
        <a:xfrm>
          <a:off x="3352378" y="1614380"/>
          <a:ext cx="2503553" cy="1381982"/>
        </a:xfrm>
        <a:prstGeom prst="rect">
          <a:avLst/>
        </a:prstGeom>
        <a:solidFill>
          <a:srgbClr val="7CB8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ptos" panose="020B0004020202020204" pitchFamily="34" charset="0"/>
            <a:buNone/>
          </a:pPr>
          <a:r>
            <a:rPr lang="en-US" sz="1400" kern="1200" dirty="0">
              <a:effectLst/>
              <a:latin typeface="+mn-lt"/>
              <a:ea typeface="Aptos" panose="020B0004020202020204" pitchFamily="34" charset="0"/>
              <a:cs typeface="Arial" panose="020B0604020202020204" pitchFamily="34" charset="0"/>
            </a:rPr>
            <a:t>A regular MBA program has business courses with specialization (or not) like accounting, marketing, innovation, public administration, etc.</a:t>
          </a:r>
          <a:endParaRPr lang="en-CA" sz="1400" kern="1200" dirty="0">
            <a:effectLst/>
            <a:latin typeface="+mn-lt"/>
            <a:ea typeface="Aptos" panose="020B0004020202020204" pitchFamily="34" charset="0"/>
            <a:cs typeface="Arial" panose="020B0604020202020204" pitchFamily="34" charset="0"/>
          </a:endParaRPr>
        </a:p>
      </dsp:txBody>
      <dsp:txXfrm>
        <a:off x="3352378" y="1614380"/>
        <a:ext cx="2503553" cy="1381982"/>
      </dsp:txXfrm>
    </dsp:sp>
    <dsp:sp modelId="{64E89A92-A47B-4FDB-B425-1A80639FEBC6}">
      <dsp:nvSpPr>
        <dsp:cNvPr id="0" name=""/>
        <dsp:cNvSpPr/>
      </dsp:nvSpPr>
      <dsp:spPr>
        <a:xfrm>
          <a:off x="6086262" y="1614380"/>
          <a:ext cx="2503553" cy="1381982"/>
        </a:xfrm>
        <a:prstGeom prst="rect">
          <a:avLst/>
        </a:prstGeom>
        <a:solidFill>
          <a:srgbClr val="D232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effectLst/>
              <a:latin typeface="+mn-lt"/>
              <a:ea typeface="Aptos" panose="020B0004020202020204" pitchFamily="34" charset="0"/>
              <a:cs typeface="Arial" panose="020B0604020202020204" pitchFamily="34" charset="0"/>
            </a:rPr>
            <a:t>In research comprehensive universities, students have an opportunity to take courses designated as “regional studies”: Asian/Latin American/African or European Studies.</a:t>
          </a:r>
          <a:endParaRPr lang="en-CA" sz="1400" kern="1200" dirty="0">
            <a:effectLst/>
            <a:latin typeface="+mn-lt"/>
            <a:ea typeface="Aptos" panose="020B0004020202020204" pitchFamily="34" charset="0"/>
            <a:cs typeface="Arial" panose="020B0604020202020204" pitchFamily="34" charset="0"/>
          </a:endParaRPr>
        </a:p>
      </dsp:txBody>
      <dsp:txXfrm>
        <a:off x="6086262" y="1614380"/>
        <a:ext cx="2503553" cy="1381982"/>
      </dsp:txXfrm>
    </dsp:sp>
    <dsp:sp modelId="{404D3076-6ED8-448A-A468-E4B9476066A1}">
      <dsp:nvSpPr>
        <dsp:cNvPr id="0" name=""/>
        <dsp:cNvSpPr/>
      </dsp:nvSpPr>
      <dsp:spPr>
        <a:xfrm>
          <a:off x="8820145" y="1614380"/>
          <a:ext cx="2503553" cy="1381982"/>
        </a:xfrm>
        <a:prstGeom prst="rect">
          <a:avLst/>
        </a:prstGeom>
        <a:solidFill>
          <a:srgbClr val="FDAF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effectLst/>
              <a:latin typeface="+mn-lt"/>
              <a:ea typeface="Aptos" panose="020B0004020202020204" pitchFamily="34" charset="0"/>
              <a:cs typeface="Arial" panose="020B0604020202020204" pitchFamily="34" charset="0"/>
            </a:rPr>
            <a:t>Most master’s are between one year and two years duration with master’s programs at the top ten private and public universities in North America competitive in nature.</a:t>
          </a:r>
          <a:endParaRPr lang="en-CA" sz="1400" kern="1200" dirty="0">
            <a:solidFill>
              <a:schemeClr val="tx1"/>
            </a:solidFill>
            <a:effectLst/>
            <a:latin typeface="+mn-lt"/>
            <a:ea typeface="Aptos" panose="020B0004020202020204" pitchFamily="34" charset="0"/>
            <a:cs typeface="Arial" panose="020B0604020202020204" pitchFamily="34" charset="0"/>
          </a:endParaRPr>
        </a:p>
      </dsp:txBody>
      <dsp:txXfrm>
        <a:off x="8820145" y="1614380"/>
        <a:ext cx="2503553" cy="1381982"/>
      </dsp:txXfrm>
    </dsp:sp>
    <dsp:sp modelId="{04AE43F7-9412-4ECF-B13E-6D255FA144BC}">
      <dsp:nvSpPr>
        <dsp:cNvPr id="0" name=""/>
        <dsp:cNvSpPr/>
      </dsp:nvSpPr>
      <dsp:spPr>
        <a:xfrm>
          <a:off x="3224395" y="3226693"/>
          <a:ext cx="5493403" cy="1381982"/>
        </a:xfrm>
        <a:prstGeom prst="rect">
          <a:avLst/>
        </a:prstGeom>
        <a:solidFill>
          <a:srgbClr val="0230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effectLst/>
              <a:latin typeface="+mn-lt"/>
              <a:ea typeface="Aptos" panose="020B0004020202020204" pitchFamily="34" charset="0"/>
              <a:cs typeface="Arial" panose="020B0604020202020204" pitchFamily="34" charset="0"/>
            </a:rPr>
            <a:t>MA and MS; master’s better prepare students for further doctoral education.  This is important to remember for those interested in further studies and also by the fact that in British Columbia, MBA are considered general by the Ministry of Advanced Education.</a:t>
          </a:r>
          <a:endParaRPr lang="en-CA" sz="1400" kern="1200" dirty="0">
            <a:effectLst/>
            <a:latin typeface="+mn-lt"/>
            <a:ea typeface="Aptos" panose="020B0004020202020204" pitchFamily="34" charset="0"/>
            <a:cs typeface="Arial" panose="020B0604020202020204" pitchFamily="34" charset="0"/>
          </a:endParaRPr>
        </a:p>
      </dsp:txBody>
      <dsp:txXfrm>
        <a:off x="3224395" y="3226693"/>
        <a:ext cx="5493403" cy="13819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E2D48-75D0-4AAF-A765-46483B296B35}">
      <dsp:nvSpPr>
        <dsp:cNvPr id="0" name=""/>
        <dsp:cNvSpPr/>
      </dsp:nvSpPr>
      <dsp:spPr>
        <a:xfrm>
          <a:off x="149291" y="3161"/>
          <a:ext cx="6301377" cy="1550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Low" defTabSz="711200">
            <a:lnSpc>
              <a:spcPct val="90000"/>
            </a:lnSpc>
            <a:spcBef>
              <a:spcPct val="0"/>
            </a:spcBef>
            <a:spcAft>
              <a:spcPct val="35000"/>
            </a:spcAft>
            <a:buFont typeface="Arial" panose="020B0604020202020204" pitchFamily="34" charset="0"/>
            <a:buNone/>
          </a:pPr>
          <a:r>
            <a:rPr lang="en-US" sz="1600" kern="1200">
              <a:effectLst/>
              <a:latin typeface="Aptos" panose="020B0004020202020204" pitchFamily="34" charset="0"/>
              <a:ea typeface="Aptos" panose="020B0004020202020204" pitchFamily="34" charset="0"/>
              <a:cs typeface="Arial" panose="020B0604020202020204" pitchFamily="34" charset="0"/>
            </a:rPr>
            <a:t>The program offers you the opportunity to explore international business in a number of areas, including economics, finance, strategy, marketing, management, human resource, and supply chain management. There will also be the opportunity to conduct an independent major research project in your area of interest.</a:t>
          </a:r>
          <a:endParaRPr lang="en-CA" sz="1600" kern="1200"/>
        </a:p>
      </dsp:txBody>
      <dsp:txXfrm>
        <a:off x="149291" y="3161"/>
        <a:ext cx="6301377" cy="1550733"/>
      </dsp:txXfrm>
    </dsp:sp>
    <dsp:sp modelId="{111F296A-888A-4329-A276-31B54C009136}">
      <dsp:nvSpPr>
        <dsp:cNvPr id="0" name=""/>
        <dsp:cNvSpPr/>
      </dsp:nvSpPr>
      <dsp:spPr>
        <a:xfrm>
          <a:off x="149291" y="1812349"/>
          <a:ext cx="6301377" cy="1550733"/>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Low" defTabSz="711200">
            <a:lnSpc>
              <a:spcPct val="90000"/>
            </a:lnSpc>
            <a:spcBef>
              <a:spcPct val="0"/>
            </a:spcBef>
            <a:spcAft>
              <a:spcPct val="35000"/>
            </a:spcAft>
            <a:buNone/>
          </a:pPr>
          <a:r>
            <a:rPr lang="en-US" sz="1600" kern="1200">
              <a:effectLst/>
              <a:latin typeface="Aptos" panose="020B0004020202020204" pitchFamily="34" charset="0"/>
              <a:ea typeface="Aptos" panose="020B0004020202020204" pitchFamily="34" charset="0"/>
              <a:cs typeface="Arial" panose="020B0604020202020204" pitchFamily="34" charset="0"/>
            </a:rPr>
            <a:t>Throughout the program, you will gain a unique combination of skills sought after by employers all over the world. These include communication, numeracy, team-working, cross-cultural awareness, reflective learning and the ability to critically analyze complex business challenges to reach considered creative solutions.</a:t>
          </a:r>
          <a:endParaRPr lang="en-CA" sz="1600" kern="1200" dirty="0">
            <a:effectLst/>
            <a:latin typeface="Aptos" panose="020B0004020202020204" pitchFamily="34" charset="0"/>
            <a:ea typeface="Aptos" panose="020B0004020202020204" pitchFamily="34" charset="0"/>
            <a:cs typeface="Arial" panose="020B0604020202020204" pitchFamily="34" charset="0"/>
          </a:endParaRPr>
        </a:p>
      </dsp:txBody>
      <dsp:txXfrm>
        <a:off x="149291" y="1812349"/>
        <a:ext cx="6301377" cy="1550733"/>
      </dsp:txXfrm>
    </dsp:sp>
    <dsp:sp modelId="{01F28E10-82D8-42C9-A56B-FFBF7D96CEDB}">
      <dsp:nvSpPr>
        <dsp:cNvPr id="0" name=""/>
        <dsp:cNvSpPr/>
      </dsp:nvSpPr>
      <dsp:spPr>
        <a:xfrm>
          <a:off x="149291" y="3621538"/>
          <a:ext cx="6301377" cy="155073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Low" defTabSz="711200">
            <a:lnSpc>
              <a:spcPct val="90000"/>
            </a:lnSpc>
            <a:spcBef>
              <a:spcPct val="0"/>
            </a:spcBef>
            <a:spcAft>
              <a:spcPct val="35000"/>
            </a:spcAft>
            <a:buNone/>
          </a:pPr>
          <a:r>
            <a:rPr lang="en-US" sz="1600" kern="1200" dirty="0">
              <a:effectLst/>
              <a:latin typeface="Aptos" panose="020B0004020202020204" pitchFamily="34" charset="0"/>
              <a:ea typeface="Aptos" panose="020B0004020202020204" pitchFamily="34" charset="0"/>
              <a:cs typeface="Arial" panose="020B0604020202020204" pitchFamily="34" charset="0"/>
            </a:rPr>
            <a:t>You will also build a strong network of international contacts; some will become your close friends and a few may even become your future business partners.</a:t>
          </a:r>
          <a:endParaRPr lang="en-CA" sz="1600" kern="1200" dirty="0">
            <a:effectLst/>
            <a:latin typeface="Aptos" panose="020B0004020202020204" pitchFamily="34" charset="0"/>
            <a:ea typeface="Aptos" panose="020B0004020202020204" pitchFamily="34" charset="0"/>
            <a:cs typeface="Arial" panose="020B0604020202020204" pitchFamily="34" charset="0"/>
          </a:endParaRPr>
        </a:p>
      </dsp:txBody>
      <dsp:txXfrm>
        <a:off x="149291" y="3621538"/>
        <a:ext cx="6301377" cy="15507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CD6CB-C03A-4FDA-B719-7EAC34F85DC7}">
      <dsp:nvSpPr>
        <dsp:cNvPr id="0" name=""/>
        <dsp:cNvSpPr/>
      </dsp:nvSpPr>
      <dsp:spPr>
        <a:xfrm>
          <a:off x="-4106830" y="-630294"/>
          <a:ext cx="4893694" cy="4893694"/>
        </a:xfrm>
        <a:prstGeom prst="blockArc">
          <a:avLst>
            <a:gd name="adj1" fmla="val 18900000"/>
            <a:gd name="adj2" fmla="val 2700000"/>
            <a:gd name="adj3" fmla="val 441"/>
          </a:avLst>
        </a:prstGeom>
        <a:noFill/>
        <a:ln w="12700" cap="flat" cmpd="sng" algn="ctr">
          <a:solidFill>
            <a:srgbClr val="F58220"/>
          </a:solidFill>
          <a:prstDash val="solid"/>
          <a:miter lim="800000"/>
        </a:ln>
        <a:effectLst/>
      </dsp:spPr>
      <dsp:style>
        <a:lnRef idx="2">
          <a:scrgbClr r="0" g="0" b="0"/>
        </a:lnRef>
        <a:fillRef idx="0">
          <a:scrgbClr r="0" g="0" b="0"/>
        </a:fillRef>
        <a:effectRef idx="0">
          <a:scrgbClr r="0" g="0" b="0"/>
        </a:effectRef>
        <a:fontRef idx="minor"/>
      </dsp:style>
    </dsp:sp>
    <dsp:sp modelId="{A035F6B4-9C13-47FE-ABB8-61DABFBC8E3E}">
      <dsp:nvSpPr>
        <dsp:cNvPr id="0" name=""/>
        <dsp:cNvSpPr/>
      </dsp:nvSpPr>
      <dsp:spPr>
        <a:xfrm>
          <a:off x="506030" y="363310"/>
          <a:ext cx="8949724" cy="72662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756" tIns="45720" rIns="45720" bIns="45720" numCol="1" spcCol="1270" anchor="ctr" anchorCtr="0">
          <a:noAutofit/>
        </a:bodyPr>
        <a:lstStyle/>
        <a:p>
          <a:pPr marL="0" lvl="0" indent="0" algn="l" defTabSz="800100">
            <a:lnSpc>
              <a:spcPct val="90000"/>
            </a:lnSpc>
            <a:spcBef>
              <a:spcPct val="0"/>
            </a:spcBef>
            <a:spcAft>
              <a:spcPct val="35000"/>
            </a:spcAft>
            <a:buSzPts val="1000"/>
            <a:buFont typeface="Wingdings" panose="05000000000000000000" pitchFamily="2" charset="2"/>
            <a:buNone/>
          </a:pPr>
          <a:r>
            <a:rPr lang="en-US" sz="1800" kern="1200" dirty="0">
              <a:effectLst/>
              <a:latin typeface="+mn-lt"/>
              <a:ea typeface="Aptos" panose="020B0004020202020204" pitchFamily="34" charset="0"/>
              <a:cs typeface="Arial" panose="020B0604020202020204" pitchFamily="34" charset="0"/>
            </a:rPr>
            <a:t>Study a range of business subjects from a holistic perspective in an international business context</a:t>
          </a:r>
          <a:endParaRPr lang="en-CA" sz="1800" kern="1200" dirty="0">
            <a:latin typeface="+mn-lt"/>
          </a:endParaRPr>
        </a:p>
      </dsp:txBody>
      <dsp:txXfrm>
        <a:off x="506030" y="363310"/>
        <a:ext cx="8949724" cy="726621"/>
      </dsp:txXfrm>
    </dsp:sp>
    <dsp:sp modelId="{7A6B41DB-6004-446D-B482-BA553306A98F}">
      <dsp:nvSpPr>
        <dsp:cNvPr id="0" name=""/>
        <dsp:cNvSpPr/>
      </dsp:nvSpPr>
      <dsp:spPr>
        <a:xfrm>
          <a:off x="51892" y="272482"/>
          <a:ext cx="908276" cy="908276"/>
        </a:xfrm>
        <a:prstGeom prst="ellipse">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 modelId="{CE40D670-77E8-4A83-8961-7B40BFA03B76}">
      <dsp:nvSpPr>
        <dsp:cNvPr id="0" name=""/>
        <dsp:cNvSpPr/>
      </dsp:nvSpPr>
      <dsp:spPr>
        <a:xfrm>
          <a:off x="770157" y="1453242"/>
          <a:ext cx="8685597" cy="72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75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effectLst/>
              <a:latin typeface="+mn-lt"/>
              <a:ea typeface="Aptos" panose="020B0004020202020204" pitchFamily="34" charset="0"/>
              <a:cs typeface="Arial" panose="020B0604020202020204" pitchFamily="34" charset="0"/>
            </a:rPr>
            <a:t>Develop a unique combination of skills that are transferrable to a professional workplace and sought after by employers worldwide</a:t>
          </a:r>
          <a:endParaRPr lang="en-CA" sz="1800" kern="1200" dirty="0">
            <a:effectLst/>
            <a:latin typeface="+mn-lt"/>
            <a:ea typeface="Aptos" panose="020B0004020202020204" pitchFamily="34" charset="0"/>
            <a:cs typeface="Arial" panose="020B0604020202020204" pitchFamily="34" charset="0"/>
          </a:endParaRPr>
        </a:p>
      </dsp:txBody>
      <dsp:txXfrm>
        <a:off x="770157" y="1453242"/>
        <a:ext cx="8685597" cy="726621"/>
      </dsp:txXfrm>
    </dsp:sp>
    <dsp:sp modelId="{7DD4A604-1DAD-4568-B6B1-27FBA267F5F5}">
      <dsp:nvSpPr>
        <dsp:cNvPr id="0" name=""/>
        <dsp:cNvSpPr/>
      </dsp:nvSpPr>
      <dsp:spPr>
        <a:xfrm>
          <a:off x="316019" y="1362414"/>
          <a:ext cx="908276" cy="90827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0A5B23-5CBE-4590-8A00-2555E1BA4BA2}">
      <dsp:nvSpPr>
        <dsp:cNvPr id="0" name=""/>
        <dsp:cNvSpPr/>
      </dsp:nvSpPr>
      <dsp:spPr>
        <a:xfrm>
          <a:off x="506030" y="2543174"/>
          <a:ext cx="8949724" cy="726621"/>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675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effectLst/>
              <a:latin typeface="+mn-lt"/>
              <a:ea typeface="Aptos" panose="020B0004020202020204" pitchFamily="34" charset="0"/>
              <a:cs typeface="Arial" panose="020B0604020202020204" pitchFamily="34" charset="0"/>
            </a:rPr>
            <a:t>Obtain a world-recognized masters’ degree and move on to further studies or employment after just one academic year (12 months)</a:t>
          </a:r>
          <a:endParaRPr lang="en-CA" sz="1800" kern="1200" dirty="0">
            <a:effectLst/>
            <a:latin typeface="+mn-lt"/>
            <a:ea typeface="Aptos" panose="020B0004020202020204" pitchFamily="34" charset="0"/>
            <a:cs typeface="Arial" panose="020B0604020202020204" pitchFamily="34" charset="0"/>
          </a:endParaRPr>
        </a:p>
      </dsp:txBody>
      <dsp:txXfrm>
        <a:off x="506030" y="2543174"/>
        <a:ext cx="8949724" cy="726621"/>
      </dsp:txXfrm>
    </dsp:sp>
    <dsp:sp modelId="{3302716D-E07D-4536-998C-D02ABF75D6BA}">
      <dsp:nvSpPr>
        <dsp:cNvPr id="0" name=""/>
        <dsp:cNvSpPr/>
      </dsp:nvSpPr>
      <dsp:spPr>
        <a:xfrm>
          <a:off x="51892" y="2452346"/>
          <a:ext cx="908276" cy="908276"/>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52433-ECD4-4394-A00E-DB64D77259C3}">
      <dsp:nvSpPr>
        <dsp:cNvPr id="0" name=""/>
        <dsp:cNvSpPr/>
      </dsp:nvSpPr>
      <dsp:spPr>
        <a:xfrm>
          <a:off x="1383554" y="0"/>
          <a:ext cx="5288921" cy="4731884"/>
        </a:xfrm>
        <a:prstGeom prst="triangle">
          <a:avLst/>
        </a:prstGeom>
        <a:noFill/>
        <a:ln w="762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2CCE2-0455-4194-8800-3C6BD05B4BF4}">
      <dsp:nvSpPr>
        <dsp:cNvPr id="0" name=""/>
        <dsp:cNvSpPr/>
      </dsp:nvSpPr>
      <dsp:spPr>
        <a:xfrm>
          <a:off x="3802276" y="952130"/>
          <a:ext cx="7805266" cy="1120125"/>
        </a:xfrm>
        <a:prstGeom prst="roundRect">
          <a:avLst/>
        </a:prstGeom>
        <a:solidFill>
          <a:schemeClr val="lt1">
            <a:alpha val="90000"/>
            <a:hueOff val="0"/>
            <a:satOff val="0"/>
            <a:lumOff val="0"/>
            <a:alphaOff val="0"/>
          </a:schemeClr>
        </a:solidFill>
        <a:ln w="38100" cap="flat" cmpd="sng" algn="ctr">
          <a:solidFill>
            <a:srgbClr val="D2323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effectLst/>
              <a:ea typeface="Aptos" panose="020B0004020202020204" pitchFamily="34" charset="0"/>
              <a:cs typeface="Arial" panose="020B0604020202020204" pitchFamily="34" charset="0"/>
            </a:rPr>
            <a:t>You will study eight subjects led by experts in the field which include economics, finance, strategy, marketing, human resource and supply chain management in the first two semesters (Semester A and B), and conduct an independent major research project in the last semester (Semester C) supported by a supervisor.</a:t>
          </a:r>
          <a:endParaRPr lang="en-CA" sz="1500" kern="1200" dirty="0"/>
        </a:p>
      </dsp:txBody>
      <dsp:txXfrm>
        <a:off x="3856956" y="1006810"/>
        <a:ext cx="7695906" cy="1010765"/>
      </dsp:txXfrm>
    </dsp:sp>
    <dsp:sp modelId="{A0075374-E097-45CC-A75F-FA36A7DAA568}">
      <dsp:nvSpPr>
        <dsp:cNvPr id="0" name=""/>
        <dsp:cNvSpPr/>
      </dsp:nvSpPr>
      <dsp:spPr>
        <a:xfrm>
          <a:off x="3802276" y="2212271"/>
          <a:ext cx="7805266" cy="1120125"/>
        </a:xfrm>
        <a:prstGeom prst="roundRect">
          <a:avLst/>
        </a:prstGeom>
        <a:solidFill>
          <a:schemeClr val="lt1">
            <a:alpha val="90000"/>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effectLst/>
              <a:ea typeface="Aptos" panose="020B0004020202020204" pitchFamily="34" charset="0"/>
              <a:cs typeface="Arial" panose="020B0604020202020204" pitchFamily="34" charset="0"/>
            </a:rPr>
            <a:t>You will be taught through a varied program of teaching and learning that includes small group discussions, practical workshops, web-based learning, case study analysis and lectures. Sessions will be delivered by subject specialists as well as practitioners and consultants to provide a diverse perspective on the topics covered.</a:t>
          </a:r>
          <a:endParaRPr lang="en-CA" sz="1500" kern="1200" dirty="0">
            <a:effectLst/>
            <a:ea typeface="Aptos" panose="020B0004020202020204" pitchFamily="34" charset="0"/>
            <a:cs typeface="Arial" panose="020B0604020202020204" pitchFamily="34" charset="0"/>
          </a:endParaRPr>
        </a:p>
      </dsp:txBody>
      <dsp:txXfrm>
        <a:off x="3856956" y="2266951"/>
        <a:ext cx="7695906" cy="1010765"/>
      </dsp:txXfrm>
    </dsp:sp>
    <dsp:sp modelId="{251A8B3F-C7D7-482F-9B5A-230893B7281C}">
      <dsp:nvSpPr>
        <dsp:cNvPr id="0" name=""/>
        <dsp:cNvSpPr/>
      </dsp:nvSpPr>
      <dsp:spPr>
        <a:xfrm>
          <a:off x="3802276" y="3472413"/>
          <a:ext cx="7805266" cy="1120125"/>
        </a:xfrm>
        <a:prstGeom prst="roundRect">
          <a:avLst/>
        </a:prstGeom>
        <a:solidFill>
          <a:schemeClr val="lt1">
            <a:alpha val="90000"/>
            <a:hueOff val="0"/>
            <a:satOff val="0"/>
            <a:lumOff val="0"/>
            <a:alphaOff val="0"/>
          </a:schemeClr>
        </a:solidFill>
        <a:ln w="381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effectLst/>
              <a:ea typeface="Aptos" panose="020B0004020202020204" pitchFamily="34" charset="0"/>
              <a:cs typeface="Arial" panose="020B0604020202020204" pitchFamily="34" charset="0"/>
            </a:rPr>
            <a:t>You will be assessed individually or in teams through a variety of assessment methods including written reports of various lengths, presentations, in-class tests and practical assignments. You will also be required to complete a longer research project for the research component of your program.</a:t>
          </a:r>
          <a:endParaRPr lang="en-CA" sz="1500" kern="1200" dirty="0">
            <a:effectLst/>
            <a:ea typeface="Aptos" panose="020B0004020202020204" pitchFamily="34" charset="0"/>
            <a:cs typeface="Arial" panose="020B0604020202020204" pitchFamily="34" charset="0"/>
          </a:endParaRPr>
        </a:p>
      </dsp:txBody>
      <dsp:txXfrm>
        <a:off x="3856956" y="3527093"/>
        <a:ext cx="7695906" cy="10107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EBB03-CB92-4358-8CBD-E070ABD86879}" type="datetimeFigureOut">
              <a:rPr lang="en-CA" smtClean="0"/>
              <a:t>2025-03-10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DC125-4D35-4425-93A2-76A1983C87F3}" type="slidenum">
              <a:rPr lang="en-CA" smtClean="0"/>
              <a:t>‹#›</a:t>
            </a:fld>
            <a:endParaRPr lang="en-CA"/>
          </a:p>
        </p:txBody>
      </p:sp>
    </p:spTree>
    <p:extLst>
      <p:ext uri="{BB962C8B-B14F-4D97-AF65-F5344CB8AC3E}">
        <p14:creationId xmlns:p14="http://schemas.microsoft.com/office/powerpoint/2010/main" val="269152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47" rtl="0" eaLnBrk="1" fontAlgn="auto" latinLnBrk="0" hangingPunct="1">
              <a:lnSpc>
                <a:spcPct val="100000"/>
              </a:lnSpc>
              <a:spcBef>
                <a:spcPts val="0"/>
              </a:spcBef>
              <a:spcAft>
                <a:spcPts val="0"/>
              </a:spcAft>
              <a:buClrTx/>
              <a:buSzTx/>
              <a:buFontTx/>
              <a:buNone/>
              <a:tabLst/>
              <a:defRPr/>
            </a:pPr>
            <a:fld id="{7372ADED-F3CA-41CF-9877-309ADD1D7348}" type="slidenum">
              <a:rPr kumimoji="0" lang="de-DE" sz="1200" b="0" i="0" u="none" strike="noStrike" kern="1200" cap="none" spc="0" normalizeH="0" baseline="0" noProof="0" smtClean="0">
                <a:ln>
                  <a:noFill/>
                </a:ln>
                <a:solidFill>
                  <a:srgbClr val="09244C"/>
                </a:solidFill>
                <a:effectLst/>
                <a:uLnTx/>
                <a:uFillTx/>
                <a:latin typeface="Arial" panose="020B0604020202020204" pitchFamily="34" charset="0"/>
                <a:ea typeface="+mn-ea"/>
                <a:cs typeface="Arial" panose="020B0604020202020204" pitchFamily="34" charset="0"/>
              </a:rPr>
              <a:pPr marL="0" marR="0" lvl="0" indent="0" algn="r" defTabSz="914447"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srgbClr val="09244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394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https://dint.fgv.br/en/fgv-around-world</a:t>
            </a:r>
          </a:p>
        </p:txBody>
      </p:sp>
      <p:sp>
        <p:nvSpPr>
          <p:cNvPr id="4" name="Slide Number Placeholder 3"/>
          <p:cNvSpPr>
            <a:spLocks noGrp="1"/>
          </p:cNvSpPr>
          <p:nvPr>
            <p:ph type="sldNum" sz="quarter" idx="5"/>
          </p:nvPr>
        </p:nvSpPr>
        <p:spPr/>
        <p:txBody>
          <a:bodyPr/>
          <a:lstStyle/>
          <a:p>
            <a:fld id="{862A6B0F-4B6A-4D04-A5E6-6CFBFF0E2DA8}" type="slidenum">
              <a:rPr lang="en-CA" smtClean="0"/>
              <a:t>52</a:t>
            </a:fld>
            <a:endParaRPr lang="en-CA"/>
          </a:p>
        </p:txBody>
      </p:sp>
    </p:spTree>
    <p:extLst>
      <p:ext uri="{BB962C8B-B14F-4D97-AF65-F5344CB8AC3E}">
        <p14:creationId xmlns:p14="http://schemas.microsoft.com/office/powerpoint/2010/main" val="47841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2A6B0F-4B6A-4D04-A5E6-6CFBFF0E2DA8}" type="slidenum">
              <a:rPr lang="en-CA" smtClean="0"/>
              <a:t>59</a:t>
            </a:fld>
            <a:endParaRPr lang="en-CA"/>
          </a:p>
        </p:txBody>
      </p:sp>
    </p:spTree>
    <p:extLst>
      <p:ext uri="{BB962C8B-B14F-4D97-AF65-F5344CB8AC3E}">
        <p14:creationId xmlns:p14="http://schemas.microsoft.com/office/powerpoint/2010/main" val="188155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US" sz="2000" b="0" i="0" dirty="0">
                <a:solidFill>
                  <a:srgbClr val="4A4A4A"/>
                </a:solidFill>
                <a:effectLst/>
                <a:latin typeface="futura-pt"/>
              </a:rPr>
              <a:t>All courses are taught in English. </a:t>
            </a:r>
          </a:p>
          <a:p>
            <a:pPr marL="285750" indent="-285750">
              <a:buFont typeface="Wingdings" panose="05000000000000000000" pitchFamily="2" charset="2"/>
              <a:buChar char="ü"/>
            </a:pPr>
            <a:r>
              <a:rPr lang="en-US" sz="2000" b="0" i="0" dirty="0">
                <a:solidFill>
                  <a:srgbClr val="4A4A4A"/>
                </a:solidFill>
                <a:effectLst/>
                <a:latin typeface="futura-pt"/>
              </a:rPr>
              <a:t>Students who complete one of these programs will earn 9-12 credits towards their degree.</a:t>
            </a:r>
            <a:endParaRPr lang="en-CA" sz="2000" dirty="0"/>
          </a:p>
        </p:txBody>
      </p:sp>
      <p:sp>
        <p:nvSpPr>
          <p:cNvPr id="4" name="Slide Number Placeholder 3"/>
          <p:cNvSpPr>
            <a:spLocks noGrp="1"/>
          </p:cNvSpPr>
          <p:nvPr>
            <p:ph type="sldNum" sz="quarter" idx="5"/>
          </p:nvPr>
        </p:nvSpPr>
        <p:spPr/>
        <p:txBody>
          <a:bodyPr/>
          <a:lstStyle/>
          <a:p>
            <a:fld id="{862A6B0F-4B6A-4D04-A5E6-6CFBFF0E2DA8}" type="slidenum">
              <a:rPr lang="en-CA" smtClean="0"/>
              <a:t>64</a:t>
            </a:fld>
            <a:endParaRPr lang="en-CA"/>
          </a:p>
        </p:txBody>
      </p:sp>
    </p:spTree>
    <p:extLst>
      <p:ext uri="{BB962C8B-B14F-4D97-AF65-F5344CB8AC3E}">
        <p14:creationId xmlns:p14="http://schemas.microsoft.com/office/powerpoint/2010/main" val="1865450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https://executive.berkeley.edu/programs</a:t>
            </a:r>
          </a:p>
        </p:txBody>
      </p:sp>
      <p:sp>
        <p:nvSpPr>
          <p:cNvPr id="4" name="Slide Number Placeholder 3"/>
          <p:cNvSpPr>
            <a:spLocks noGrp="1"/>
          </p:cNvSpPr>
          <p:nvPr>
            <p:ph type="sldNum" sz="quarter" idx="5"/>
          </p:nvPr>
        </p:nvSpPr>
        <p:spPr/>
        <p:txBody>
          <a:bodyPr/>
          <a:lstStyle/>
          <a:p>
            <a:fld id="{862A6B0F-4B6A-4D04-A5E6-6CFBFF0E2DA8}" type="slidenum">
              <a:rPr lang="en-CA" smtClean="0"/>
              <a:t>75</a:t>
            </a:fld>
            <a:endParaRPr lang="en-CA"/>
          </a:p>
        </p:txBody>
      </p:sp>
    </p:spTree>
    <p:extLst>
      <p:ext uri="{BB962C8B-B14F-4D97-AF65-F5344CB8AC3E}">
        <p14:creationId xmlns:p14="http://schemas.microsoft.com/office/powerpoint/2010/main" val="27602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https://executive.berkeley.edu/programs</a:t>
            </a:r>
          </a:p>
        </p:txBody>
      </p:sp>
      <p:sp>
        <p:nvSpPr>
          <p:cNvPr id="4" name="Slide Number Placeholder 3"/>
          <p:cNvSpPr>
            <a:spLocks noGrp="1"/>
          </p:cNvSpPr>
          <p:nvPr>
            <p:ph type="sldNum" sz="quarter" idx="5"/>
          </p:nvPr>
        </p:nvSpPr>
        <p:spPr/>
        <p:txBody>
          <a:bodyPr/>
          <a:lstStyle/>
          <a:p>
            <a:fld id="{862A6B0F-4B6A-4D04-A5E6-6CFBFF0E2DA8}" type="slidenum">
              <a:rPr lang="en-CA" smtClean="0"/>
              <a:t>76</a:t>
            </a:fld>
            <a:endParaRPr lang="en-CA"/>
          </a:p>
        </p:txBody>
      </p:sp>
    </p:spTree>
    <p:extLst>
      <p:ext uri="{BB962C8B-B14F-4D97-AF65-F5344CB8AC3E}">
        <p14:creationId xmlns:p14="http://schemas.microsoft.com/office/powerpoint/2010/main" val="72701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https://globalengagement.berkeley.edu/about/examples-global-partnerships-and-programs</a:t>
            </a:r>
          </a:p>
        </p:txBody>
      </p:sp>
      <p:sp>
        <p:nvSpPr>
          <p:cNvPr id="4" name="Slide Number Placeholder 3"/>
          <p:cNvSpPr>
            <a:spLocks noGrp="1"/>
          </p:cNvSpPr>
          <p:nvPr>
            <p:ph type="sldNum" sz="quarter" idx="5"/>
          </p:nvPr>
        </p:nvSpPr>
        <p:spPr/>
        <p:txBody>
          <a:bodyPr/>
          <a:lstStyle/>
          <a:p>
            <a:fld id="{862A6B0F-4B6A-4D04-A5E6-6CFBFF0E2DA8}" type="slidenum">
              <a:rPr lang="en-CA" smtClean="0"/>
              <a:t>77</a:t>
            </a:fld>
            <a:endParaRPr lang="en-CA"/>
          </a:p>
        </p:txBody>
      </p:sp>
    </p:spTree>
    <p:extLst>
      <p:ext uri="{BB962C8B-B14F-4D97-AF65-F5344CB8AC3E}">
        <p14:creationId xmlns:p14="http://schemas.microsoft.com/office/powerpoint/2010/main" val="405047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https://globalengagement.berkeley.edu/about/examples-global-partnerships-and-programs</a:t>
            </a:r>
          </a:p>
        </p:txBody>
      </p:sp>
      <p:sp>
        <p:nvSpPr>
          <p:cNvPr id="4" name="Slide Number Placeholder 3"/>
          <p:cNvSpPr>
            <a:spLocks noGrp="1"/>
          </p:cNvSpPr>
          <p:nvPr>
            <p:ph type="sldNum" sz="quarter" idx="5"/>
          </p:nvPr>
        </p:nvSpPr>
        <p:spPr/>
        <p:txBody>
          <a:bodyPr/>
          <a:lstStyle/>
          <a:p>
            <a:fld id="{862A6B0F-4B6A-4D04-A5E6-6CFBFF0E2DA8}" type="slidenum">
              <a:rPr lang="en-CA" smtClean="0"/>
              <a:t>78</a:t>
            </a:fld>
            <a:endParaRPr lang="en-CA"/>
          </a:p>
        </p:txBody>
      </p:sp>
    </p:spTree>
    <p:extLst>
      <p:ext uri="{BB962C8B-B14F-4D97-AF65-F5344CB8AC3E}">
        <p14:creationId xmlns:p14="http://schemas.microsoft.com/office/powerpoint/2010/main" val="1612447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https://executive.berkeley.edu/programs</a:t>
            </a:r>
          </a:p>
          <a:p>
            <a:r>
              <a:rPr lang="en-CA" dirty="0"/>
              <a:t>https://extension.berkeley.edu/#!?academicArea=business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A6B0F-4B6A-4D04-A5E6-6CFBFF0E2DA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060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https://extension.berkeley.edu/#!?academicArea=business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A6B0F-4B6A-4D04-A5E6-6CFBFF0E2DA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66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2A053-9E28-4D4C-B446-3C2814735B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68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7BDC125-4D35-4425-93A2-76A1983C87F3}" type="slidenum">
              <a:rPr lang="en-CA" smtClean="0"/>
              <a:t>9</a:t>
            </a:fld>
            <a:endParaRPr lang="en-CA"/>
          </a:p>
        </p:txBody>
      </p:sp>
    </p:spTree>
    <p:extLst>
      <p:ext uri="{BB962C8B-B14F-4D97-AF65-F5344CB8AC3E}">
        <p14:creationId xmlns:p14="http://schemas.microsoft.com/office/powerpoint/2010/main" val="14190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Based on Faculty Former survey</a:t>
            </a:r>
          </a:p>
          <a:p>
            <a:endParaRPr lang="en-CA" dirty="0"/>
          </a:p>
        </p:txBody>
      </p:sp>
      <p:sp>
        <p:nvSpPr>
          <p:cNvPr id="4" name="Slide Number Placeholder 3"/>
          <p:cNvSpPr>
            <a:spLocks noGrp="1"/>
          </p:cNvSpPr>
          <p:nvPr>
            <p:ph type="sldNum" sz="quarter" idx="5"/>
          </p:nvPr>
        </p:nvSpPr>
        <p:spPr/>
        <p:txBody>
          <a:bodyPr/>
          <a:lstStyle/>
          <a:p>
            <a:fld id="{B7BDC125-4D35-4425-93A2-76A1983C87F3}" type="slidenum">
              <a:rPr lang="en-CA" smtClean="0"/>
              <a:t>41</a:t>
            </a:fld>
            <a:endParaRPr lang="en-CA"/>
          </a:p>
        </p:txBody>
      </p:sp>
    </p:spTree>
    <p:extLst>
      <p:ext uri="{BB962C8B-B14F-4D97-AF65-F5344CB8AC3E}">
        <p14:creationId xmlns:p14="http://schemas.microsoft.com/office/powerpoint/2010/main" val="187632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7BDC125-4D35-4425-93A2-76A1983C87F3}" type="slidenum">
              <a:rPr lang="en-CA" smtClean="0"/>
              <a:t>42</a:t>
            </a:fld>
            <a:endParaRPr lang="en-CA"/>
          </a:p>
        </p:txBody>
      </p:sp>
    </p:spTree>
    <p:extLst>
      <p:ext uri="{BB962C8B-B14F-4D97-AF65-F5344CB8AC3E}">
        <p14:creationId xmlns:p14="http://schemas.microsoft.com/office/powerpoint/2010/main" val="362470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7BDC125-4D35-4425-93A2-76A1983C87F3}" type="slidenum">
              <a:rPr lang="en-CA" smtClean="0"/>
              <a:t>43</a:t>
            </a:fld>
            <a:endParaRPr lang="en-CA"/>
          </a:p>
        </p:txBody>
      </p:sp>
    </p:spTree>
    <p:extLst>
      <p:ext uri="{BB962C8B-B14F-4D97-AF65-F5344CB8AC3E}">
        <p14:creationId xmlns:p14="http://schemas.microsoft.com/office/powerpoint/2010/main" val="363429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7BDC125-4D35-4425-93A2-76A1983C87F3}" type="slidenum">
              <a:rPr lang="en-CA" smtClean="0"/>
              <a:t>44</a:t>
            </a:fld>
            <a:endParaRPr lang="en-CA"/>
          </a:p>
        </p:txBody>
      </p:sp>
    </p:spTree>
    <p:extLst>
      <p:ext uri="{BB962C8B-B14F-4D97-AF65-F5344CB8AC3E}">
        <p14:creationId xmlns:p14="http://schemas.microsoft.com/office/powerpoint/2010/main" val="272325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https://dint.fgv.br/en/fgv-around-world</a:t>
            </a:r>
          </a:p>
        </p:txBody>
      </p:sp>
      <p:sp>
        <p:nvSpPr>
          <p:cNvPr id="4" name="Slide Number Placeholder 3"/>
          <p:cNvSpPr>
            <a:spLocks noGrp="1"/>
          </p:cNvSpPr>
          <p:nvPr>
            <p:ph type="sldNum" sz="quarter" idx="5"/>
          </p:nvPr>
        </p:nvSpPr>
        <p:spPr/>
        <p:txBody>
          <a:bodyPr/>
          <a:lstStyle/>
          <a:p>
            <a:fld id="{862A6B0F-4B6A-4D04-A5E6-6CFBFF0E2DA8}" type="slidenum">
              <a:rPr lang="en-CA" smtClean="0"/>
              <a:t>51</a:t>
            </a:fld>
            <a:endParaRPr lang="en-CA"/>
          </a:p>
        </p:txBody>
      </p:sp>
    </p:spTree>
    <p:extLst>
      <p:ext uri="{BB962C8B-B14F-4D97-AF65-F5344CB8AC3E}">
        <p14:creationId xmlns:p14="http://schemas.microsoft.com/office/powerpoint/2010/main" val="57956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7.xml"/><Relationship Id="rId4" Type="http://schemas.openxmlformats.org/officeDocument/2006/relationships/image" Target="../media/image4.emf"/></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8.xml"/><Relationship Id="rId1" Type="http://schemas.openxmlformats.org/officeDocument/2006/relationships/tags" Target="../tags/tag9.xml"/><Relationship Id="rId4" Type="http://schemas.openxmlformats.org/officeDocument/2006/relationships/image" Target="../media/image4.emf"/></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3.xml"/><Relationship Id="rId4"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5.xml"/><Relationship Id="rId4" Type="http://schemas.openxmlformats.org/officeDocument/2006/relationships/image" Target="../media/image4.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A368E-3BD2-F786-6D32-79BED2F46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596B67E-74D7-5205-8206-A13BF9326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A46D148-A07D-61EF-F3E2-BFC48F747A70}"/>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5" name="Footer Placeholder 4">
            <a:extLst>
              <a:ext uri="{FF2B5EF4-FFF2-40B4-BE49-F238E27FC236}">
                <a16:creationId xmlns:a16="http://schemas.microsoft.com/office/drawing/2014/main" id="{F3A0CF35-303D-1C92-E9B2-B7A35CE15C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29AA29-DFEB-442A-BB4C-F94A61271BC0}"/>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338153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85C1-9C58-04CD-F928-74C33F1A4A3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1EAEBD0-332C-1B65-B96A-6443CE319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0E590C-05BF-4120-4CF1-6D77F639A3C0}"/>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5" name="Footer Placeholder 4">
            <a:extLst>
              <a:ext uri="{FF2B5EF4-FFF2-40B4-BE49-F238E27FC236}">
                <a16:creationId xmlns:a16="http://schemas.microsoft.com/office/drawing/2014/main" id="{10C5753F-370E-7F07-04AA-22ACCB9D3E3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D995DB-3B60-6D82-FCC2-3F10A969B2A8}"/>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39049962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49DFC4-1118-47B3-B607-F8F10BE374A4}"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2653738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175752558"/>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8" name="Object 7" hidden="1"/>
                      <p:cNvPicPr/>
                      <p:nvPr/>
                    </p:nvPicPr>
                    <p:blipFill>
                      <a:blip r:embed="rId4"/>
                      <a:stretch>
                        <a:fillRect/>
                      </a:stretch>
                    </p:blipFill>
                    <p:spPr>
                      <a:xfrm>
                        <a:off x="1589"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36351081"/>
      </p:ext>
    </p:extLst>
  </p:cSld>
  <p:clrMapOvr>
    <a:masterClrMapping/>
  </p:clrMapOvr>
  <p:extLst>
    <p:ext uri="{DCECCB84-F9BA-43D5-87BE-67443E8EF086}">
      <p15:sldGuideLst xmlns:p15="http://schemas.microsoft.com/office/powerpoint/2012/main">
        <p15:guide id="1" orient="horz" pos="686">
          <p15:clr>
            <a:srgbClr val="FBAE40"/>
          </p15:clr>
        </p15:guide>
        <p15:guide id="2" pos="211">
          <p15:clr>
            <a:srgbClr val="FBAE40"/>
          </p15:clr>
        </p15:guide>
        <p15:guide id="3" pos="7468">
          <p15:clr>
            <a:srgbClr val="FBAE40"/>
          </p15:clr>
        </p15:guide>
        <p15:guide id="4" orient="horz" pos="913">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84930-C6BA-4076-8121-BB991979AFF3}"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24544862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F679DC-1CB2-4046-A797-EAD7F6282612}"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8204742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02CD7-7FBB-4A2A-8368-9DED15ED7385}" type="datetime1">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24029849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48A61-F122-4A38-8B2B-5605881FB769}" type="datetime1">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4296530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1AD3F-A3B5-4A24-A448-7EAB2C16914A}" type="datetime1">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629671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44894-21A8-4425-9305-E6D5793453B0}"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0810903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96BE-36AB-4DB9-9468-435E24CA2B4A}"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34610607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BDDE4-5B29-46A6-8AF0-D6B98520D2F8}"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75193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97C049-E36C-10A2-3F9D-CF5B74AFBC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2FA1F69-0903-7604-1331-503E63D75C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644F06-93E6-EE6E-9D0B-D11A548E9999}"/>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5" name="Footer Placeholder 4">
            <a:extLst>
              <a:ext uri="{FF2B5EF4-FFF2-40B4-BE49-F238E27FC236}">
                <a16:creationId xmlns:a16="http://schemas.microsoft.com/office/drawing/2014/main" id="{4F7A9AFF-794C-9A39-E62D-EA0AC28732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D78BD5-2CA8-C43D-FDE9-2231757EA6BE}"/>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9163689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FEEFC-7C57-49C4-A7B9-6FD40B53D893}"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34806404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49DFC4-1118-47B3-B607-F8F10BE374A4}"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0106481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175752558"/>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8" name="Object 7" hidden="1"/>
                      <p:cNvPicPr/>
                      <p:nvPr/>
                    </p:nvPicPr>
                    <p:blipFill>
                      <a:blip r:embed="rId4"/>
                      <a:stretch>
                        <a:fillRect/>
                      </a:stretch>
                    </p:blipFill>
                    <p:spPr>
                      <a:xfrm>
                        <a:off x="1589"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444220119"/>
      </p:ext>
    </p:extLst>
  </p:cSld>
  <p:clrMapOvr>
    <a:masterClrMapping/>
  </p:clrMapOvr>
  <p:extLst>
    <p:ext uri="{DCECCB84-F9BA-43D5-87BE-67443E8EF086}">
      <p15:sldGuideLst xmlns:p15="http://schemas.microsoft.com/office/powerpoint/2012/main">
        <p15:guide id="1" orient="horz" pos="686">
          <p15:clr>
            <a:srgbClr val="FBAE40"/>
          </p15:clr>
        </p15:guide>
        <p15:guide id="2" pos="211">
          <p15:clr>
            <a:srgbClr val="FBAE40"/>
          </p15:clr>
        </p15:guide>
        <p15:guide id="3" pos="7468">
          <p15:clr>
            <a:srgbClr val="FBAE40"/>
          </p15:clr>
        </p15:guide>
        <p15:guide id="4" orient="horz" pos="91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84930-C6BA-4076-8121-BB991979AFF3}"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30509762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F679DC-1CB2-4046-A797-EAD7F6282612}"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4290597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02CD7-7FBB-4A2A-8368-9DED15ED7385}" type="datetime1">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38632448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48A61-F122-4A38-8B2B-5605881FB769}" type="datetime1">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5441481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1AD3F-A3B5-4A24-A448-7EAB2C16914A}" type="datetime1">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9724165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44894-21A8-4425-9305-E6D5793453B0}"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1517779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96BE-36AB-4DB9-9468-435E24CA2B4A}"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3879277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8649546" y="0"/>
            <a:ext cx="3562773" cy="6858000"/>
          </a:xfrm>
          <a:prstGeom prst="rect">
            <a:avLst/>
          </a:prstGeom>
        </p:spPr>
      </p:pic>
    </p:spTree>
    <p:extLst>
      <p:ext uri="{BB962C8B-B14F-4D97-AF65-F5344CB8AC3E}">
        <p14:creationId xmlns:p14="http://schemas.microsoft.com/office/powerpoint/2010/main" val="10967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BDDE4-5B29-46A6-8AF0-D6B98520D2F8}"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8177850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FEEFC-7C57-49C4-A7B9-6FD40B53D893}"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51576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3488267" cy="6858000"/>
          </a:xfrm>
          <a:prstGeom prst="rect">
            <a:avLst/>
          </a:prstGeom>
        </p:spPr>
      </p:pic>
    </p:spTree>
    <p:extLst>
      <p:ext uri="{BB962C8B-B14F-4D97-AF65-F5344CB8AC3E}">
        <p14:creationId xmlns:p14="http://schemas.microsoft.com/office/powerpoint/2010/main" val="288665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197208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175752558"/>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8" name="Object 7" hidden="1"/>
                      <p:cNvPicPr/>
                      <p:nvPr/>
                    </p:nvPicPr>
                    <p:blipFill>
                      <a:blip r:embed="rId4"/>
                      <a:stretch>
                        <a:fillRect/>
                      </a:stretch>
                    </p:blipFill>
                    <p:spPr>
                      <a:xfrm>
                        <a:off x="1589"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282714643"/>
      </p:ext>
    </p:extLst>
  </p:cSld>
  <p:clrMapOvr>
    <a:masterClrMapping/>
  </p:clrMapOvr>
  <p:extLst>
    <p:ext uri="{DCECCB84-F9BA-43D5-87BE-67443E8EF086}">
      <p15:sldGuideLst xmlns:p15="http://schemas.microsoft.com/office/powerpoint/2012/main">
        <p15:guide id="1" orient="horz" pos="686">
          <p15:clr>
            <a:srgbClr val="FBAE40"/>
          </p15:clr>
        </p15:guide>
        <p15:guide id="2" pos="211">
          <p15:clr>
            <a:srgbClr val="FBAE40"/>
          </p15:clr>
        </p15:guide>
        <p15:guide id="3" pos="7468">
          <p15:clr>
            <a:srgbClr val="FBAE40"/>
          </p15:clr>
        </p15:guide>
        <p15:guide id="4" orient="horz" pos="91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4277627837"/>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43682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12846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99522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216D-9E63-97D6-6EC7-07B181EB97E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9FC3DD-B9BB-E790-BCE5-E88D0D97D6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E85988-996D-2284-9B90-7242BE42CC5C}"/>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5" name="Footer Placeholder 4">
            <a:extLst>
              <a:ext uri="{FF2B5EF4-FFF2-40B4-BE49-F238E27FC236}">
                <a16:creationId xmlns:a16="http://schemas.microsoft.com/office/drawing/2014/main" id="{4CE7391B-7D1B-84E9-44FC-3D9350522C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E24194-D013-EF7B-7BE9-EFA22826098D}"/>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3741267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5820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2209988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4"/>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dirty="0"/>
              <a:t>Click icon to add picture</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dirty="0"/>
              <a:t>Click icon to add picture</a:t>
            </a:r>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379970312"/>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14557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2121141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98996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910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68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74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6125861"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6958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8402-BEC5-BBFE-1F5A-204F2C24F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7D67746-547D-F200-5568-A65BE99B59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357A5-F2BF-210D-C201-0FB3CA458EA4}"/>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5" name="Footer Placeholder 4">
            <a:extLst>
              <a:ext uri="{FF2B5EF4-FFF2-40B4-BE49-F238E27FC236}">
                <a16:creationId xmlns:a16="http://schemas.microsoft.com/office/drawing/2014/main" id="{63A75225-738A-E5E6-2C54-135DD5C034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D368C2-36C8-5B75-1C18-82243DB2FEEF}"/>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1344047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306293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6125861" y="0"/>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0"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3062931" y="3458865"/>
            <a:ext cx="3003208" cy="3399135"/>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9188792" y="0"/>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9188792" y="3458865"/>
            <a:ext cx="3003209" cy="3399135"/>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06384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id="{547F1D62-536A-4F79-8D37-91A6FFCF8770}"/>
              </a:ext>
            </a:extLst>
          </p:cNvPr>
          <p:cNvSpPr>
            <a:spLocks noGrp="1"/>
          </p:cNvSpPr>
          <p:nvPr>
            <p:ph type="pic" sz="quarter" idx="39"/>
          </p:nvPr>
        </p:nvSpPr>
        <p:spPr>
          <a:xfrm>
            <a:off x="2441258"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5" name="Picture Placeholder 84">
            <a:extLst>
              <a:ext uri="{FF2B5EF4-FFF2-40B4-BE49-F238E27FC236}">
                <a16:creationId xmlns:a16="http://schemas.microsoft.com/office/drawing/2014/main" id="{9E499711-1E7E-4D76-9F28-10113A27F8BC}"/>
              </a:ext>
            </a:extLst>
          </p:cNvPr>
          <p:cNvSpPr>
            <a:spLocks noGrp="1"/>
          </p:cNvSpPr>
          <p:nvPr>
            <p:ph type="pic" sz="quarter" idx="40"/>
          </p:nvPr>
        </p:nvSpPr>
        <p:spPr>
          <a:xfrm>
            <a:off x="4882515" y="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6" name="Picture Placeholder 85">
            <a:extLst>
              <a:ext uri="{FF2B5EF4-FFF2-40B4-BE49-F238E27FC236}">
                <a16:creationId xmlns:a16="http://schemas.microsoft.com/office/drawing/2014/main" id="{85C28D07-CED7-44E6-9820-1F617E6405BA}"/>
              </a:ext>
            </a:extLst>
          </p:cNvPr>
          <p:cNvSpPr>
            <a:spLocks noGrp="1"/>
          </p:cNvSpPr>
          <p:nvPr>
            <p:ph type="pic" sz="quarter" idx="41"/>
          </p:nvPr>
        </p:nvSpPr>
        <p:spPr>
          <a:xfrm>
            <a:off x="7323771" y="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7" name="Picture Placeholder 86">
            <a:extLst>
              <a:ext uri="{FF2B5EF4-FFF2-40B4-BE49-F238E27FC236}">
                <a16:creationId xmlns:a16="http://schemas.microsoft.com/office/drawing/2014/main" id="{B81C2D65-5E82-4B96-BA73-1459034AA4EF}"/>
              </a:ext>
            </a:extLst>
          </p:cNvPr>
          <p:cNvSpPr>
            <a:spLocks noGrp="1"/>
          </p:cNvSpPr>
          <p:nvPr>
            <p:ph type="pic" sz="quarter" idx="42"/>
          </p:nvPr>
        </p:nvSpPr>
        <p:spPr>
          <a:xfrm>
            <a:off x="9765028" y="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8" name="Picture Placeholder 87">
            <a:extLst>
              <a:ext uri="{FF2B5EF4-FFF2-40B4-BE49-F238E27FC236}">
                <a16:creationId xmlns:a16="http://schemas.microsoft.com/office/drawing/2014/main" id="{F5C9B4A2-BD4C-4613-B1C8-426246442952}"/>
              </a:ext>
            </a:extLst>
          </p:cNvPr>
          <p:cNvSpPr>
            <a:spLocks noGrp="1"/>
          </p:cNvSpPr>
          <p:nvPr>
            <p:ph type="pic" sz="quarter" idx="43"/>
          </p:nvPr>
        </p:nvSpPr>
        <p:spPr>
          <a:xfrm>
            <a:off x="0"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9" name="Picture Placeholder 88">
            <a:extLst>
              <a:ext uri="{FF2B5EF4-FFF2-40B4-BE49-F238E27FC236}">
                <a16:creationId xmlns:a16="http://schemas.microsoft.com/office/drawing/2014/main" id="{C1E587B0-5081-4811-BF09-53C52CD79708}"/>
              </a:ext>
            </a:extLst>
          </p:cNvPr>
          <p:cNvSpPr>
            <a:spLocks noGrp="1"/>
          </p:cNvSpPr>
          <p:nvPr>
            <p:ph type="pic" sz="quarter" idx="44"/>
          </p:nvPr>
        </p:nvSpPr>
        <p:spPr>
          <a:xfrm>
            <a:off x="2441258"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0" name="Picture Placeholder 89">
            <a:extLst>
              <a:ext uri="{FF2B5EF4-FFF2-40B4-BE49-F238E27FC236}">
                <a16:creationId xmlns:a16="http://schemas.microsoft.com/office/drawing/2014/main" id="{848F19B3-C3B8-409D-9B9E-FE0E7C5B97CE}"/>
              </a:ext>
            </a:extLst>
          </p:cNvPr>
          <p:cNvSpPr>
            <a:spLocks noGrp="1"/>
          </p:cNvSpPr>
          <p:nvPr>
            <p:ph type="pic" sz="quarter" idx="45"/>
          </p:nvPr>
        </p:nvSpPr>
        <p:spPr>
          <a:xfrm>
            <a:off x="4882515" y="2291715"/>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2" name="Picture Placeholder 91">
            <a:extLst>
              <a:ext uri="{FF2B5EF4-FFF2-40B4-BE49-F238E27FC236}">
                <a16:creationId xmlns:a16="http://schemas.microsoft.com/office/drawing/2014/main" id="{2EF10A99-360C-41AA-821D-107E56A62DDD}"/>
              </a:ext>
            </a:extLst>
          </p:cNvPr>
          <p:cNvSpPr>
            <a:spLocks noGrp="1"/>
          </p:cNvSpPr>
          <p:nvPr>
            <p:ph type="pic" sz="quarter" idx="47"/>
          </p:nvPr>
        </p:nvSpPr>
        <p:spPr>
          <a:xfrm>
            <a:off x="9765028" y="2291715"/>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3" name="Picture Placeholder 92">
            <a:extLst>
              <a:ext uri="{FF2B5EF4-FFF2-40B4-BE49-F238E27FC236}">
                <a16:creationId xmlns:a16="http://schemas.microsoft.com/office/drawing/2014/main" id="{F966354A-A564-431F-B7DD-4801994D22FD}"/>
              </a:ext>
            </a:extLst>
          </p:cNvPr>
          <p:cNvSpPr>
            <a:spLocks noGrp="1"/>
          </p:cNvSpPr>
          <p:nvPr>
            <p:ph type="pic" sz="quarter" idx="48"/>
          </p:nvPr>
        </p:nvSpPr>
        <p:spPr>
          <a:xfrm>
            <a:off x="0"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5" name="Picture Placeholder 94">
            <a:extLst>
              <a:ext uri="{FF2B5EF4-FFF2-40B4-BE49-F238E27FC236}">
                <a16:creationId xmlns:a16="http://schemas.microsoft.com/office/drawing/2014/main" id="{70153A5C-E9DB-46BD-AF67-D5028191A028}"/>
              </a:ext>
            </a:extLst>
          </p:cNvPr>
          <p:cNvSpPr>
            <a:spLocks noGrp="1"/>
          </p:cNvSpPr>
          <p:nvPr>
            <p:ph type="pic" sz="quarter" idx="50"/>
          </p:nvPr>
        </p:nvSpPr>
        <p:spPr>
          <a:xfrm>
            <a:off x="4882515" y="4583430"/>
            <a:ext cx="2426971" cy="227457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6" name="Picture Placeholder 95">
            <a:extLst>
              <a:ext uri="{FF2B5EF4-FFF2-40B4-BE49-F238E27FC236}">
                <a16:creationId xmlns:a16="http://schemas.microsoft.com/office/drawing/2014/main" id="{F6E16CAF-F7B5-4D3C-A150-056C8546C97D}"/>
              </a:ext>
            </a:extLst>
          </p:cNvPr>
          <p:cNvSpPr>
            <a:spLocks noGrp="1"/>
          </p:cNvSpPr>
          <p:nvPr>
            <p:ph type="pic" sz="quarter" idx="51"/>
          </p:nvPr>
        </p:nvSpPr>
        <p:spPr>
          <a:xfrm>
            <a:off x="7323771" y="4583430"/>
            <a:ext cx="2426971" cy="227457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7" name="Picture Placeholder 96">
            <a:extLst>
              <a:ext uri="{FF2B5EF4-FFF2-40B4-BE49-F238E27FC236}">
                <a16:creationId xmlns:a16="http://schemas.microsoft.com/office/drawing/2014/main" id="{DEA29BFE-0750-4CED-858B-21CC3D43CF99}"/>
              </a:ext>
            </a:extLst>
          </p:cNvPr>
          <p:cNvSpPr>
            <a:spLocks noGrp="1"/>
          </p:cNvSpPr>
          <p:nvPr>
            <p:ph type="pic" sz="quarter" idx="52"/>
          </p:nvPr>
        </p:nvSpPr>
        <p:spPr>
          <a:xfrm>
            <a:off x="9765028" y="4583430"/>
            <a:ext cx="2426972" cy="227457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788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strVal val="4/3*#ppt_w"/>
                                          </p:val>
                                        </p:tav>
                                        <p:tav tm="100000">
                                          <p:val>
                                            <p:strVal val="#ppt_w"/>
                                          </p:val>
                                        </p:tav>
                                      </p:tavLst>
                                    </p:anim>
                                    <p:anim calcmode="lin" valueType="num">
                                      <p:cBhvr>
                                        <p:cTn id="8" dur="500" fill="hold"/>
                                        <p:tgtEl>
                                          <p:spTgt spid="9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strVal val="4/3*#ppt_w"/>
                                          </p:val>
                                        </p:tav>
                                        <p:tav tm="100000">
                                          <p:val>
                                            <p:strVal val="#ppt_w"/>
                                          </p:val>
                                        </p:tav>
                                      </p:tavLst>
                                    </p:anim>
                                    <p:anim calcmode="lin" valueType="num">
                                      <p:cBhvr>
                                        <p:cTn id="12" dur="500" fill="hold"/>
                                        <p:tgtEl>
                                          <p:spTgt spid="8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strVal val="4/3*#ppt_w"/>
                                          </p:val>
                                        </p:tav>
                                        <p:tav tm="100000">
                                          <p:val>
                                            <p:strVal val="#ppt_w"/>
                                          </p:val>
                                        </p:tav>
                                      </p:tavLst>
                                    </p:anim>
                                    <p:anim calcmode="lin" valueType="num">
                                      <p:cBhvr>
                                        <p:cTn id="16" dur="500" fill="hold"/>
                                        <p:tgtEl>
                                          <p:spTgt spid="8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strVal val="4/3*#ppt_w"/>
                                          </p:val>
                                        </p:tav>
                                        <p:tav tm="100000">
                                          <p:val>
                                            <p:strVal val="#ppt_w"/>
                                          </p:val>
                                        </p:tav>
                                      </p:tavLst>
                                    </p:anim>
                                    <p:anim calcmode="lin" valueType="num">
                                      <p:cBhvr>
                                        <p:cTn id="20" dur="500" fill="hold"/>
                                        <p:tgtEl>
                                          <p:spTgt spid="8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strVal val="4/3*#ppt_w"/>
                                          </p:val>
                                        </p:tav>
                                        <p:tav tm="100000">
                                          <p:val>
                                            <p:strVal val="#ppt_w"/>
                                          </p:val>
                                        </p:tav>
                                      </p:tavLst>
                                    </p:anim>
                                    <p:anim calcmode="lin" valueType="num">
                                      <p:cBhvr>
                                        <p:cTn id="24" dur="500" fill="hold"/>
                                        <p:tgtEl>
                                          <p:spTgt spid="9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strVal val="4/3*#ppt_w"/>
                                          </p:val>
                                        </p:tav>
                                        <p:tav tm="100000">
                                          <p:val>
                                            <p:strVal val="#ppt_w"/>
                                          </p:val>
                                        </p:tav>
                                      </p:tavLst>
                                    </p:anim>
                                    <p:anim calcmode="lin" valueType="num">
                                      <p:cBhvr>
                                        <p:cTn id="28" dur="500" fill="hold"/>
                                        <p:tgtEl>
                                          <p:spTgt spid="97"/>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4/3*#ppt_w"/>
                                          </p:val>
                                        </p:tav>
                                        <p:tav tm="100000">
                                          <p:val>
                                            <p:strVal val="#ppt_w"/>
                                          </p:val>
                                        </p:tav>
                                      </p:tavLst>
                                    </p:anim>
                                    <p:anim calcmode="lin" valueType="num">
                                      <p:cBhvr>
                                        <p:cTn id="32" dur="500" fill="hold"/>
                                        <p:tgtEl>
                                          <p:spTgt spid="9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strVal val="4/3*#ppt_w"/>
                                          </p:val>
                                        </p:tav>
                                        <p:tav tm="100000">
                                          <p:val>
                                            <p:strVal val="#ppt_w"/>
                                          </p:val>
                                        </p:tav>
                                      </p:tavLst>
                                    </p:anim>
                                    <p:anim calcmode="lin" valueType="num">
                                      <p:cBhvr>
                                        <p:cTn id="36" dur="500" fill="hold"/>
                                        <p:tgtEl>
                                          <p:spTgt spid="95"/>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strVal val="4/3*#ppt_w"/>
                                          </p:val>
                                        </p:tav>
                                        <p:tav tm="100000">
                                          <p:val>
                                            <p:strVal val="#ppt_w"/>
                                          </p:val>
                                        </p:tav>
                                      </p:tavLst>
                                    </p:anim>
                                    <p:anim calcmode="lin" valueType="num">
                                      <p:cBhvr>
                                        <p:cTn id="40" dur="500" fill="hold"/>
                                        <p:tgtEl>
                                          <p:spTgt spid="89"/>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strVal val="4/3*#ppt_w"/>
                                          </p:val>
                                        </p:tav>
                                        <p:tav tm="100000">
                                          <p:val>
                                            <p:strVal val="#ppt_w"/>
                                          </p:val>
                                        </p:tav>
                                      </p:tavLst>
                                    </p:anim>
                                    <p:anim calcmode="lin" valueType="num">
                                      <p:cBhvr>
                                        <p:cTn id="44" dur="500" fill="hold"/>
                                        <p:tgtEl>
                                          <p:spTgt spid="84"/>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strVal val="4/3*#ppt_w"/>
                                          </p:val>
                                        </p:tav>
                                        <p:tav tm="100000">
                                          <p:val>
                                            <p:strVal val="#ppt_w"/>
                                          </p:val>
                                        </p:tav>
                                      </p:tavLst>
                                    </p:anim>
                                    <p:anim calcmode="lin" valueType="num">
                                      <p:cBhvr>
                                        <p:cTn id="48" dur="500" fill="hold"/>
                                        <p:tgtEl>
                                          <p:spTgt spid="8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strVal val="4/3*#ppt_w"/>
                                          </p:val>
                                        </p:tav>
                                        <p:tav tm="100000">
                                          <p:val>
                                            <p:strVal val="#ppt_w"/>
                                          </p:val>
                                        </p:tav>
                                      </p:tavLst>
                                    </p:anim>
                                    <p:anim calcmode="lin" valueType="num">
                                      <p:cBhvr>
                                        <p:cTn id="52"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2" grpId="0" animBg="1"/>
      <p:bldP spid="93" grpId="0" animBg="1"/>
      <p:bldP spid="95" grpId="0" animBg="1"/>
      <p:bldP spid="96" grpId="0" animBg="1"/>
      <p:bldP spid="97"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115" name="Picture Placeholder 114">
            <a:extLst>
              <a:ext uri="{FF2B5EF4-FFF2-40B4-BE49-F238E27FC236}">
                <a16:creationId xmlns:a16="http://schemas.microsoft.com/office/drawing/2014/main" id="{2939B95A-6CBF-409F-84B3-42C0839203D0}"/>
              </a:ext>
            </a:extLst>
          </p:cNvPr>
          <p:cNvSpPr>
            <a:spLocks noGrp="1"/>
          </p:cNvSpPr>
          <p:nvPr>
            <p:ph type="pic" sz="quarter" idx="39"/>
          </p:nvPr>
        </p:nvSpPr>
        <p:spPr>
          <a:xfrm>
            <a:off x="0"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6" name="Picture Placeholder 115">
            <a:extLst>
              <a:ext uri="{FF2B5EF4-FFF2-40B4-BE49-F238E27FC236}">
                <a16:creationId xmlns:a16="http://schemas.microsoft.com/office/drawing/2014/main" id="{AB40BECF-EB5B-43F0-9FB0-D40B193417E1}"/>
              </a:ext>
            </a:extLst>
          </p:cNvPr>
          <p:cNvSpPr>
            <a:spLocks noGrp="1"/>
          </p:cNvSpPr>
          <p:nvPr>
            <p:ph type="pic" sz="quarter" idx="40"/>
          </p:nvPr>
        </p:nvSpPr>
        <p:spPr>
          <a:xfrm>
            <a:off x="2033984"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8" name="Picture Placeholder 117">
            <a:extLst>
              <a:ext uri="{FF2B5EF4-FFF2-40B4-BE49-F238E27FC236}">
                <a16:creationId xmlns:a16="http://schemas.microsoft.com/office/drawing/2014/main" id="{53AB5C98-F720-42C1-B036-26353EA021E3}"/>
              </a:ext>
            </a:extLst>
          </p:cNvPr>
          <p:cNvSpPr>
            <a:spLocks noGrp="1"/>
          </p:cNvSpPr>
          <p:nvPr>
            <p:ph type="pic" sz="quarter" idx="42"/>
          </p:nvPr>
        </p:nvSpPr>
        <p:spPr>
          <a:xfrm>
            <a:off x="6101951" y="-1"/>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9" name="Picture Placeholder 118">
            <a:extLst>
              <a:ext uri="{FF2B5EF4-FFF2-40B4-BE49-F238E27FC236}">
                <a16:creationId xmlns:a16="http://schemas.microsoft.com/office/drawing/2014/main" id="{A7B7ADEA-629D-47FB-960D-A1F8AC8D6DA6}"/>
              </a:ext>
            </a:extLst>
          </p:cNvPr>
          <p:cNvSpPr>
            <a:spLocks noGrp="1"/>
          </p:cNvSpPr>
          <p:nvPr>
            <p:ph type="pic" sz="quarter" idx="43"/>
          </p:nvPr>
        </p:nvSpPr>
        <p:spPr>
          <a:xfrm>
            <a:off x="8135934" y="-1"/>
            <a:ext cx="2022081" cy="1704862"/>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0" name="Picture Placeholder 119">
            <a:extLst>
              <a:ext uri="{FF2B5EF4-FFF2-40B4-BE49-F238E27FC236}">
                <a16:creationId xmlns:a16="http://schemas.microsoft.com/office/drawing/2014/main" id="{4F9312AB-9B7D-4B09-959E-75FF662CDFFD}"/>
              </a:ext>
            </a:extLst>
          </p:cNvPr>
          <p:cNvSpPr>
            <a:spLocks noGrp="1"/>
          </p:cNvSpPr>
          <p:nvPr>
            <p:ph type="pic" sz="quarter" idx="44"/>
          </p:nvPr>
        </p:nvSpPr>
        <p:spPr>
          <a:xfrm>
            <a:off x="10169919" y="-1"/>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2" name="Picture Placeholder 121">
            <a:extLst>
              <a:ext uri="{FF2B5EF4-FFF2-40B4-BE49-F238E27FC236}">
                <a16:creationId xmlns:a16="http://schemas.microsoft.com/office/drawing/2014/main" id="{C21CF143-7CE8-4EDB-8F5B-1EAA4F3EB3D9}"/>
              </a:ext>
            </a:extLst>
          </p:cNvPr>
          <p:cNvSpPr>
            <a:spLocks noGrp="1"/>
          </p:cNvSpPr>
          <p:nvPr>
            <p:ph type="pic" sz="quarter" idx="46"/>
          </p:nvPr>
        </p:nvSpPr>
        <p:spPr>
          <a:xfrm>
            <a:off x="2033984"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3" name="Picture Placeholder 122">
            <a:extLst>
              <a:ext uri="{FF2B5EF4-FFF2-40B4-BE49-F238E27FC236}">
                <a16:creationId xmlns:a16="http://schemas.microsoft.com/office/drawing/2014/main" id="{676C95BA-1B92-4AF1-A0AD-7D39D1802849}"/>
              </a:ext>
            </a:extLst>
          </p:cNvPr>
          <p:cNvSpPr>
            <a:spLocks noGrp="1"/>
          </p:cNvSpPr>
          <p:nvPr>
            <p:ph type="pic" sz="quarter" idx="47"/>
          </p:nvPr>
        </p:nvSpPr>
        <p:spPr>
          <a:xfrm>
            <a:off x="4067968"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4" name="Picture Placeholder 123">
            <a:extLst>
              <a:ext uri="{FF2B5EF4-FFF2-40B4-BE49-F238E27FC236}">
                <a16:creationId xmlns:a16="http://schemas.microsoft.com/office/drawing/2014/main" id="{09B06827-9EF7-4EC9-88E0-7E5D47719289}"/>
              </a:ext>
            </a:extLst>
          </p:cNvPr>
          <p:cNvSpPr>
            <a:spLocks noGrp="1"/>
          </p:cNvSpPr>
          <p:nvPr>
            <p:ph type="pic" sz="quarter" idx="48"/>
          </p:nvPr>
        </p:nvSpPr>
        <p:spPr>
          <a:xfrm>
            <a:off x="6101951" y="1717713"/>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6" name="Picture Placeholder 125">
            <a:extLst>
              <a:ext uri="{FF2B5EF4-FFF2-40B4-BE49-F238E27FC236}">
                <a16:creationId xmlns:a16="http://schemas.microsoft.com/office/drawing/2014/main" id="{24D86F31-D54B-49AB-BB38-E9ACE3B86956}"/>
              </a:ext>
            </a:extLst>
          </p:cNvPr>
          <p:cNvSpPr>
            <a:spLocks noGrp="1"/>
          </p:cNvSpPr>
          <p:nvPr>
            <p:ph type="pic" sz="quarter" idx="50"/>
          </p:nvPr>
        </p:nvSpPr>
        <p:spPr>
          <a:xfrm>
            <a:off x="10169919" y="1717713"/>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7" name="Picture Placeholder 126">
            <a:extLst>
              <a:ext uri="{FF2B5EF4-FFF2-40B4-BE49-F238E27FC236}">
                <a16:creationId xmlns:a16="http://schemas.microsoft.com/office/drawing/2014/main" id="{49C7DD07-2040-4ADB-A7E0-F22A03458583}"/>
              </a:ext>
            </a:extLst>
          </p:cNvPr>
          <p:cNvSpPr>
            <a:spLocks noGrp="1"/>
          </p:cNvSpPr>
          <p:nvPr>
            <p:ph type="pic" sz="quarter" idx="51"/>
          </p:nvPr>
        </p:nvSpPr>
        <p:spPr>
          <a:xfrm>
            <a:off x="0"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8" name="Picture Placeholder 127">
            <a:extLst>
              <a:ext uri="{FF2B5EF4-FFF2-40B4-BE49-F238E27FC236}">
                <a16:creationId xmlns:a16="http://schemas.microsoft.com/office/drawing/2014/main" id="{0A16FB21-FEDC-4115-B682-77804B1F1599}"/>
              </a:ext>
            </a:extLst>
          </p:cNvPr>
          <p:cNvSpPr>
            <a:spLocks noGrp="1"/>
          </p:cNvSpPr>
          <p:nvPr>
            <p:ph type="pic" sz="quarter" idx="52"/>
          </p:nvPr>
        </p:nvSpPr>
        <p:spPr>
          <a:xfrm>
            <a:off x="2033984"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0" name="Picture Placeholder 129">
            <a:extLst>
              <a:ext uri="{FF2B5EF4-FFF2-40B4-BE49-F238E27FC236}">
                <a16:creationId xmlns:a16="http://schemas.microsoft.com/office/drawing/2014/main" id="{09FBAFEB-6675-4992-9F59-3CDEEB06C1E2}"/>
              </a:ext>
            </a:extLst>
          </p:cNvPr>
          <p:cNvSpPr>
            <a:spLocks noGrp="1"/>
          </p:cNvSpPr>
          <p:nvPr>
            <p:ph type="pic" sz="quarter" idx="54"/>
          </p:nvPr>
        </p:nvSpPr>
        <p:spPr>
          <a:xfrm>
            <a:off x="6101951" y="3435426"/>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1" name="Picture Placeholder 130">
            <a:extLst>
              <a:ext uri="{FF2B5EF4-FFF2-40B4-BE49-F238E27FC236}">
                <a16:creationId xmlns:a16="http://schemas.microsoft.com/office/drawing/2014/main" id="{73DE433A-65DB-4D80-BEBA-C0E98C0B13CD}"/>
              </a:ext>
            </a:extLst>
          </p:cNvPr>
          <p:cNvSpPr>
            <a:spLocks noGrp="1"/>
          </p:cNvSpPr>
          <p:nvPr>
            <p:ph type="pic" sz="quarter" idx="55"/>
          </p:nvPr>
        </p:nvSpPr>
        <p:spPr>
          <a:xfrm>
            <a:off x="8135934" y="3435426"/>
            <a:ext cx="2022081" cy="1704862"/>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3" name="Picture Placeholder 132">
            <a:extLst>
              <a:ext uri="{FF2B5EF4-FFF2-40B4-BE49-F238E27FC236}">
                <a16:creationId xmlns:a16="http://schemas.microsoft.com/office/drawing/2014/main" id="{1C48A930-F2CC-46AD-B2D2-40758BAF99DC}"/>
              </a:ext>
            </a:extLst>
          </p:cNvPr>
          <p:cNvSpPr>
            <a:spLocks noGrp="1"/>
          </p:cNvSpPr>
          <p:nvPr>
            <p:ph type="pic" sz="quarter" idx="57"/>
          </p:nvPr>
        </p:nvSpPr>
        <p:spPr>
          <a:xfrm>
            <a:off x="0"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5" name="Picture Placeholder 134">
            <a:extLst>
              <a:ext uri="{FF2B5EF4-FFF2-40B4-BE49-F238E27FC236}">
                <a16:creationId xmlns:a16="http://schemas.microsoft.com/office/drawing/2014/main" id="{FF796C8D-5331-4731-A404-B7B2D5A9E529}"/>
              </a:ext>
            </a:extLst>
          </p:cNvPr>
          <p:cNvSpPr>
            <a:spLocks noGrp="1"/>
          </p:cNvSpPr>
          <p:nvPr>
            <p:ph type="pic" sz="quarter" idx="59"/>
          </p:nvPr>
        </p:nvSpPr>
        <p:spPr>
          <a:xfrm>
            <a:off x="4067968"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6" name="Picture Placeholder 135">
            <a:extLst>
              <a:ext uri="{FF2B5EF4-FFF2-40B4-BE49-F238E27FC236}">
                <a16:creationId xmlns:a16="http://schemas.microsoft.com/office/drawing/2014/main" id="{7F0BA582-E839-40B1-9A4B-DFE0D1A9D75F}"/>
              </a:ext>
            </a:extLst>
          </p:cNvPr>
          <p:cNvSpPr>
            <a:spLocks noGrp="1"/>
          </p:cNvSpPr>
          <p:nvPr>
            <p:ph type="pic" sz="quarter" idx="60"/>
          </p:nvPr>
        </p:nvSpPr>
        <p:spPr>
          <a:xfrm>
            <a:off x="6101951" y="5153139"/>
            <a:ext cx="2022081" cy="1704862"/>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9" name="Picture Placeholder 138">
            <a:extLst>
              <a:ext uri="{FF2B5EF4-FFF2-40B4-BE49-F238E27FC236}">
                <a16:creationId xmlns:a16="http://schemas.microsoft.com/office/drawing/2014/main" id="{9376C177-5763-401A-9E03-56709766AA9F}"/>
              </a:ext>
            </a:extLst>
          </p:cNvPr>
          <p:cNvSpPr>
            <a:spLocks noGrp="1"/>
          </p:cNvSpPr>
          <p:nvPr>
            <p:ph type="pic" sz="quarter" idx="62"/>
          </p:nvPr>
        </p:nvSpPr>
        <p:spPr>
          <a:xfrm>
            <a:off x="10169919" y="5153139"/>
            <a:ext cx="2022082" cy="1704862"/>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9065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strVal val="4/3*#ppt_w"/>
                                          </p:val>
                                        </p:tav>
                                        <p:tav tm="100000">
                                          <p:val>
                                            <p:strVal val="#ppt_w"/>
                                          </p:val>
                                        </p:tav>
                                      </p:tavLst>
                                    </p:anim>
                                    <p:anim calcmode="lin" valueType="num">
                                      <p:cBhvr>
                                        <p:cTn id="8" dur="500" fill="hold"/>
                                        <p:tgtEl>
                                          <p:spTgt spid="13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4"/>
                                        </p:tgtEl>
                                        <p:attrNameLst>
                                          <p:attrName>style.visibility</p:attrName>
                                        </p:attrNameLst>
                                      </p:cBhvr>
                                      <p:to>
                                        <p:strVal val="visible"/>
                                      </p:to>
                                    </p:set>
                                    <p:anim calcmode="lin" valueType="num">
                                      <p:cBhvr>
                                        <p:cTn id="11" dur="500" fill="hold"/>
                                        <p:tgtEl>
                                          <p:spTgt spid="124"/>
                                        </p:tgtEl>
                                        <p:attrNameLst>
                                          <p:attrName>ppt_w</p:attrName>
                                        </p:attrNameLst>
                                      </p:cBhvr>
                                      <p:tavLst>
                                        <p:tav tm="0">
                                          <p:val>
                                            <p:strVal val="4/3*#ppt_w"/>
                                          </p:val>
                                        </p:tav>
                                        <p:tav tm="100000">
                                          <p:val>
                                            <p:strVal val="#ppt_w"/>
                                          </p:val>
                                        </p:tav>
                                      </p:tavLst>
                                    </p:anim>
                                    <p:anim calcmode="lin" valueType="num">
                                      <p:cBhvr>
                                        <p:cTn id="12" dur="500" fill="hold"/>
                                        <p:tgtEl>
                                          <p:spTgt spid="124"/>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23"/>
                                        </p:tgtEl>
                                        <p:attrNameLst>
                                          <p:attrName>style.visibility</p:attrName>
                                        </p:attrNameLst>
                                      </p:cBhvr>
                                      <p:to>
                                        <p:strVal val="visible"/>
                                      </p:to>
                                    </p:set>
                                    <p:anim calcmode="lin" valueType="num">
                                      <p:cBhvr>
                                        <p:cTn id="15" dur="500" fill="hold"/>
                                        <p:tgtEl>
                                          <p:spTgt spid="123"/>
                                        </p:tgtEl>
                                        <p:attrNameLst>
                                          <p:attrName>ppt_w</p:attrName>
                                        </p:attrNameLst>
                                      </p:cBhvr>
                                      <p:tavLst>
                                        <p:tav tm="0">
                                          <p:val>
                                            <p:strVal val="4/3*#ppt_w"/>
                                          </p:val>
                                        </p:tav>
                                        <p:tav tm="100000">
                                          <p:val>
                                            <p:strVal val="#ppt_w"/>
                                          </p:val>
                                        </p:tav>
                                      </p:tavLst>
                                    </p:anim>
                                    <p:anim calcmode="lin" valueType="num">
                                      <p:cBhvr>
                                        <p:cTn id="16" dur="500" fill="hold"/>
                                        <p:tgtEl>
                                          <p:spTgt spid="12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500" fill="hold"/>
                                        <p:tgtEl>
                                          <p:spTgt spid="122"/>
                                        </p:tgtEl>
                                        <p:attrNameLst>
                                          <p:attrName>ppt_w</p:attrName>
                                        </p:attrNameLst>
                                      </p:cBhvr>
                                      <p:tavLst>
                                        <p:tav tm="0">
                                          <p:val>
                                            <p:strVal val="4/3*#ppt_w"/>
                                          </p:val>
                                        </p:tav>
                                        <p:tav tm="100000">
                                          <p:val>
                                            <p:strVal val="#ppt_w"/>
                                          </p:val>
                                        </p:tav>
                                      </p:tavLst>
                                    </p:anim>
                                    <p:anim calcmode="lin" valueType="num">
                                      <p:cBhvr>
                                        <p:cTn id="20" dur="500" fill="hold"/>
                                        <p:tgtEl>
                                          <p:spTgt spid="12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128"/>
                                        </p:tgtEl>
                                        <p:attrNameLst>
                                          <p:attrName>style.visibility</p:attrName>
                                        </p:attrNameLst>
                                      </p:cBhvr>
                                      <p:to>
                                        <p:strVal val="visible"/>
                                      </p:to>
                                    </p:set>
                                    <p:anim calcmode="lin" valueType="num">
                                      <p:cBhvr>
                                        <p:cTn id="23" dur="500" fill="hold"/>
                                        <p:tgtEl>
                                          <p:spTgt spid="128"/>
                                        </p:tgtEl>
                                        <p:attrNameLst>
                                          <p:attrName>ppt_w</p:attrName>
                                        </p:attrNameLst>
                                      </p:cBhvr>
                                      <p:tavLst>
                                        <p:tav tm="0">
                                          <p:val>
                                            <p:strVal val="4/3*#ppt_w"/>
                                          </p:val>
                                        </p:tav>
                                        <p:tav tm="100000">
                                          <p:val>
                                            <p:strVal val="#ppt_w"/>
                                          </p:val>
                                        </p:tav>
                                      </p:tavLst>
                                    </p:anim>
                                    <p:anim calcmode="lin" valueType="num">
                                      <p:cBhvr>
                                        <p:cTn id="24" dur="500" fill="hold"/>
                                        <p:tgtEl>
                                          <p:spTgt spid="128"/>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135"/>
                                        </p:tgtEl>
                                        <p:attrNameLst>
                                          <p:attrName>style.visibility</p:attrName>
                                        </p:attrNameLst>
                                      </p:cBhvr>
                                      <p:to>
                                        <p:strVal val="visible"/>
                                      </p:to>
                                    </p:set>
                                    <p:anim calcmode="lin" valueType="num">
                                      <p:cBhvr>
                                        <p:cTn id="27" dur="500" fill="hold"/>
                                        <p:tgtEl>
                                          <p:spTgt spid="135"/>
                                        </p:tgtEl>
                                        <p:attrNameLst>
                                          <p:attrName>ppt_w</p:attrName>
                                        </p:attrNameLst>
                                      </p:cBhvr>
                                      <p:tavLst>
                                        <p:tav tm="0">
                                          <p:val>
                                            <p:strVal val="4/3*#ppt_w"/>
                                          </p:val>
                                        </p:tav>
                                        <p:tav tm="100000">
                                          <p:val>
                                            <p:strVal val="#ppt_w"/>
                                          </p:val>
                                        </p:tav>
                                      </p:tavLst>
                                    </p:anim>
                                    <p:anim calcmode="lin" valueType="num">
                                      <p:cBhvr>
                                        <p:cTn id="28" dur="500" fill="hold"/>
                                        <p:tgtEl>
                                          <p:spTgt spid="135"/>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136"/>
                                        </p:tgtEl>
                                        <p:attrNameLst>
                                          <p:attrName>style.visibility</p:attrName>
                                        </p:attrNameLst>
                                      </p:cBhvr>
                                      <p:to>
                                        <p:strVal val="visible"/>
                                      </p:to>
                                    </p:set>
                                    <p:anim calcmode="lin" valueType="num">
                                      <p:cBhvr>
                                        <p:cTn id="31" dur="500" fill="hold"/>
                                        <p:tgtEl>
                                          <p:spTgt spid="136"/>
                                        </p:tgtEl>
                                        <p:attrNameLst>
                                          <p:attrName>ppt_w</p:attrName>
                                        </p:attrNameLst>
                                      </p:cBhvr>
                                      <p:tavLst>
                                        <p:tav tm="0">
                                          <p:val>
                                            <p:strVal val="4/3*#ppt_w"/>
                                          </p:val>
                                        </p:tav>
                                        <p:tav tm="100000">
                                          <p:val>
                                            <p:strVal val="#ppt_w"/>
                                          </p:val>
                                        </p:tav>
                                      </p:tavLst>
                                    </p:anim>
                                    <p:anim calcmode="lin" valueType="num">
                                      <p:cBhvr>
                                        <p:cTn id="32" dur="500" fill="hold"/>
                                        <p:tgtEl>
                                          <p:spTgt spid="13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131"/>
                                        </p:tgtEl>
                                        <p:attrNameLst>
                                          <p:attrName>style.visibility</p:attrName>
                                        </p:attrNameLst>
                                      </p:cBhvr>
                                      <p:to>
                                        <p:strVal val="visible"/>
                                      </p:to>
                                    </p:set>
                                    <p:anim calcmode="lin" valueType="num">
                                      <p:cBhvr>
                                        <p:cTn id="35" dur="500" fill="hold"/>
                                        <p:tgtEl>
                                          <p:spTgt spid="131"/>
                                        </p:tgtEl>
                                        <p:attrNameLst>
                                          <p:attrName>ppt_w</p:attrName>
                                        </p:attrNameLst>
                                      </p:cBhvr>
                                      <p:tavLst>
                                        <p:tav tm="0">
                                          <p:val>
                                            <p:strVal val="4/3*#ppt_w"/>
                                          </p:val>
                                        </p:tav>
                                        <p:tav tm="100000">
                                          <p:val>
                                            <p:strVal val="#ppt_w"/>
                                          </p:val>
                                        </p:tav>
                                      </p:tavLst>
                                    </p:anim>
                                    <p:anim calcmode="lin" valueType="num">
                                      <p:cBhvr>
                                        <p:cTn id="36" dur="500" fill="hold"/>
                                        <p:tgtEl>
                                          <p:spTgt spid="13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118"/>
                                        </p:tgtEl>
                                        <p:attrNameLst>
                                          <p:attrName>style.visibility</p:attrName>
                                        </p:attrNameLst>
                                      </p:cBhvr>
                                      <p:to>
                                        <p:strVal val="visible"/>
                                      </p:to>
                                    </p:set>
                                    <p:anim calcmode="lin" valueType="num">
                                      <p:cBhvr>
                                        <p:cTn id="39" dur="500" fill="hold"/>
                                        <p:tgtEl>
                                          <p:spTgt spid="118"/>
                                        </p:tgtEl>
                                        <p:attrNameLst>
                                          <p:attrName>ppt_w</p:attrName>
                                        </p:attrNameLst>
                                      </p:cBhvr>
                                      <p:tavLst>
                                        <p:tav tm="0">
                                          <p:val>
                                            <p:strVal val="4/3*#ppt_w"/>
                                          </p:val>
                                        </p:tav>
                                        <p:tav tm="100000">
                                          <p:val>
                                            <p:strVal val="#ppt_w"/>
                                          </p:val>
                                        </p:tav>
                                      </p:tavLst>
                                    </p:anim>
                                    <p:anim calcmode="lin" valueType="num">
                                      <p:cBhvr>
                                        <p:cTn id="40" dur="500" fill="hold"/>
                                        <p:tgtEl>
                                          <p:spTgt spid="118"/>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116"/>
                                        </p:tgtEl>
                                        <p:attrNameLst>
                                          <p:attrName>style.visibility</p:attrName>
                                        </p:attrNameLst>
                                      </p:cBhvr>
                                      <p:to>
                                        <p:strVal val="visible"/>
                                      </p:to>
                                    </p:set>
                                    <p:anim calcmode="lin" valueType="num">
                                      <p:cBhvr>
                                        <p:cTn id="43" dur="500" fill="hold"/>
                                        <p:tgtEl>
                                          <p:spTgt spid="116"/>
                                        </p:tgtEl>
                                        <p:attrNameLst>
                                          <p:attrName>ppt_w</p:attrName>
                                        </p:attrNameLst>
                                      </p:cBhvr>
                                      <p:tavLst>
                                        <p:tav tm="0">
                                          <p:val>
                                            <p:strVal val="4/3*#ppt_w"/>
                                          </p:val>
                                        </p:tav>
                                        <p:tav tm="100000">
                                          <p:val>
                                            <p:strVal val="#ppt_w"/>
                                          </p:val>
                                        </p:tav>
                                      </p:tavLst>
                                    </p:anim>
                                    <p:anim calcmode="lin" valueType="num">
                                      <p:cBhvr>
                                        <p:cTn id="44" dur="500" fill="hold"/>
                                        <p:tgtEl>
                                          <p:spTgt spid="116"/>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500" fill="hold"/>
                                        <p:tgtEl>
                                          <p:spTgt spid="115"/>
                                        </p:tgtEl>
                                        <p:attrNameLst>
                                          <p:attrName>ppt_w</p:attrName>
                                        </p:attrNameLst>
                                      </p:cBhvr>
                                      <p:tavLst>
                                        <p:tav tm="0">
                                          <p:val>
                                            <p:strVal val="4/3*#ppt_w"/>
                                          </p:val>
                                        </p:tav>
                                        <p:tav tm="100000">
                                          <p:val>
                                            <p:strVal val="#ppt_w"/>
                                          </p:val>
                                        </p:tav>
                                      </p:tavLst>
                                    </p:anim>
                                    <p:anim calcmode="lin" valueType="num">
                                      <p:cBhvr>
                                        <p:cTn id="48" dur="500" fill="hold"/>
                                        <p:tgtEl>
                                          <p:spTgt spid="115"/>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500" fill="hold"/>
                                        <p:tgtEl>
                                          <p:spTgt spid="127"/>
                                        </p:tgtEl>
                                        <p:attrNameLst>
                                          <p:attrName>ppt_w</p:attrName>
                                        </p:attrNameLst>
                                      </p:cBhvr>
                                      <p:tavLst>
                                        <p:tav tm="0">
                                          <p:val>
                                            <p:strVal val="4/3*#ppt_w"/>
                                          </p:val>
                                        </p:tav>
                                        <p:tav tm="100000">
                                          <p:val>
                                            <p:strVal val="#ppt_w"/>
                                          </p:val>
                                        </p:tav>
                                      </p:tavLst>
                                    </p:anim>
                                    <p:anim calcmode="lin" valueType="num">
                                      <p:cBhvr>
                                        <p:cTn id="52" dur="500" fill="hold"/>
                                        <p:tgtEl>
                                          <p:spTgt spid="127"/>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120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strVal val="4/3*#ppt_w"/>
                                          </p:val>
                                        </p:tav>
                                        <p:tav tm="100000">
                                          <p:val>
                                            <p:strVal val="#ppt_w"/>
                                          </p:val>
                                        </p:tav>
                                      </p:tavLst>
                                    </p:anim>
                                    <p:anim calcmode="lin" valueType="num">
                                      <p:cBhvr>
                                        <p:cTn id="56" dur="500" fill="hold"/>
                                        <p:tgtEl>
                                          <p:spTgt spid="133"/>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1300"/>
                                  </p:stCondLst>
                                  <p:childTnLst>
                                    <p:set>
                                      <p:cBhvr>
                                        <p:cTn id="58" dur="1" fill="hold">
                                          <p:stCondLst>
                                            <p:cond delay="0"/>
                                          </p:stCondLst>
                                        </p:cTn>
                                        <p:tgtEl>
                                          <p:spTgt spid="139"/>
                                        </p:tgtEl>
                                        <p:attrNameLst>
                                          <p:attrName>style.visibility</p:attrName>
                                        </p:attrNameLst>
                                      </p:cBhvr>
                                      <p:to>
                                        <p:strVal val="visible"/>
                                      </p:to>
                                    </p:set>
                                    <p:anim calcmode="lin" valueType="num">
                                      <p:cBhvr>
                                        <p:cTn id="59" dur="500" fill="hold"/>
                                        <p:tgtEl>
                                          <p:spTgt spid="139"/>
                                        </p:tgtEl>
                                        <p:attrNameLst>
                                          <p:attrName>ppt_w</p:attrName>
                                        </p:attrNameLst>
                                      </p:cBhvr>
                                      <p:tavLst>
                                        <p:tav tm="0">
                                          <p:val>
                                            <p:strVal val="4/3*#ppt_w"/>
                                          </p:val>
                                        </p:tav>
                                        <p:tav tm="100000">
                                          <p:val>
                                            <p:strVal val="#ppt_w"/>
                                          </p:val>
                                        </p:tav>
                                      </p:tavLst>
                                    </p:anim>
                                    <p:anim calcmode="lin" valueType="num">
                                      <p:cBhvr>
                                        <p:cTn id="60" dur="500" fill="hold"/>
                                        <p:tgtEl>
                                          <p:spTgt spid="139"/>
                                        </p:tgtEl>
                                        <p:attrNameLst>
                                          <p:attrName>ppt_h</p:attrName>
                                        </p:attrNameLst>
                                      </p:cBhvr>
                                      <p:tavLst>
                                        <p:tav tm="0">
                                          <p:val>
                                            <p:strVal val="4/3*#ppt_h"/>
                                          </p:val>
                                        </p:tav>
                                        <p:tav tm="100000">
                                          <p:val>
                                            <p:strVal val="#ppt_h"/>
                                          </p:val>
                                        </p:tav>
                                      </p:tavLst>
                                    </p:anim>
                                  </p:childTnLst>
                                </p:cTn>
                              </p:par>
                              <p:par>
                                <p:cTn id="61" presetID="23" presetClass="entr" presetSubtype="288" fill="hold" grpId="0" nodeType="withEffect">
                                  <p:stCondLst>
                                    <p:cond delay="140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strVal val="4/3*#ppt_w"/>
                                          </p:val>
                                        </p:tav>
                                        <p:tav tm="100000">
                                          <p:val>
                                            <p:strVal val="#ppt_w"/>
                                          </p:val>
                                        </p:tav>
                                      </p:tavLst>
                                    </p:anim>
                                    <p:anim calcmode="lin" valueType="num">
                                      <p:cBhvr>
                                        <p:cTn id="64" dur="500" fill="hold"/>
                                        <p:tgtEl>
                                          <p:spTgt spid="126"/>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1500"/>
                                  </p:stCondLst>
                                  <p:childTnLst>
                                    <p:set>
                                      <p:cBhvr>
                                        <p:cTn id="66" dur="1" fill="hold">
                                          <p:stCondLst>
                                            <p:cond delay="0"/>
                                          </p:stCondLst>
                                        </p:cTn>
                                        <p:tgtEl>
                                          <p:spTgt spid="120"/>
                                        </p:tgtEl>
                                        <p:attrNameLst>
                                          <p:attrName>style.visibility</p:attrName>
                                        </p:attrNameLst>
                                      </p:cBhvr>
                                      <p:to>
                                        <p:strVal val="visible"/>
                                      </p:to>
                                    </p:set>
                                    <p:anim calcmode="lin" valueType="num">
                                      <p:cBhvr>
                                        <p:cTn id="67" dur="500" fill="hold"/>
                                        <p:tgtEl>
                                          <p:spTgt spid="120"/>
                                        </p:tgtEl>
                                        <p:attrNameLst>
                                          <p:attrName>ppt_w</p:attrName>
                                        </p:attrNameLst>
                                      </p:cBhvr>
                                      <p:tavLst>
                                        <p:tav tm="0">
                                          <p:val>
                                            <p:strVal val="4/3*#ppt_w"/>
                                          </p:val>
                                        </p:tav>
                                        <p:tav tm="100000">
                                          <p:val>
                                            <p:strVal val="#ppt_w"/>
                                          </p:val>
                                        </p:tav>
                                      </p:tavLst>
                                    </p:anim>
                                    <p:anim calcmode="lin" valueType="num">
                                      <p:cBhvr>
                                        <p:cTn id="68" dur="500" fill="hold"/>
                                        <p:tgtEl>
                                          <p:spTgt spid="120"/>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1600"/>
                                  </p:stCondLst>
                                  <p:childTnLst>
                                    <p:set>
                                      <p:cBhvr>
                                        <p:cTn id="70" dur="1" fill="hold">
                                          <p:stCondLst>
                                            <p:cond delay="0"/>
                                          </p:stCondLst>
                                        </p:cTn>
                                        <p:tgtEl>
                                          <p:spTgt spid="119"/>
                                        </p:tgtEl>
                                        <p:attrNameLst>
                                          <p:attrName>style.visibility</p:attrName>
                                        </p:attrNameLst>
                                      </p:cBhvr>
                                      <p:to>
                                        <p:strVal val="visible"/>
                                      </p:to>
                                    </p:set>
                                    <p:anim calcmode="lin" valueType="num">
                                      <p:cBhvr>
                                        <p:cTn id="71" dur="500" fill="hold"/>
                                        <p:tgtEl>
                                          <p:spTgt spid="119"/>
                                        </p:tgtEl>
                                        <p:attrNameLst>
                                          <p:attrName>ppt_w</p:attrName>
                                        </p:attrNameLst>
                                      </p:cBhvr>
                                      <p:tavLst>
                                        <p:tav tm="0">
                                          <p:val>
                                            <p:strVal val="4/3*#ppt_w"/>
                                          </p:val>
                                        </p:tav>
                                        <p:tav tm="100000">
                                          <p:val>
                                            <p:strVal val="#ppt_w"/>
                                          </p:val>
                                        </p:tav>
                                      </p:tavLst>
                                    </p:anim>
                                    <p:anim calcmode="lin" valueType="num">
                                      <p:cBhvr>
                                        <p:cTn id="72" dur="500" fill="hold"/>
                                        <p:tgtEl>
                                          <p:spTgt spid="1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8" grpId="0" animBg="1"/>
      <p:bldP spid="119" grpId="0" animBg="1"/>
      <p:bldP spid="120" grpId="0" animBg="1"/>
      <p:bldP spid="122" grpId="0" animBg="1"/>
      <p:bldP spid="123" grpId="0" animBg="1"/>
      <p:bldP spid="124" grpId="0" animBg="1"/>
      <p:bldP spid="126" grpId="0" animBg="1"/>
      <p:bldP spid="127" grpId="0" animBg="1"/>
      <p:bldP spid="128" grpId="0" animBg="1"/>
      <p:bldP spid="130" grpId="0" animBg="1"/>
      <p:bldP spid="131" grpId="0" animBg="1"/>
      <p:bldP spid="133" grpId="0" animBg="1"/>
      <p:bldP spid="135" grpId="0" animBg="1"/>
      <p:bldP spid="136" grpId="0" animBg="1"/>
      <p:bldP spid="139" grpId="0" animBg="1"/>
    </p:bldLst>
  </p:timing>
  <p:extLst>
    <p:ext uri="{DCECCB84-F9BA-43D5-87BE-67443E8EF086}">
      <p15:sldGuideLst xmlns:p15="http://schemas.microsoft.com/office/powerpoint/2012/main">
        <p15:guide id="4" orient="horz" pos="4320">
          <p15:clr>
            <a:srgbClr val="FBAE40"/>
          </p15:clr>
        </p15:guide>
        <p15:guide id="5"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Morph-03">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7593871"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4600948"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608025"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9578509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Morph-04">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4600947"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608024"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384898"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1338587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Morph-05">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627385"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365537"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21920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181004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847021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Morph-06">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251252" y="1635523"/>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12192000" y="1635524"/>
            <a:ext cx="2954199" cy="3586734"/>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15146200"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1810039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21054599" y="1635524"/>
            <a:ext cx="2954200" cy="3586734"/>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621432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2849528" y="1711570"/>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509446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3DD1C2-C46F-4111-8691-AF13BE6E39C6}"/>
              </a:ext>
            </a:extLst>
          </p:cNvPr>
          <p:cNvSpPr>
            <a:spLocks noGrp="1"/>
          </p:cNvSpPr>
          <p:nvPr>
            <p:ph type="pic" sz="quarter" idx="41"/>
          </p:nvPr>
        </p:nvSpPr>
        <p:spPr>
          <a:xfrm>
            <a:off x="6090969" y="1991544"/>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463411" y="1991544"/>
            <a:ext cx="2860058" cy="3563816"/>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806847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68464A-15E7-4D9B-AD60-34512335592F}"/>
              </a:ext>
            </a:extLst>
          </p:cNvPr>
          <p:cNvSpPr>
            <a:spLocks noGrp="1"/>
          </p:cNvSpPr>
          <p:nvPr>
            <p:ph type="pic" sz="quarter" idx="40"/>
          </p:nvPr>
        </p:nvSpPr>
        <p:spPr>
          <a:xfrm>
            <a:off x="6381903" y="1989641"/>
            <a:ext cx="2571847" cy="3541908"/>
          </a:xfrm>
          <a:custGeom>
            <a:avLst/>
            <a:gdLst>
              <a:gd name="connsiteX0" fmla="*/ 0 w 5144364"/>
              <a:gd name="connsiteY0" fmla="*/ 0 h 7083816"/>
              <a:gd name="connsiteX1" fmla="*/ 5144364 w 5144364"/>
              <a:gd name="connsiteY1" fmla="*/ 0 h 7083816"/>
              <a:gd name="connsiteX2" fmla="*/ 5144364 w 5144364"/>
              <a:gd name="connsiteY2" fmla="*/ 7083816 h 7083816"/>
              <a:gd name="connsiteX3" fmla="*/ 0 w 5144364"/>
              <a:gd name="connsiteY3" fmla="*/ 7083816 h 7083816"/>
            </a:gdLst>
            <a:ahLst/>
            <a:cxnLst>
              <a:cxn ang="0">
                <a:pos x="connsiteX0" y="connsiteY0"/>
              </a:cxn>
              <a:cxn ang="0">
                <a:pos x="connsiteX1" y="connsiteY1"/>
              </a:cxn>
              <a:cxn ang="0">
                <a:pos x="connsiteX2" y="connsiteY2"/>
              </a:cxn>
              <a:cxn ang="0">
                <a:pos x="connsiteX3" y="connsiteY3"/>
              </a:cxn>
            </a:cxnLst>
            <a:rect l="l" t="t" r="r" b="b"/>
            <a:pathLst>
              <a:path w="5144364" h="7083816">
                <a:moveTo>
                  <a:pt x="0" y="0"/>
                </a:moveTo>
                <a:lnTo>
                  <a:pt x="5144364" y="0"/>
                </a:lnTo>
                <a:lnTo>
                  <a:pt x="5144364" y="7083816"/>
                </a:lnTo>
                <a:lnTo>
                  <a:pt x="0" y="7083816"/>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79670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FBB8-6832-0C1B-F58C-EFC434B6DDB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770C47-F896-8EF4-9A11-54115C50F0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3BF7F15-E990-90C1-D3BE-2509C30053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C0A10AE-EB06-F275-EB5D-8C93306BB082}"/>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6" name="Footer Placeholder 5">
            <a:extLst>
              <a:ext uri="{FF2B5EF4-FFF2-40B4-BE49-F238E27FC236}">
                <a16:creationId xmlns:a16="http://schemas.microsoft.com/office/drawing/2014/main" id="{8133ED19-FA1A-1112-B223-A0CAC8D0B45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31AEC2-4787-F45C-D5A2-87BC8CA0495B}"/>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3020593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586C5A2-21C0-4124-8346-6F4224A77D4D}"/>
              </a:ext>
            </a:extLst>
          </p:cNvPr>
          <p:cNvSpPr>
            <a:spLocks noGrp="1"/>
          </p:cNvSpPr>
          <p:nvPr>
            <p:ph type="pic" sz="quarter" idx="40"/>
          </p:nvPr>
        </p:nvSpPr>
        <p:spPr>
          <a:xfrm>
            <a:off x="1559699" y="1721223"/>
            <a:ext cx="2944479" cy="1640541"/>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4598808 w 5889724"/>
              <a:gd name="connsiteY3" fmla="*/ 3281082 h 3281082"/>
              <a:gd name="connsiteX4" fmla="*/ 726142 w 5889724"/>
              <a:gd name="connsiteY4" fmla="*/ 3281082 h 3281082"/>
              <a:gd name="connsiteX5" fmla="*/ 0 w 5889724"/>
              <a:gd name="connsiteY5" fmla="*/ 3281082 h 32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724" h="3281082">
                <a:moveTo>
                  <a:pt x="0" y="0"/>
                </a:moveTo>
                <a:lnTo>
                  <a:pt x="5889724" y="0"/>
                </a:lnTo>
                <a:lnTo>
                  <a:pt x="5889724" y="3281082"/>
                </a:lnTo>
                <a:lnTo>
                  <a:pt x="4598808" y="3281082"/>
                </a:lnTo>
                <a:lnTo>
                  <a:pt x="726142"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227DA8D-2981-4111-A228-A72FCA3F9705}"/>
              </a:ext>
            </a:extLst>
          </p:cNvPr>
          <p:cNvSpPr>
            <a:spLocks noGrp="1"/>
          </p:cNvSpPr>
          <p:nvPr>
            <p:ph type="pic" sz="quarter" idx="41"/>
          </p:nvPr>
        </p:nvSpPr>
        <p:spPr>
          <a:xfrm>
            <a:off x="4849847" y="1721223"/>
            <a:ext cx="2944479" cy="1640541"/>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0 w 5889724"/>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4" h="3281082">
                <a:moveTo>
                  <a:pt x="0" y="0"/>
                </a:moveTo>
                <a:lnTo>
                  <a:pt x="5889724" y="0"/>
                </a:lnTo>
                <a:lnTo>
                  <a:pt x="5889724"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656C2B7F-79ED-47F6-8F62-450E015B464A}"/>
              </a:ext>
            </a:extLst>
          </p:cNvPr>
          <p:cNvSpPr>
            <a:spLocks noGrp="1"/>
          </p:cNvSpPr>
          <p:nvPr>
            <p:ph type="pic" sz="quarter" idx="42"/>
          </p:nvPr>
        </p:nvSpPr>
        <p:spPr>
          <a:xfrm>
            <a:off x="8139997" y="1721223"/>
            <a:ext cx="2944478" cy="1640541"/>
          </a:xfrm>
          <a:custGeom>
            <a:avLst/>
            <a:gdLst>
              <a:gd name="connsiteX0" fmla="*/ 0 w 5889723"/>
              <a:gd name="connsiteY0" fmla="*/ 0 h 3281082"/>
              <a:gd name="connsiteX1" fmla="*/ 5889723 w 5889723"/>
              <a:gd name="connsiteY1" fmla="*/ 0 h 3281082"/>
              <a:gd name="connsiteX2" fmla="*/ 5889723 w 5889723"/>
              <a:gd name="connsiteY2" fmla="*/ 3281082 h 3281082"/>
              <a:gd name="connsiteX3" fmla="*/ 0 w 5889723"/>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3" h="3281082">
                <a:moveTo>
                  <a:pt x="0" y="0"/>
                </a:moveTo>
                <a:lnTo>
                  <a:pt x="5889723" y="0"/>
                </a:lnTo>
                <a:lnTo>
                  <a:pt x="5889723"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212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3*#ppt_w"/>
                                          </p:val>
                                        </p:tav>
                                        <p:tav tm="100000">
                                          <p:val>
                                            <p:strVal val="#ppt_w"/>
                                          </p:val>
                                        </p:tav>
                                      </p:tavLst>
                                    </p:anim>
                                    <p:anim calcmode="lin" valueType="num">
                                      <p:cBhvr>
                                        <p:cTn id="8" dur="500" fill="hold"/>
                                        <p:tgtEl>
                                          <p:spTgt spid="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4/3*#ppt_w"/>
                                          </p:val>
                                        </p:tav>
                                        <p:tav tm="100000">
                                          <p:val>
                                            <p:strVal val="#ppt_w"/>
                                          </p:val>
                                        </p:tav>
                                      </p:tavLst>
                                    </p:anim>
                                    <p:anim calcmode="lin" valueType="num">
                                      <p:cBhvr>
                                        <p:cTn id="16"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3D70656-C88E-47A8-AF4E-6796ABD03767}"/>
              </a:ext>
            </a:extLst>
          </p:cNvPr>
          <p:cNvSpPr>
            <a:spLocks noGrp="1"/>
          </p:cNvSpPr>
          <p:nvPr>
            <p:ph type="pic" sz="quarter" idx="40"/>
          </p:nvPr>
        </p:nvSpPr>
        <p:spPr>
          <a:xfrm>
            <a:off x="336144"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2C696FB3-7798-452D-A70D-9F9025FD10F5}"/>
              </a:ext>
            </a:extLst>
          </p:cNvPr>
          <p:cNvSpPr>
            <a:spLocks noGrp="1"/>
          </p:cNvSpPr>
          <p:nvPr>
            <p:ph type="pic" sz="quarter" idx="41"/>
          </p:nvPr>
        </p:nvSpPr>
        <p:spPr>
          <a:xfrm>
            <a:off x="2659942"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20011766-26D5-4106-9378-06DEFFB04B69}"/>
              </a:ext>
            </a:extLst>
          </p:cNvPr>
          <p:cNvSpPr>
            <a:spLocks noGrp="1"/>
          </p:cNvSpPr>
          <p:nvPr>
            <p:ph type="pic" sz="quarter" idx="42"/>
          </p:nvPr>
        </p:nvSpPr>
        <p:spPr>
          <a:xfrm>
            <a:off x="4983739"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AEA1BFBE-A9BC-46DF-B192-ABC87F485ECD}"/>
              </a:ext>
            </a:extLst>
          </p:cNvPr>
          <p:cNvSpPr>
            <a:spLocks noGrp="1"/>
          </p:cNvSpPr>
          <p:nvPr>
            <p:ph type="pic" sz="quarter" idx="43"/>
          </p:nvPr>
        </p:nvSpPr>
        <p:spPr>
          <a:xfrm>
            <a:off x="7307537" y="1481328"/>
            <a:ext cx="2224520" cy="1880437"/>
          </a:xfrm>
          <a:custGeom>
            <a:avLst/>
            <a:gdLst>
              <a:gd name="connsiteX0" fmla="*/ 0 w 4449619"/>
              <a:gd name="connsiteY0" fmla="*/ 0 h 3760873"/>
              <a:gd name="connsiteX1" fmla="*/ 4449619 w 4449619"/>
              <a:gd name="connsiteY1" fmla="*/ 0 h 3760873"/>
              <a:gd name="connsiteX2" fmla="*/ 4449619 w 4449619"/>
              <a:gd name="connsiteY2" fmla="*/ 3760873 h 3760873"/>
              <a:gd name="connsiteX3" fmla="*/ 0 w 4449619"/>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19" h="3760873">
                <a:moveTo>
                  <a:pt x="0" y="0"/>
                </a:moveTo>
                <a:lnTo>
                  <a:pt x="4449619" y="0"/>
                </a:lnTo>
                <a:lnTo>
                  <a:pt x="4449619"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1" name="Picture Placeholder 20">
            <a:extLst>
              <a:ext uri="{FF2B5EF4-FFF2-40B4-BE49-F238E27FC236}">
                <a16:creationId xmlns:a16="http://schemas.microsoft.com/office/drawing/2014/main" id="{5B7D466C-A520-4902-99C4-B78E98A6E6CB}"/>
              </a:ext>
            </a:extLst>
          </p:cNvPr>
          <p:cNvSpPr>
            <a:spLocks noGrp="1"/>
          </p:cNvSpPr>
          <p:nvPr>
            <p:ph type="pic" sz="quarter" idx="44"/>
          </p:nvPr>
        </p:nvSpPr>
        <p:spPr>
          <a:xfrm>
            <a:off x="9631334" y="1481328"/>
            <a:ext cx="2224520" cy="1880437"/>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5621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3*#ppt_w"/>
                                          </p:val>
                                        </p:tav>
                                        <p:tav tm="100000">
                                          <p:val>
                                            <p:strVal val="#ppt_w"/>
                                          </p:val>
                                        </p:tav>
                                      </p:tavLst>
                                    </p:anim>
                                    <p:anim calcmode="lin" valueType="num">
                                      <p:cBhvr>
                                        <p:cTn id="8" dur="500" fill="hold"/>
                                        <p:tgtEl>
                                          <p:spTgt spid="17"/>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3*#ppt_w"/>
                                          </p:val>
                                        </p:tav>
                                        <p:tav tm="100000">
                                          <p:val>
                                            <p:strVal val="#ppt_w"/>
                                          </p:val>
                                        </p:tav>
                                      </p:tavLst>
                                    </p:anim>
                                    <p:anim calcmode="lin" valueType="num">
                                      <p:cBhvr>
                                        <p:cTn id="12" dur="500" fill="hold"/>
                                        <p:tgtEl>
                                          <p:spTgt spid="1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4/3*#ppt_w"/>
                                          </p:val>
                                        </p:tav>
                                        <p:tav tm="100000">
                                          <p:val>
                                            <p:strVal val="#ppt_w"/>
                                          </p:val>
                                        </p:tav>
                                      </p:tavLst>
                                    </p:anim>
                                    <p:anim calcmode="lin" valueType="num">
                                      <p:cBhvr>
                                        <p:cTn id="16" dur="500" fill="hold"/>
                                        <p:tgtEl>
                                          <p:spTgt spid="19"/>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4/3*#ppt_w"/>
                                          </p:val>
                                        </p:tav>
                                        <p:tav tm="100000">
                                          <p:val>
                                            <p:strVal val="#ppt_w"/>
                                          </p:val>
                                        </p:tav>
                                      </p:tavLst>
                                    </p:anim>
                                    <p:anim calcmode="lin" valueType="num">
                                      <p:cBhvr>
                                        <p:cTn id="24" dur="500" fill="hold"/>
                                        <p:tgtEl>
                                          <p:spTgt spid="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2DED6899-EE35-4C9F-85BC-2800893A7A01}"/>
              </a:ext>
            </a:extLst>
          </p:cNvPr>
          <p:cNvSpPr>
            <a:spLocks noGrp="1"/>
          </p:cNvSpPr>
          <p:nvPr>
            <p:ph type="pic" sz="quarter" idx="40"/>
          </p:nvPr>
        </p:nvSpPr>
        <p:spPr>
          <a:xfrm>
            <a:off x="1100787"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8" name="Picture Placeholder 37">
            <a:extLst>
              <a:ext uri="{FF2B5EF4-FFF2-40B4-BE49-F238E27FC236}">
                <a16:creationId xmlns:a16="http://schemas.microsoft.com/office/drawing/2014/main" id="{C8CD014F-DCFE-440B-9C46-DE5E50FC1AC8}"/>
              </a:ext>
            </a:extLst>
          </p:cNvPr>
          <p:cNvSpPr>
            <a:spLocks noGrp="1"/>
          </p:cNvSpPr>
          <p:nvPr>
            <p:ph type="pic" sz="quarter" idx="41"/>
          </p:nvPr>
        </p:nvSpPr>
        <p:spPr>
          <a:xfrm>
            <a:off x="4429341"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9" name="Picture Placeholder 38">
            <a:extLst>
              <a:ext uri="{FF2B5EF4-FFF2-40B4-BE49-F238E27FC236}">
                <a16:creationId xmlns:a16="http://schemas.microsoft.com/office/drawing/2014/main" id="{F25211DE-2900-41DB-94E0-DADC7578762E}"/>
              </a:ext>
            </a:extLst>
          </p:cNvPr>
          <p:cNvSpPr>
            <a:spLocks noGrp="1"/>
          </p:cNvSpPr>
          <p:nvPr>
            <p:ph type="pic" sz="quarter" idx="42"/>
          </p:nvPr>
        </p:nvSpPr>
        <p:spPr>
          <a:xfrm>
            <a:off x="7757895" y="191452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0" name="Picture Placeholder 39">
            <a:extLst>
              <a:ext uri="{FF2B5EF4-FFF2-40B4-BE49-F238E27FC236}">
                <a16:creationId xmlns:a16="http://schemas.microsoft.com/office/drawing/2014/main" id="{0051C6DB-32A3-4464-AE10-5633A7CE53C8}"/>
              </a:ext>
            </a:extLst>
          </p:cNvPr>
          <p:cNvSpPr>
            <a:spLocks noGrp="1"/>
          </p:cNvSpPr>
          <p:nvPr>
            <p:ph type="pic" sz="quarter" idx="43"/>
          </p:nvPr>
        </p:nvSpPr>
        <p:spPr>
          <a:xfrm>
            <a:off x="1100787"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1" name="Picture Placeholder 40">
            <a:extLst>
              <a:ext uri="{FF2B5EF4-FFF2-40B4-BE49-F238E27FC236}">
                <a16:creationId xmlns:a16="http://schemas.microsoft.com/office/drawing/2014/main" id="{B30DC47F-8DF3-4F33-B1B6-FF730859D681}"/>
              </a:ext>
            </a:extLst>
          </p:cNvPr>
          <p:cNvSpPr>
            <a:spLocks noGrp="1"/>
          </p:cNvSpPr>
          <p:nvPr>
            <p:ph type="pic" sz="quarter" idx="44"/>
          </p:nvPr>
        </p:nvSpPr>
        <p:spPr>
          <a:xfrm>
            <a:off x="4429341"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2" name="Picture Placeholder 41">
            <a:extLst>
              <a:ext uri="{FF2B5EF4-FFF2-40B4-BE49-F238E27FC236}">
                <a16:creationId xmlns:a16="http://schemas.microsoft.com/office/drawing/2014/main" id="{8F4643DF-0111-4FA8-BE96-A6CE1DA67C8F}"/>
              </a:ext>
            </a:extLst>
          </p:cNvPr>
          <p:cNvSpPr>
            <a:spLocks noGrp="1"/>
          </p:cNvSpPr>
          <p:nvPr>
            <p:ph type="pic" sz="quarter" idx="45"/>
          </p:nvPr>
        </p:nvSpPr>
        <p:spPr>
          <a:xfrm>
            <a:off x="7757895" y="3262312"/>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3" name="Picture Placeholder 42">
            <a:extLst>
              <a:ext uri="{FF2B5EF4-FFF2-40B4-BE49-F238E27FC236}">
                <a16:creationId xmlns:a16="http://schemas.microsoft.com/office/drawing/2014/main" id="{095EDDFA-6EB5-48D5-94C9-9CC6B10491F1}"/>
              </a:ext>
            </a:extLst>
          </p:cNvPr>
          <p:cNvSpPr>
            <a:spLocks noGrp="1"/>
          </p:cNvSpPr>
          <p:nvPr>
            <p:ph type="pic" sz="quarter" idx="46"/>
          </p:nvPr>
        </p:nvSpPr>
        <p:spPr>
          <a:xfrm>
            <a:off x="1100787"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4" name="Picture Placeholder 43">
            <a:extLst>
              <a:ext uri="{FF2B5EF4-FFF2-40B4-BE49-F238E27FC236}">
                <a16:creationId xmlns:a16="http://schemas.microsoft.com/office/drawing/2014/main" id="{97A33113-4109-4E55-A5EC-1DD0D9F09F4F}"/>
              </a:ext>
            </a:extLst>
          </p:cNvPr>
          <p:cNvSpPr>
            <a:spLocks noGrp="1"/>
          </p:cNvSpPr>
          <p:nvPr>
            <p:ph type="pic" sz="quarter" idx="47"/>
          </p:nvPr>
        </p:nvSpPr>
        <p:spPr>
          <a:xfrm>
            <a:off x="4429341"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5" name="Picture Placeholder 44">
            <a:extLst>
              <a:ext uri="{FF2B5EF4-FFF2-40B4-BE49-F238E27FC236}">
                <a16:creationId xmlns:a16="http://schemas.microsoft.com/office/drawing/2014/main" id="{C9EBD72A-C4D9-488C-8B28-C748536236DA}"/>
              </a:ext>
            </a:extLst>
          </p:cNvPr>
          <p:cNvSpPr>
            <a:spLocks noGrp="1"/>
          </p:cNvSpPr>
          <p:nvPr>
            <p:ph type="pic" sz="quarter" idx="48"/>
          </p:nvPr>
        </p:nvSpPr>
        <p:spPr>
          <a:xfrm>
            <a:off x="7757895" y="461010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181700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4BA24CCC-EDF0-4391-BDAD-5A1AC3C41ED2}"/>
              </a:ext>
            </a:extLst>
          </p:cNvPr>
          <p:cNvSpPr>
            <a:spLocks noGrp="1"/>
          </p:cNvSpPr>
          <p:nvPr>
            <p:ph type="pic" sz="quarter" idx="40"/>
          </p:nvPr>
        </p:nvSpPr>
        <p:spPr>
          <a:xfrm>
            <a:off x="51309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36" name="Picture Placeholder 35">
            <a:extLst>
              <a:ext uri="{FF2B5EF4-FFF2-40B4-BE49-F238E27FC236}">
                <a16:creationId xmlns:a16="http://schemas.microsoft.com/office/drawing/2014/main" id="{A8C50DEA-9D79-44F2-8F00-34CE2DFBB104}"/>
              </a:ext>
            </a:extLst>
          </p:cNvPr>
          <p:cNvSpPr>
            <a:spLocks noGrp="1"/>
          </p:cNvSpPr>
          <p:nvPr>
            <p:ph type="pic" sz="quarter" idx="41"/>
          </p:nvPr>
        </p:nvSpPr>
        <p:spPr>
          <a:xfrm>
            <a:off x="3341648"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6" name="Picture Placeholder 45">
            <a:extLst>
              <a:ext uri="{FF2B5EF4-FFF2-40B4-BE49-F238E27FC236}">
                <a16:creationId xmlns:a16="http://schemas.microsoft.com/office/drawing/2014/main" id="{47C511FA-F714-464A-AC1B-9514AED5E82E}"/>
              </a:ext>
            </a:extLst>
          </p:cNvPr>
          <p:cNvSpPr>
            <a:spLocks noGrp="1"/>
          </p:cNvSpPr>
          <p:nvPr>
            <p:ph type="pic" sz="quarter" idx="42"/>
          </p:nvPr>
        </p:nvSpPr>
        <p:spPr>
          <a:xfrm>
            <a:off x="6170205"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7" name="Picture Placeholder 46">
            <a:extLst>
              <a:ext uri="{FF2B5EF4-FFF2-40B4-BE49-F238E27FC236}">
                <a16:creationId xmlns:a16="http://schemas.microsoft.com/office/drawing/2014/main" id="{9CD4A1BF-2AF8-4D45-921D-BCC417960008}"/>
              </a:ext>
            </a:extLst>
          </p:cNvPr>
          <p:cNvSpPr>
            <a:spLocks noGrp="1"/>
          </p:cNvSpPr>
          <p:nvPr>
            <p:ph type="pic" sz="quarter" idx="43"/>
          </p:nvPr>
        </p:nvSpPr>
        <p:spPr>
          <a:xfrm>
            <a:off x="8998762" y="188214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8" name="Picture Placeholder 47">
            <a:extLst>
              <a:ext uri="{FF2B5EF4-FFF2-40B4-BE49-F238E27FC236}">
                <a16:creationId xmlns:a16="http://schemas.microsoft.com/office/drawing/2014/main" id="{610A3D6E-C358-439C-8B8A-28D7DA56AB33}"/>
              </a:ext>
            </a:extLst>
          </p:cNvPr>
          <p:cNvSpPr>
            <a:spLocks noGrp="1"/>
          </p:cNvSpPr>
          <p:nvPr>
            <p:ph type="pic" sz="quarter" idx="44"/>
          </p:nvPr>
        </p:nvSpPr>
        <p:spPr>
          <a:xfrm>
            <a:off x="51309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49" name="Picture Placeholder 48">
            <a:extLst>
              <a:ext uri="{FF2B5EF4-FFF2-40B4-BE49-F238E27FC236}">
                <a16:creationId xmlns:a16="http://schemas.microsoft.com/office/drawing/2014/main" id="{B176FB6D-30B1-4A91-BF7B-E0B3AC30EFB6}"/>
              </a:ext>
            </a:extLst>
          </p:cNvPr>
          <p:cNvSpPr>
            <a:spLocks noGrp="1"/>
          </p:cNvSpPr>
          <p:nvPr>
            <p:ph type="pic" sz="quarter" idx="45"/>
          </p:nvPr>
        </p:nvSpPr>
        <p:spPr>
          <a:xfrm>
            <a:off x="3341648"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0" name="Picture Placeholder 49">
            <a:extLst>
              <a:ext uri="{FF2B5EF4-FFF2-40B4-BE49-F238E27FC236}">
                <a16:creationId xmlns:a16="http://schemas.microsoft.com/office/drawing/2014/main" id="{F6FEED80-41F9-45B8-810F-A371D8C9E3AC}"/>
              </a:ext>
            </a:extLst>
          </p:cNvPr>
          <p:cNvSpPr>
            <a:spLocks noGrp="1"/>
          </p:cNvSpPr>
          <p:nvPr>
            <p:ph type="pic" sz="quarter" idx="46"/>
          </p:nvPr>
        </p:nvSpPr>
        <p:spPr>
          <a:xfrm>
            <a:off x="6170205"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1" name="Picture Placeholder 50">
            <a:extLst>
              <a:ext uri="{FF2B5EF4-FFF2-40B4-BE49-F238E27FC236}">
                <a16:creationId xmlns:a16="http://schemas.microsoft.com/office/drawing/2014/main" id="{6D041EF4-D5CD-4126-B32F-5971C6FA721C}"/>
              </a:ext>
            </a:extLst>
          </p:cNvPr>
          <p:cNvSpPr>
            <a:spLocks noGrp="1"/>
          </p:cNvSpPr>
          <p:nvPr>
            <p:ph type="pic" sz="quarter" idx="47"/>
          </p:nvPr>
        </p:nvSpPr>
        <p:spPr>
          <a:xfrm>
            <a:off x="8998762" y="3453765"/>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2" name="Picture Placeholder 51">
            <a:extLst>
              <a:ext uri="{FF2B5EF4-FFF2-40B4-BE49-F238E27FC236}">
                <a16:creationId xmlns:a16="http://schemas.microsoft.com/office/drawing/2014/main" id="{CEE5E17D-B267-4245-B058-59B9515089D4}"/>
              </a:ext>
            </a:extLst>
          </p:cNvPr>
          <p:cNvSpPr>
            <a:spLocks noGrp="1"/>
          </p:cNvSpPr>
          <p:nvPr>
            <p:ph type="pic" sz="quarter" idx="48"/>
          </p:nvPr>
        </p:nvSpPr>
        <p:spPr>
          <a:xfrm>
            <a:off x="51309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3" name="Picture Placeholder 52">
            <a:extLst>
              <a:ext uri="{FF2B5EF4-FFF2-40B4-BE49-F238E27FC236}">
                <a16:creationId xmlns:a16="http://schemas.microsoft.com/office/drawing/2014/main" id="{6CBC3CA6-B6A2-4EEB-9A63-B3A2ED1EA40C}"/>
              </a:ext>
            </a:extLst>
          </p:cNvPr>
          <p:cNvSpPr>
            <a:spLocks noGrp="1"/>
          </p:cNvSpPr>
          <p:nvPr>
            <p:ph type="pic" sz="quarter" idx="49"/>
          </p:nvPr>
        </p:nvSpPr>
        <p:spPr>
          <a:xfrm>
            <a:off x="3341648"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4" name="Picture Placeholder 53">
            <a:extLst>
              <a:ext uri="{FF2B5EF4-FFF2-40B4-BE49-F238E27FC236}">
                <a16:creationId xmlns:a16="http://schemas.microsoft.com/office/drawing/2014/main" id="{49975133-13E9-47E2-B89B-39D855512B99}"/>
              </a:ext>
            </a:extLst>
          </p:cNvPr>
          <p:cNvSpPr>
            <a:spLocks noGrp="1"/>
          </p:cNvSpPr>
          <p:nvPr>
            <p:ph type="pic" sz="quarter" idx="50"/>
          </p:nvPr>
        </p:nvSpPr>
        <p:spPr>
          <a:xfrm>
            <a:off x="6170205"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55" name="Picture Placeholder 54">
            <a:extLst>
              <a:ext uri="{FF2B5EF4-FFF2-40B4-BE49-F238E27FC236}">
                <a16:creationId xmlns:a16="http://schemas.microsoft.com/office/drawing/2014/main" id="{63CF676C-B8B6-4C40-91EF-D8B604B3000F}"/>
              </a:ext>
            </a:extLst>
          </p:cNvPr>
          <p:cNvSpPr>
            <a:spLocks noGrp="1"/>
          </p:cNvSpPr>
          <p:nvPr>
            <p:ph type="pic" sz="quarter" idx="51"/>
          </p:nvPr>
        </p:nvSpPr>
        <p:spPr>
          <a:xfrm>
            <a:off x="8998762" y="5025390"/>
            <a:ext cx="952376" cy="9525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1221952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1466052"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2" name="Picture Placeholder 11">
            <a:extLst>
              <a:ext uri="{FF2B5EF4-FFF2-40B4-BE49-F238E27FC236}">
                <a16:creationId xmlns:a16="http://schemas.microsoft.com/office/drawing/2014/main" id="{E6B722B3-CFC5-45EA-9ED6-3E100F31BD14}"/>
              </a:ext>
            </a:extLst>
          </p:cNvPr>
          <p:cNvSpPr>
            <a:spLocks noGrp="1"/>
          </p:cNvSpPr>
          <p:nvPr>
            <p:ph type="pic" sz="quarter" idx="41"/>
          </p:nvPr>
        </p:nvSpPr>
        <p:spPr>
          <a:xfrm>
            <a:off x="6475550"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1466052"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4" name="Picture Placeholder 13">
            <a:extLst>
              <a:ext uri="{FF2B5EF4-FFF2-40B4-BE49-F238E27FC236}">
                <a16:creationId xmlns:a16="http://schemas.microsoft.com/office/drawing/2014/main" id="{09D065CD-90D1-4F95-954E-57604EA9B4A1}"/>
              </a:ext>
            </a:extLst>
          </p:cNvPr>
          <p:cNvSpPr>
            <a:spLocks noGrp="1"/>
          </p:cNvSpPr>
          <p:nvPr>
            <p:ph type="pic" sz="quarter" idx="43"/>
          </p:nvPr>
        </p:nvSpPr>
        <p:spPr>
          <a:xfrm>
            <a:off x="6475550"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4007832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1466052" y="16670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1466052" y="4105497"/>
            <a:ext cx="1828118" cy="1828357"/>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1000"/>
            </a:lvl1pPr>
          </a:lstStyle>
          <a:p>
            <a:endParaRPr lang="en-US"/>
          </a:p>
        </p:txBody>
      </p:sp>
    </p:spTree>
    <p:extLst>
      <p:ext uri="{BB962C8B-B14F-4D97-AF65-F5344CB8AC3E}">
        <p14:creationId xmlns:p14="http://schemas.microsoft.com/office/powerpoint/2010/main" val="3464092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761865"/>
            <a:ext cx="2482838" cy="33528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761865"/>
            <a:ext cx="2482837" cy="3352800"/>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2341279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1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00" fill="hold"/>
                                            <p:tgtEl>
                                              <p:spTgt spid="14"/>
                                            </p:tgtEl>
                                            <p:attrNameLst>
                                              <p:attrName>ppt_x</p:attrName>
                                            </p:attrNameLst>
                                          </p:cBhvr>
                                          <p:tavLst>
                                            <p:tav tm="0">
                                              <p:val>
                                                <p:strVal val="#ppt_x"/>
                                              </p:val>
                                            </p:tav>
                                            <p:tav tm="100000">
                                              <p:val>
                                                <p:strVal val="#ppt_x"/>
                                              </p:val>
                                            </p:tav>
                                          </p:tavLst>
                                        </p:anim>
                                        <p:anim calcmode="lin" valueType="num">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3168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3546948"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6162213"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8777478" y="1605183"/>
            <a:ext cx="2482837" cy="4462577"/>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4618219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14:presetBounceEnd="48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8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14:presetBounceEnd="48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8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14:presetBounceEnd="48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224411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4859384"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7474649" y="1605183"/>
            <a:ext cx="2482838" cy="446257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08268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38000" decel="62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38000" decel="62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949484"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280F5ECF-FA0D-41F4-BED6-8DC0A0700432}"/>
              </a:ext>
            </a:extLst>
          </p:cNvPr>
          <p:cNvSpPr>
            <a:spLocks noGrp="1"/>
          </p:cNvSpPr>
          <p:nvPr>
            <p:ph type="pic" sz="quarter" idx="41"/>
          </p:nvPr>
        </p:nvSpPr>
        <p:spPr>
          <a:xfrm>
            <a:off x="355960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2DFE8DDD-E08B-487F-939D-C82BD1C71FD0}"/>
              </a:ext>
            </a:extLst>
          </p:cNvPr>
          <p:cNvSpPr>
            <a:spLocks noGrp="1"/>
          </p:cNvSpPr>
          <p:nvPr>
            <p:ph type="pic" sz="quarter" idx="42"/>
          </p:nvPr>
        </p:nvSpPr>
        <p:spPr>
          <a:xfrm>
            <a:off x="6169733"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a:extLst>
              <a:ext uri="{FF2B5EF4-FFF2-40B4-BE49-F238E27FC236}">
                <a16:creationId xmlns:a16="http://schemas.microsoft.com/office/drawing/2014/main" id="{6B6A14B1-5BD5-4CA2-86FC-A299F6127078}"/>
              </a:ext>
            </a:extLst>
          </p:cNvPr>
          <p:cNvSpPr>
            <a:spLocks noGrp="1"/>
          </p:cNvSpPr>
          <p:nvPr>
            <p:ph type="pic" sz="quarter" idx="43"/>
          </p:nvPr>
        </p:nvSpPr>
        <p:spPr>
          <a:xfrm>
            <a:off x="8779858" y="1197712"/>
            <a:ext cx="2482838" cy="389872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4588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38000" decel="62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38000" decel="62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8000" decel="6200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8AD6-B211-C6D9-3FB7-659A302F1D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CF5CA8B-01C7-BFA4-36F2-D84ED596D0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FF832-ACB2-DEB7-B6B5-BB3B91E71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4240C98-A532-438B-D5BB-97937241A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1E6FD1-F8B9-7DB3-8DBA-604B65F249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105F20E-CC85-FBA1-2745-070DC6538AF4}"/>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8" name="Footer Placeholder 7">
            <a:extLst>
              <a:ext uri="{FF2B5EF4-FFF2-40B4-BE49-F238E27FC236}">
                <a16:creationId xmlns:a16="http://schemas.microsoft.com/office/drawing/2014/main" id="{1E899682-926F-FDC4-F30C-D154E1F12AF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E2538E4-DCEA-7057-342A-52EE67891C3F}"/>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461329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686492" y="1828800"/>
            <a:ext cx="2348472" cy="146573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3510007" y="1828800"/>
            <a:ext cx="2348472" cy="146573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6333521" y="1828800"/>
            <a:ext cx="2348472" cy="146573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FDCF3998-E81D-49D7-B078-F19837D4418B}"/>
              </a:ext>
            </a:extLst>
          </p:cNvPr>
          <p:cNvSpPr>
            <a:spLocks noGrp="1"/>
          </p:cNvSpPr>
          <p:nvPr>
            <p:ph type="pic" sz="quarter" idx="43"/>
          </p:nvPr>
        </p:nvSpPr>
        <p:spPr>
          <a:xfrm>
            <a:off x="9157035" y="1828800"/>
            <a:ext cx="2348472" cy="146573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8714343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1703761" y="2024522"/>
            <a:ext cx="2841651" cy="1773534"/>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4661729" y="2024522"/>
            <a:ext cx="2841651" cy="1773534"/>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7619697" y="2024522"/>
            <a:ext cx="2841651" cy="1773534"/>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404860743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941171"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3568282"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6195393"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3A7E1B70-4896-4420-9B1A-599688791894}"/>
              </a:ext>
            </a:extLst>
          </p:cNvPr>
          <p:cNvSpPr>
            <a:spLocks noGrp="1"/>
          </p:cNvSpPr>
          <p:nvPr>
            <p:ph type="pic" sz="quarter" idx="43"/>
          </p:nvPr>
        </p:nvSpPr>
        <p:spPr>
          <a:xfrm>
            <a:off x="8822504" y="1156447"/>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266976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2205030"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4832141"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7459252" y="1237129"/>
            <a:ext cx="2527718"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009712944"/>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820163"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F629835A-B777-47DB-A9E0-41743E09CD88}"/>
              </a:ext>
            </a:extLst>
          </p:cNvPr>
          <p:cNvSpPr>
            <a:spLocks noGrp="1"/>
          </p:cNvSpPr>
          <p:nvPr>
            <p:ph type="pic" sz="quarter" idx="41"/>
          </p:nvPr>
        </p:nvSpPr>
        <p:spPr>
          <a:xfrm>
            <a:off x="6258464" y="1536887"/>
            <a:ext cx="5297451" cy="3784226"/>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571909086"/>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470586" y="443753"/>
            <a:ext cx="8812305" cy="5607424"/>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108550432"/>
      </p:ext>
    </p:extLst>
  </p:cSld>
  <p:clrMapOvr>
    <a:masterClrMapping/>
  </p:clrMapOvr>
  <p:extLst>
    <p:ext uri="{DCECCB84-F9BA-43D5-87BE-67443E8EF086}">
      <p15:sldGuideLst xmlns:p15="http://schemas.microsoft.com/office/powerpoint/2012/main">
        <p15:guide id="1" orient="horz" pos="4320">
          <p15:clr>
            <a:srgbClr val="FBAE40"/>
          </p15:clr>
        </p15:guide>
        <p15:guide id="2" pos="780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44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49DFC4-1118-47B3-B607-F8F10BE374A4}"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081076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175752558"/>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8" name="Object 7" hidden="1"/>
                      <p:cNvPicPr/>
                      <p:nvPr/>
                    </p:nvPicPr>
                    <p:blipFill>
                      <a:blip r:embed="rId4"/>
                      <a:stretch>
                        <a:fillRect/>
                      </a:stretch>
                    </p:blipFill>
                    <p:spPr>
                      <a:xfrm>
                        <a:off x="1589" y="1588"/>
                        <a:ext cx="1587" cy="1587"/>
                      </a:xfrm>
                      <a:prstGeom prst="rect">
                        <a:avLst/>
                      </a:prstGeom>
                    </p:spPr>
                  </p:pic>
                </p:oleObj>
              </mc:Fallback>
            </mc:AlternateContent>
          </a:graphicData>
        </a:graphic>
      </p:graphicFrame>
      <p:sp>
        <p:nvSpPr>
          <p:cNvPr id="2" name="Title 1"/>
          <p:cNvSpPr>
            <a:spLocks noGrp="1"/>
          </p:cNvSpPr>
          <p:nvPr>
            <p:ph type="title"/>
          </p:nvPr>
        </p:nvSpPr>
        <p:spPr>
          <a:xfrm>
            <a:off x="335007" y="510386"/>
            <a:ext cx="11521987" cy="498483"/>
          </a:xfrm>
        </p:spPr>
        <p:txBody>
          <a:bodyPr lIns="0" tIns="0" rIns="0" bIns="0" anchor="t" anchorCtr="0">
            <a:spAutoFit/>
          </a:bodyPr>
          <a:lstStyle>
            <a:lvl1pPr>
              <a:defRPr sz="3599" b="0">
                <a:solidFill>
                  <a:schemeClr val="accent4"/>
                </a:solidFill>
                <a:latin typeface="+mn-lt"/>
              </a:defRPr>
            </a:lvl1pPr>
          </a:lstStyle>
          <a:p>
            <a:r>
              <a:rPr lang="en-US" dirty="0"/>
              <a:t>Click to edit Master title style</a:t>
            </a:r>
          </a:p>
        </p:txBody>
      </p:sp>
      <p:sp>
        <p:nvSpPr>
          <p:cNvPr id="3" name="Content Placeholder 2"/>
          <p:cNvSpPr>
            <a:spLocks noGrp="1"/>
          </p:cNvSpPr>
          <p:nvPr>
            <p:ph idx="1"/>
          </p:nvPr>
        </p:nvSpPr>
        <p:spPr>
          <a:xfrm>
            <a:off x="335007" y="1616113"/>
            <a:ext cx="11521987" cy="4560851"/>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35007" y="6452189"/>
            <a:ext cx="2743200" cy="365125"/>
          </a:xfrm>
        </p:spPr>
        <p:txBody>
          <a:bodyPr/>
          <a:lstStyle>
            <a:lvl1pPr>
              <a:defRPr sz="1000"/>
            </a:lvl1pPr>
          </a:lstStyle>
          <a:p>
            <a:fld id="{C8EAA725-CC0B-4A16-AE77-83A5B67A2992}" type="datetime1">
              <a:rPr lang="en-US" smtClean="0"/>
              <a:t>3/10/2025</a:t>
            </a:fld>
            <a:endParaRPr lang="en-US" dirty="0"/>
          </a:p>
        </p:txBody>
      </p:sp>
      <p:sp>
        <p:nvSpPr>
          <p:cNvPr id="5" name="Footer Placeholder 4"/>
          <p:cNvSpPr>
            <a:spLocks noGrp="1"/>
          </p:cNvSpPr>
          <p:nvPr>
            <p:ph type="ftr" sz="quarter" idx="11"/>
          </p:nvPr>
        </p:nvSpPr>
        <p:spPr>
          <a:xfrm>
            <a:off x="4038601" y="6452189"/>
            <a:ext cx="4114800" cy="365125"/>
          </a:xfrm>
        </p:spPr>
        <p:txBody>
          <a:bodyPr/>
          <a:lstStyle>
            <a:lvl1pPr>
              <a:defRPr sz="1000"/>
            </a:lvl1pPr>
          </a:lstStyle>
          <a:p>
            <a:endParaRPr lang="en-US" dirty="0"/>
          </a:p>
        </p:txBody>
      </p:sp>
      <p:sp>
        <p:nvSpPr>
          <p:cNvPr id="9" name="Text Placeholder 8"/>
          <p:cNvSpPr>
            <a:spLocks noGrp="1"/>
          </p:cNvSpPr>
          <p:nvPr userDrawn="1">
            <p:ph type="body" sz="quarter" idx="13"/>
          </p:nvPr>
        </p:nvSpPr>
        <p:spPr>
          <a:xfrm>
            <a:off x="335007" y="1001704"/>
            <a:ext cx="11521987" cy="317426"/>
          </a:xfrm>
        </p:spPr>
        <p:txBody>
          <a:bodyPr lIns="0" tIns="0" rIns="0" bIns="0">
            <a:noAutofit/>
          </a:bodyPr>
          <a:lstStyle>
            <a:lvl1pPr marL="0" indent="0" algn="l" defTabSz="914126" rtl="0" eaLnBrk="1" latinLnBrk="0" hangingPunct="1">
              <a:lnSpc>
                <a:spcPct val="90000"/>
              </a:lnSpc>
              <a:spcBef>
                <a:spcPct val="0"/>
              </a:spcBef>
              <a:buNone/>
              <a:defRPr lang="en-US" sz="2000" b="0" kern="1200" dirty="0" smtClean="0">
                <a:solidFill>
                  <a:schemeClr val="accent5"/>
                </a:solidFill>
                <a:latin typeface="+mn-lt"/>
                <a:ea typeface="+mj-ea"/>
                <a:cs typeface="+mj-cs"/>
              </a:defRPr>
            </a:lvl1pPr>
            <a:lvl2pPr marL="457063" indent="0" algn="l" defTabSz="914126" rtl="0" eaLnBrk="1" latinLnBrk="0" hangingPunct="1">
              <a:lnSpc>
                <a:spcPct val="90000"/>
              </a:lnSpc>
              <a:spcBef>
                <a:spcPct val="0"/>
              </a:spcBef>
              <a:buNone/>
              <a:defRPr lang="en-US" sz="2799" b="0" kern="1200" dirty="0" smtClean="0">
                <a:solidFill>
                  <a:schemeClr val="accent4"/>
                </a:solidFill>
                <a:latin typeface="+mn-lt"/>
                <a:ea typeface="+mj-ea"/>
                <a:cs typeface="+mj-cs"/>
              </a:defRPr>
            </a:lvl2pPr>
            <a:lvl3pPr marL="914126" indent="0" algn="l" defTabSz="914126" rtl="0" eaLnBrk="1" latinLnBrk="0" hangingPunct="1">
              <a:lnSpc>
                <a:spcPct val="90000"/>
              </a:lnSpc>
              <a:spcBef>
                <a:spcPct val="0"/>
              </a:spcBef>
              <a:buNone/>
              <a:defRPr lang="en-US" sz="2799" b="0" kern="1200" dirty="0" smtClean="0">
                <a:solidFill>
                  <a:schemeClr val="accent4"/>
                </a:solidFill>
                <a:latin typeface="+mn-lt"/>
                <a:ea typeface="+mj-ea"/>
                <a:cs typeface="+mj-cs"/>
              </a:defRPr>
            </a:lvl3pPr>
            <a:lvl4pPr marL="1371189" indent="0" algn="l" defTabSz="914126" rtl="0" eaLnBrk="1" latinLnBrk="0" hangingPunct="1">
              <a:lnSpc>
                <a:spcPct val="90000"/>
              </a:lnSpc>
              <a:spcBef>
                <a:spcPct val="0"/>
              </a:spcBef>
              <a:buNone/>
              <a:defRPr lang="en-US" sz="2799" b="0" kern="1200" dirty="0" smtClean="0">
                <a:solidFill>
                  <a:schemeClr val="accent4"/>
                </a:solidFill>
                <a:latin typeface="+mn-lt"/>
                <a:ea typeface="+mj-ea"/>
                <a:cs typeface="+mj-cs"/>
              </a:defRPr>
            </a:lvl4pPr>
            <a:lvl5pPr marL="1828251" indent="0" algn="l" defTabSz="914126" rtl="0" eaLnBrk="1" latinLnBrk="0" hangingPunct="1">
              <a:lnSpc>
                <a:spcPct val="90000"/>
              </a:lnSpc>
              <a:spcBef>
                <a:spcPct val="0"/>
              </a:spcBef>
              <a:buNone/>
              <a:defRPr lang="en-US" sz="2799" b="0" kern="1200" dirty="0">
                <a:solidFill>
                  <a:schemeClr val="accent4"/>
                </a:solidFill>
                <a:latin typeface="+mn-lt"/>
                <a:ea typeface="+mj-ea"/>
                <a:cs typeface="+mj-cs"/>
              </a:defRPr>
            </a:lvl5pPr>
          </a:lstStyle>
          <a:p>
            <a:pPr lvl="0"/>
            <a:r>
              <a:rPr lang="en-US" dirty="0"/>
              <a:t>Click to edit Master text styles</a:t>
            </a:r>
          </a:p>
        </p:txBody>
      </p:sp>
    </p:spTree>
    <p:extLst>
      <p:ext uri="{BB962C8B-B14F-4D97-AF65-F5344CB8AC3E}">
        <p14:creationId xmlns:p14="http://schemas.microsoft.com/office/powerpoint/2010/main" val="569238806"/>
      </p:ext>
    </p:extLst>
  </p:cSld>
  <p:clrMapOvr>
    <a:masterClrMapping/>
  </p:clrMapOvr>
  <p:extLst>
    <p:ext uri="{DCECCB84-F9BA-43D5-87BE-67443E8EF086}">
      <p15:sldGuideLst xmlns:p15="http://schemas.microsoft.com/office/powerpoint/2012/main">
        <p15:guide id="1" orient="horz" pos="686">
          <p15:clr>
            <a:srgbClr val="FBAE40"/>
          </p15:clr>
        </p15:guide>
        <p15:guide id="2" pos="211">
          <p15:clr>
            <a:srgbClr val="FBAE40"/>
          </p15:clr>
        </p15:guide>
        <p15:guide id="3" pos="7468">
          <p15:clr>
            <a:srgbClr val="FBAE40"/>
          </p15:clr>
        </p15:guide>
        <p15:guide id="4" orient="horz" pos="913">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84930-C6BA-4076-8121-BB991979AFF3}"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274492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888F-5067-5F9E-ACDD-8BC096A742E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4C4CDC4-E478-0EB4-AEC8-2D849D695C83}"/>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4" name="Footer Placeholder 3">
            <a:extLst>
              <a:ext uri="{FF2B5EF4-FFF2-40B4-BE49-F238E27FC236}">
                <a16:creationId xmlns:a16="http://schemas.microsoft.com/office/drawing/2014/main" id="{8609B4CD-D885-7D47-C251-09938221A68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240B717-796A-2CD1-45DC-F5892C2391B3}"/>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2604316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F679DC-1CB2-4046-A797-EAD7F6282612}"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2274591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02CD7-7FBB-4A2A-8368-9DED15ED7385}" type="datetime1">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4761803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48A61-F122-4A38-8B2B-5605881FB769}" type="datetime1">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839181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1AD3F-A3B5-4A24-A448-7EAB2C16914A}" type="datetime1">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233346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44894-21A8-4425-9305-E6D5793453B0}"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258419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96BE-36AB-4DB9-9468-435E24CA2B4A}"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9643538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BDDE4-5B29-46A6-8AF0-D6B98520D2F8}"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652280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FEEFC-7C57-49C4-A7B9-6FD40B53D893}"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4711754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F04F4E9-E4BA-C04A-A181-F036F306EEB1}"/>
              </a:ext>
            </a:extLst>
          </p:cNvPr>
          <p:cNvSpPr>
            <a:spLocks noGrp="1"/>
          </p:cNvSpPr>
          <p:nvPr>
            <p:ph type="pic" sz="quarter" idx="10"/>
          </p:nvPr>
        </p:nvSpPr>
        <p:spPr>
          <a:xfrm>
            <a:off x="8755103" y="0"/>
            <a:ext cx="4154107" cy="6858000"/>
          </a:xfrm>
          <a:custGeom>
            <a:avLst/>
            <a:gdLst>
              <a:gd name="connsiteX0" fmla="*/ 788314 w 8307674"/>
              <a:gd name="connsiteY0" fmla="*/ 0 h 13716000"/>
              <a:gd name="connsiteX1" fmla="*/ 7519358 w 8307674"/>
              <a:gd name="connsiteY1" fmla="*/ 0 h 13716000"/>
              <a:gd name="connsiteX2" fmla="*/ 8307674 w 8307674"/>
              <a:gd name="connsiteY2" fmla="*/ 788315 h 13716000"/>
              <a:gd name="connsiteX3" fmla="*/ 8307674 w 8307674"/>
              <a:gd name="connsiteY3" fmla="*/ 12927685 h 13716000"/>
              <a:gd name="connsiteX4" fmla="*/ 7519358 w 8307674"/>
              <a:gd name="connsiteY4" fmla="*/ 13716000 h 13716000"/>
              <a:gd name="connsiteX5" fmla="*/ 788314 w 8307674"/>
              <a:gd name="connsiteY5" fmla="*/ 13716000 h 13716000"/>
              <a:gd name="connsiteX6" fmla="*/ 0 w 8307674"/>
              <a:gd name="connsiteY6" fmla="*/ 12927685 h 13716000"/>
              <a:gd name="connsiteX7" fmla="*/ 0 w 8307674"/>
              <a:gd name="connsiteY7" fmla="*/ 788315 h 13716000"/>
              <a:gd name="connsiteX8" fmla="*/ 788314 w 8307674"/>
              <a:gd name="connsiteY8"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7674" h="13716000">
                <a:moveTo>
                  <a:pt x="788314" y="0"/>
                </a:moveTo>
                <a:lnTo>
                  <a:pt x="7519358" y="0"/>
                </a:lnTo>
                <a:cubicBezTo>
                  <a:pt x="7954734" y="0"/>
                  <a:pt x="8307674" y="352941"/>
                  <a:pt x="8307674" y="788315"/>
                </a:cubicBezTo>
                <a:lnTo>
                  <a:pt x="8307674" y="12927685"/>
                </a:lnTo>
                <a:cubicBezTo>
                  <a:pt x="8307674" y="13363059"/>
                  <a:pt x="7954734" y="13716000"/>
                  <a:pt x="7519358" y="13716000"/>
                </a:cubicBezTo>
                <a:lnTo>
                  <a:pt x="788314" y="13716000"/>
                </a:lnTo>
                <a:cubicBezTo>
                  <a:pt x="352942" y="13716000"/>
                  <a:pt x="0" y="13363059"/>
                  <a:pt x="0" y="12927685"/>
                </a:cubicBezTo>
                <a:lnTo>
                  <a:pt x="0" y="788315"/>
                </a:lnTo>
                <a:cubicBezTo>
                  <a:pt x="0" y="352941"/>
                  <a:pt x="352942" y="0"/>
                  <a:pt x="788314"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15257733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C3F000-00F9-BB4C-B21B-71C11413857E}"/>
              </a:ext>
            </a:extLst>
          </p:cNvPr>
          <p:cNvSpPr>
            <a:spLocks noGrp="1"/>
          </p:cNvSpPr>
          <p:nvPr>
            <p:ph type="pic" sz="quarter" idx="10"/>
          </p:nvPr>
        </p:nvSpPr>
        <p:spPr>
          <a:xfrm>
            <a:off x="656404" y="-300083"/>
            <a:ext cx="10879192" cy="6018791"/>
          </a:xfrm>
          <a:custGeom>
            <a:avLst/>
            <a:gdLst>
              <a:gd name="connsiteX0" fmla="*/ 625352 w 21756968"/>
              <a:gd name="connsiteY0" fmla="*/ 0 h 12037582"/>
              <a:gd name="connsiteX1" fmla="*/ 21131616 w 21756968"/>
              <a:gd name="connsiteY1" fmla="*/ 0 h 12037582"/>
              <a:gd name="connsiteX2" fmla="*/ 21756968 w 21756968"/>
              <a:gd name="connsiteY2" fmla="*/ 625352 h 12037582"/>
              <a:gd name="connsiteX3" fmla="*/ 21756968 w 21756968"/>
              <a:gd name="connsiteY3" fmla="*/ 11412230 h 12037582"/>
              <a:gd name="connsiteX4" fmla="*/ 21131616 w 21756968"/>
              <a:gd name="connsiteY4" fmla="*/ 12037582 h 12037582"/>
              <a:gd name="connsiteX5" fmla="*/ 625352 w 21756968"/>
              <a:gd name="connsiteY5" fmla="*/ 12037582 h 12037582"/>
              <a:gd name="connsiteX6" fmla="*/ 0 w 21756968"/>
              <a:gd name="connsiteY6" fmla="*/ 11412230 h 12037582"/>
              <a:gd name="connsiteX7" fmla="*/ 0 w 21756968"/>
              <a:gd name="connsiteY7" fmla="*/ 625352 h 12037582"/>
              <a:gd name="connsiteX8" fmla="*/ 625352 w 21756968"/>
              <a:gd name="connsiteY8" fmla="*/ 0 h 120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6968" h="12037582">
                <a:moveTo>
                  <a:pt x="625352" y="0"/>
                </a:moveTo>
                <a:lnTo>
                  <a:pt x="21131616" y="0"/>
                </a:lnTo>
                <a:cubicBezTo>
                  <a:pt x="21476988" y="0"/>
                  <a:pt x="21756968" y="279980"/>
                  <a:pt x="21756968" y="625352"/>
                </a:cubicBezTo>
                <a:lnTo>
                  <a:pt x="21756968" y="11412230"/>
                </a:lnTo>
                <a:cubicBezTo>
                  <a:pt x="21756968" y="11757602"/>
                  <a:pt x="21476988" y="12037582"/>
                  <a:pt x="21131616" y="12037582"/>
                </a:cubicBezTo>
                <a:lnTo>
                  <a:pt x="625352" y="12037582"/>
                </a:lnTo>
                <a:cubicBezTo>
                  <a:pt x="279981" y="12037582"/>
                  <a:pt x="0" y="11757602"/>
                  <a:pt x="0" y="11412230"/>
                </a:cubicBezTo>
                <a:lnTo>
                  <a:pt x="0" y="625352"/>
                </a:lnTo>
                <a:cubicBezTo>
                  <a:pt x="0" y="279980"/>
                  <a:pt x="279981" y="0"/>
                  <a:pt x="625352"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263140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B2B94E-A3AD-E105-06BD-329535B3B699}"/>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3" name="Footer Placeholder 2">
            <a:extLst>
              <a:ext uri="{FF2B5EF4-FFF2-40B4-BE49-F238E27FC236}">
                <a16:creationId xmlns:a16="http://schemas.microsoft.com/office/drawing/2014/main" id="{6130E8BF-548A-6A08-C4E7-95787013C1C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C0F4EB3-BC2C-B451-BA4E-D2D10AD2B473}"/>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20134999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61BCBDB-F5E9-1A43-B9E7-622A6A946AF8}"/>
              </a:ext>
            </a:extLst>
          </p:cNvPr>
          <p:cNvSpPr>
            <a:spLocks noGrp="1"/>
          </p:cNvSpPr>
          <p:nvPr>
            <p:ph type="pic" sz="quarter" idx="10"/>
          </p:nvPr>
        </p:nvSpPr>
        <p:spPr>
          <a:xfrm>
            <a:off x="4252217" y="-357808"/>
            <a:ext cx="3500810" cy="5442212"/>
          </a:xfrm>
          <a:custGeom>
            <a:avLst/>
            <a:gdLst>
              <a:gd name="connsiteX0" fmla="*/ 363711 w 7001165"/>
              <a:gd name="connsiteY0" fmla="*/ 0 h 10884423"/>
              <a:gd name="connsiteX1" fmla="*/ 6637454 w 7001165"/>
              <a:gd name="connsiteY1" fmla="*/ 0 h 10884423"/>
              <a:gd name="connsiteX2" fmla="*/ 7001165 w 7001165"/>
              <a:gd name="connsiteY2" fmla="*/ 363711 h 10884423"/>
              <a:gd name="connsiteX3" fmla="*/ 7001165 w 7001165"/>
              <a:gd name="connsiteY3" fmla="*/ 10520712 h 10884423"/>
              <a:gd name="connsiteX4" fmla="*/ 6637454 w 7001165"/>
              <a:gd name="connsiteY4" fmla="*/ 10884423 h 10884423"/>
              <a:gd name="connsiteX5" fmla="*/ 363711 w 7001165"/>
              <a:gd name="connsiteY5" fmla="*/ 10884423 h 10884423"/>
              <a:gd name="connsiteX6" fmla="*/ 0 w 7001165"/>
              <a:gd name="connsiteY6" fmla="*/ 10520712 h 10884423"/>
              <a:gd name="connsiteX7" fmla="*/ 0 w 7001165"/>
              <a:gd name="connsiteY7" fmla="*/ 363711 h 10884423"/>
              <a:gd name="connsiteX8" fmla="*/ 363711 w 7001165"/>
              <a:gd name="connsiteY8" fmla="*/ 0 h 1088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165" h="10884423">
                <a:moveTo>
                  <a:pt x="363711" y="0"/>
                </a:moveTo>
                <a:lnTo>
                  <a:pt x="6637454" y="0"/>
                </a:lnTo>
                <a:cubicBezTo>
                  <a:pt x="6838326" y="0"/>
                  <a:pt x="7001165" y="162839"/>
                  <a:pt x="7001165" y="363711"/>
                </a:cubicBezTo>
                <a:lnTo>
                  <a:pt x="7001165" y="10520712"/>
                </a:lnTo>
                <a:cubicBezTo>
                  <a:pt x="7001165" y="10721584"/>
                  <a:pt x="6838326" y="10884423"/>
                  <a:pt x="6637454" y="10884423"/>
                </a:cubicBezTo>
                <a:lnTo>
                  <a:pt x="363711" y="10884423"/>
                </a:lnTo>
                <a:cubicBezTo>
                  <a:pt x="162839" y="10884423"/>
                  <a:pt x="0" y="10721584"/>
                  <a:pt x="0" y="10520712"/>
                </a:cubicBezTo>
                <a:lnTo>
                  <a:pt x="0" y="363711"/>
                </a:lnTo>
                <a:cubicBezTo>
                  <a:pt x="0" y="162839"/>
                  <a:pt x="162839" y="0"/>
                  <a:pt x="363711"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1880002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CF68453-E626-6A4C-8779-1DF973D60B7F}"/>
              </a:ext>
            </a:extLst>
          </p:cNvPr>
          <p:cNvSpPr>
            <a:spLocks noGrp="1"/>
          </p:cNvSpPr>
          <p:nvPr>
            <p:ph type="pic" sz="quarter" idx="10"/>
          </p:nvPr>
        </p:nvSpPr>
        <p:spPr>
          <a:xfrm>
            <a:off x="715798" y="-178419"/>
            <a:ext cx="3178213" cy="6222380"/>
          </a:xfrm>
          <a:custGeom>
            <a:avLst/>
            <a:gdLst>
              <a:gd name="connsiteX0" fmla="*/ 330195 w 6356012"/>
              <a:gd name="connsiteY0" fmla="*/ 0 h 12444760"/>
              <a:gd name="connsiteX1" fmla="*/ 6025817 w 6356012"/>
              <a:gd name="connsiteY1" fmla="*/ 0 h 12444760"/>
              <a:gd name="connsiteX2" fmla="*/ 6356012 w 6356012"/>
              <a:gd name="connsiteY2" fmla="*/ 330195 h 12444760"/>
              <a:gd name="connsiteX3" fmla="*/ 6356012 w 6356012"/>
              <a:gd name="connsiteY3" fmla="*/ 12114565 h 12444760"/>
              <a:gd name="connsiteX4" fmla="*/ 6025817 w 6356012"/>
              <a:gd name="connsiteY4" fmla="*/ 12444760 h 12444760"/>
              <a:gd name="connsiteX5" fmla="*/ 330195 w 6356012"/>
              <a:gd name="connsiteY5" fmla="*/ 12444760 h 12444760"/>
              <a:gd name="connsiteX6" fmla="*/ 0 w 6356012"/>
              <a:gd name="connsiteY6" fmla="*/ 12114565 h 12444760"/>
              <a:gd name="connsiteX7" fmla="*/ 0 w 6356012"/>
              <a:gd name="connsiteY7" fmla="*/ 330195 h 12444760"/>
              <a:gd name="connsiteX8" fmla="*/ 330195 w 6356012"/>
              <a:gd name="connsiteY8" fmla="*/ 0 h 124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12" h="12444760">
                <a:moveTo>
                  <a:pt x="330195" y="0"/>
                </a:moveTo>
                <a:lnTo>
                  <a:pt x="6025817" y="0"/>
                </a:lnTo>
                <a:cubicBezTo>
                  <a:pt x="6208179" y="0"/>
                  <a:pt x="6356012" y="147833"/>
                  <a:pt x="6356012" y="330195"/>
                </a:cubicBezTo>
                <a:lnTo>
                  <a:pt x="6356012" y="12114565"/>
                </a:lnTo>
                <a:cubicBezTo>
                  <a:pt x="6356012" y="12296927"/>
                  <a:pt x="6208179" y="12444760"/>
                  <a:pt x="6025817" y="12444760"/>
                </a:cubicBezTo>
                <a:lnTo>
                  <a:pt x="330195" y="12444760"/>
                </a:lnTo>
                <a:cubicBezTo>
                  <a:pt x="147833" y="12444760"/>
                  <a:pt x="0" y="12296927"/>
                  <a:pt x="0" y="12114565"/>
                </a:cubicBezTo>
                <a:lnTo>
                  <a:pt x="0" y="330195"/>
                </a:lnTo>
                <a:cubicBezTo>
                  <a:pt x="0" y="147833"/>
                  <a:pt x="147833" y="0"/>
                  <a:pt x="330195" y="0"/>
                </a:cubicBezTo>
                <a:close/>
              </a:path>
            </a:pathLst>
          </a:custGeom>
        </p:spPr>
        <p:txBody>
          <a:bodyPr wrap="square">
            <a:noAutofit/>
          </a:bodyPr>
          <a:lstStyle>
            <a:lvl1pPr marL="0" indent="0">
              <a:buNone/>
              <a:defRPr sz="1200"/>
            </a:lvl1pPr>
          </a:lstStyle>
          <a:p>
            <a:endParaRPr/>
          </a:p>
        </p:txBody>
      </p:sp>
      <p:sp>
        <p:nvSpPr>
          <p:cNvPr id="10" name="Picture Placeholder 9">
            <a:extLst>
              <a:ext uri="{FF2B5EF4-FFF2-40B4-BE49-F238E27FC236}">
                <a16:creationId xmlns:a16="http://schemas.microsoft.com/office/drawing/2014/main" id="{A99AFC41-3BAA-B64B-8C8B-44364471A7BA}"/>
              </a:ext>
            </a:extLst>
          </p:cNvPr>
          <p:cNvSpPr>
            <a:spLocks noGrp="1"/>
          </p:cNvSpPr>
          <p:nvPr>
            <p:ph type="pic" sz="quarter" idx="11"/>
          </p:nvPr>
        </p:nvSpPr>
        <p:spPr>
          <a:xfrm>
            <a:off x="4433895" y="-178419"/>
            <a:ext cx="3178213" cy="6222380"/>
          </a:xfrm>
          <a:custGeom>
            <a:avLst/>
            <a:gdLst>
              <a:gd name="connsiteX0" fmla="*/ 330195 w 6356012"/>
              <a:gd name="connsiteY0" fmla="*/ 0 h 12444760"/>
              <a:gd name="connsiteX1" fmla="*/ 6025817 w 6356012"/>
              <a:gd name="connsiteY1" fmla="*/ 0 h 12444760"/>
              <a:gd name="connsiteX2" fmla="*/ 6356012 w 6356012"/>
              <a:gd name="connsiteY2" fmla="*/ 330195 h 12444760"/>
              <a:gd name="connsiteX3" fmla="*/ 6356012 w 6356012"/>
              <a:gd name="connsiteY3" fmla="*/ 12114565 h 12444760"/>
              <a:gd name="connsiteX4" fmla="*/ 6025817 w 6356012"/>
              <a:gd name="connsiteY4" fmla="*/ 12444760 h 12444760"/>
              <a:gd name="connsiteX5" fmla="*/ 330195 w 6356012"/>
              <a:gd name="connsiteY5" fmla="*/ 12444760 h 12444760"/>
              <a:gd name="connsiteX6" fmla="*/ 0 w 6356012"/>
              <a:gd name="connsiteY6" fmla="*/ 12114565 h 12444760"/>
              <a:gd name="connsiteX7" fmla="*/ 0 w 6356012"/>
              <a:gd name="connsiteY7" fmla="*/ 330195 h 12444760"/>
              <a:gd name="connsiteX8" fmla="*/ 330195 w 6356012"/>
              <a:gd name="connsiteY8" fmla="*/ 0 h 124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12" h="12444760">
                <a:moveTo>
                  <a:pt x="330195" y="0"/>
                </a:moveTo>
                <a:lnTo>
                  <a:pt x="6025817" y="0"/>
                </a:lnTo>
                <a:cubicBezTo>
                  <a:pt x="6208179" y="0"/>
                  <a:pt x="6356012" y="147833"/>
                  <a:pt x="6356012" y="330195"/>
                </a:cubicBezTo>
                <a:lnTo>
                  <a:pt x="6356012" y="12114565"/>
                </a:lnTo>
                <a:cubicBezTo>
                  <a:pt x="6356012" y="12296927"/>
                  <a:pt x="6208179" y="12444760"/>
                  <a:pt x="6025817" y="12444760"/>
                </a:cubicBezTo>
                <a:lnTo>
                  <a:pt x="330195" y="12444760"/>
                </a:lnTo>
                <a:cubicBezTo>
                  <a:pt x="147833" y="12444760"/>
                  <a:pt x="0" y="12296927"/>
                  <a:pt x="0" y="12114565"/>
                </a:cubicBezTo>
                <a:lnTo>
                  <a:pt x="0" y="330195"/>
                </a:lnTo>
                <a:cubicBezTo>
                  <a:pt x="0" y="147833"/>
                  <a:pt x="147833" y="0"/>
                  <a:pt x="330195" y="0"/>
                </a:cubicBezTo>
                <a:close/>
              </a:path>
            </a:pathLst>
          </a:custGeom>
        </p:spPr>
        <p:txBody>
          <a:bodyPr wrap="square">
            <a:noAutofit/>
          </a:bodyPr>
          <a:lstStyle>
            <a:lvl1pPr marL="0" indent="0">
              <a:buNone/>
              <a:defRPr sz="1200"/>
            </a:lvl1pPr>
          </a:lstStyle>
          <a:p>
            <a:endParaRPr/>
          </a:p>
        </p:txBody>
      </p:sp>
      <p:sp>
        <p:nvSpPr>
          <p:cNvPr id="11" name="Picture Placeholder 10">
            <a:extLst>
              <a:ext uri="{FF2B5EF4-FFF2-40B4-BE49-F238E27FC236}">
                <a16:creationId xmlns:a16="http://schemas.microsoft.com/office/drawing/2014/main" id="{E32F2C3F-F742-5941-90F9-9B38691A6F05}"/>
              </a:ext>
            </a:extLst>
          </p:cNvPr>
          <p:cNvSpPr>
            <a:spLocks noGrp="1"/>
          </p:cNvSpPr>
          <p:nvPr>
            <p:ph type="pic" sz="quarter" idx="12"/>
          </p:nvPr>
        </p:nvSpPr>
        <p:spPr>
          <a:xfrm>
            <a:off x="8151992" y="-178419"/>
            <a:ext cx="3178213" cy="6222380"/>
          </a:xfrm>
          <a:custGeom>
            <a:avLst/>
            <a:gdLst>
              <a:gd name="connsiteX0" fmla="*/ 330195 w 6356012"/>
              <a:gd name="connsiteY0" fmla="*/ 0 h 12444760"/>
              <a:gd name="connsiteX1" fmla="*/ 6025816 w 6356012"/>
              <a:gd name="connsiteY1" fmla="*/ 0 h 12444760"/>
              <a:gd name="connsiteX2" fmla="*/ 6356012 w 6356012"/>
              <a:gd name="connsiteY2" fmla="*/ 330195 h 12444760"/>
              <a:gd name="connsiteX3" fmla="*/ 6356012 w 6356012"/>
              <a:gd name="connsiteY3" fmla="*/ 12114565 h 12444760"/>
              <a:gd name="connsiteX4" fmla="*/ 6025816 w 6356012"/>
              <a:gd name="connsiteY4" fmla="*/ 12444760 h 12444760"/>
              <a:gd name="connsiteX5" fmla="*/ 330195 w 6356012"/>
              <a:gd name="connsiteY5" fmla="*/ 12444760 h 12444760"/>
              <a:gd name="connsiteX6" fmla="*/ 0 w 6356012"/>
              <a:gd name="connsiteY6" fmla="*/ 12114565 h 12444760"/>
              <a:gd name="connsiteX7" fmla="*/ 0 w 6356012"/>
              <a:gd name="connsiteY7" fmla="*/ 330195 h 12444760"/>
              <a:gd name="connsiteX8" fmla="*/ 330195 w 6356012"/>
              <a:gd name="connsiteY8" fmla="*/ 0 h 124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12" h="12444760">
                <a:moveTo>
                  <a:pt x="330195" y="0"/>
                </a:moveTo>
                <a:lnTo>
                  <a:pt x="6025816" y="0"/>
                </a:lnTo>
                <a:cubicBezTo>
                  <a:pt x="6208180" y="0"/>
                  <a:pt x="6356012" y="147833"/>
                  <a:pt x="6356012" y="330195"/>
                </a:cubicBezTo>
                <a:lnTo>
                  <a:pt x="6356012" y="12114565"/>
                </a:lnTo>
                <a:cubicBezTo>
                  <a:pt x="6356012" y="12296927"/>
                  <a:pt x="6208180" y="12444760"/>
                  <a:pt x="6025816" y="12444760"/>
                </a:cubicBezTo>
                <a:lnTo>
                  <a:pt x="330195" y="12444760"/>
                </a:lnTo>
                <a:cubicBezTo>
                  <a:pt x="147833" y="12444760"/>
                  <a:pt x="0" y="12296927"/>
                  <a:pt x="0" y="12114565"/>
                </a:cubicBezTo>
                <a:lnTo>
                  <a:pt x="0" y="330195"/>
                </a:lnTo>
                <a:cubicBezTo>
                  <a:pt x="0" y="147833"/>
                  <a:pt x="147833" y="0"/>
                  <a:pt x="330195"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29135692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7ACB7F-1B41-7F4E-81D0-49F8970AACE8}"/>
              </a:ext>
            </a:extLst>
          </p:cNvPr>
          <p:cNvSpPr>
            <a:spLocks noGrp="1"/>
          </p:cNvSpPr>
          <p:nvPr>
            <p:ph type="pic" sz="quarter" idx="10"/>
          </p:nvPr>
        </p:nvSpPr>
        <p:spPr>
          <a:xfrm>
            <a:off x="3981133" y="-259080"/>
            <a:ext cx="7339876" cy="6858000"/>
          </a:xfrm>
          <a:custGeom>
            <a:avLst/>
            <a:gdLst>
              <a:gd name="connsiteX0" fmla="*/ 348387 w 14678797"/>
              <a:gd name="connsiteY0" fmla="*/ 0 h 13716000"/>
              <a:gd name="connsiteX1" fmla="*/ 14330413 w 14678797"/>
              <a:gd name="connsiteY1" fmla="*/ 0 h 13716000"/>
              <a:gd name="connsiteX2" fmla="*/ 14678797 w 14678797"/>
              <a:gd name="connsiteY2" fmla="*/ 348386 h 13716000"/>
              <a:gd name="connsiteX3" fmla="*/ 14678797 w 14678797"/>
              <a:gd name="connsiteY3" fmla="*/ 13367614 h 13716000"/>
              <a:gd name="connsiteX4" fmla="*/ 14330413 w 14678797"/>
              <a:gd name="connsiteY4" fmla="*/ 13716000 h 13716000"/>
              <a:gd name="connsiteX5" fmla="*/ 348387 w 14678797"/>
              <a:gd name="connsiteY5" fmla="*/ 13716000 h 13716000"/>
              <a:gd name="connsiteX6" fmla="*/ 0 w 14678797"/>
              <a:gd name="connsiteY6" fmla="*/ 13367614 h 13716000"/>
              <a:gd name="connsiteX7" fmla="*/ 0 w 14678797"/>
              <a:gd name="connsiteY7" fmla="*/ 348386 h 13716000"/>
              <a:gd name="connsiteX8" fmla="*/ 348387 w 14678797"/>
              <a:gd name="connsiteY8"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797" h="13716000">
                <a:moveTo>
                  <a:pt x="348387" y="0"/>
                </a:moveTo>
                <a:lnTo>
                  <a:pt x="14330413" y="0"/>
                </a:lnTo>
                <a:cubicBezTo>
                  <a:pt x="14522821" y="0"/>
                  <a:pt x="14678797" y="155978"/>
                  <a:pt x="14678797" y="348386"/>
                </a:cubicBezTo>
                <a:lnTo>
                  <a:pt x="14678797" y="13367614"/>
                </a:lnTo>
                <a:cubicBezTo>
                  <a:pt x="14678797" y="13560022"/>
                  <a:pt x="14522821" y="13716000"/>
                  <a:pt x="14330413" y="13716000"/>
                </a:cubicBezTo>
                <a:lnTo>
                  <a:pt x="348387" y="13716000"/>
                </a:lnTo>
                <a:cubicBezTo>
                  <a:pt x="155979" y="13716000"/>
                  <a:pt x="0" y="13560022"/>
                  <a:pt x="0" y="13367614"/>
                </a:cubicBezTo>
                <a:lnTo>
                  <a:pt x="0" y="348386"/>
                </a:lnTo>
                <a:cubicBezTo>
                  <a:pt x="0" y="155978"/>
                  <a:pt x="155979" y="0"/>
                  <a:pt x="348387"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4222857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4026333-3298-D84E-B5F7-094EDECFC379}"/>
              </a:ext>
            </a:extLst>
          </p:cNvPr>
          <p:cNvSpPr>
            <a:spLocks noGrp="1"/>
          </p:cNvSpPr>
          <p:nvPr>
            <p:ph type="pic" sz="quarter" idx="10"/>
          </p:nvPr>
        </p:nvSpPr>
        <p:spPr>
          <a:xfrm>
            <a:off x="1077109" y="616769"/>
            <a:ext cx="2664056" cy="2342499"/>
          </a:xfrm>
          <a:custGeom>
            <a:avLst/>
            <a:gdLst>
              <a:gd name="connsiteX0" fmla="*/ 243386 w 5327766"/>
              <a:gd name="connsiteY0" fmla="*/ 0 h 4684998"/>
              <a:gd name="connsiteX1" fmla="*/ 5084380 w 5327766"/>
              <a:gd name="connsiteY1" fmla="*/ 0 h 4684998"/>
              <a:gd name="connsiteX2" fmla="*/ 5327766 w 5327766"/>
              <a:gd name="connsiteY2" fmla="*/ 243386 h 4684998"/>
              <a:gd name="connsiteX3" fmla="*/ 5327766 w 5327766"/>
              <a:gd name="connsiteY3" fmla="*/ 4441612 h 4684998"/>
              <a:gd name="connsiteX4" fmla="*/ 5084380 w 5327766"/>
              <a:gd name="connsiteY4" fmla="*/ 4684998 h 4684998"/>
              <a:gd name="connsiteX5" fmla="*/ 243386 w 5327766"/>
              <a:gd name="connsiteY5" fmla="*/ 4684998 h 4684998"/>
              <a:gd name="connsiteX6" fmla="*/ 0 w 5327766"/>
              <a:gd name="connsiteY6" fmla="*/ 4441612 h 4684998"/>
              <a:gd name="connsiteX7" fmla="*/ 0 w 5327766"/>
              <a:gd name="connsiteY7" fmla="*/ 243386 h 4684998"/>
              <a:gd name="connsiteX8" fmla="*/ 243386 w 5327766"/>
              <a:gd name="connsiteY8" fmla="*/ 0 h 46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766" h="4684998">
                <a:moveTo>
                  <a:pt x="243386" y="0"/>
                </a:moveTo>
                <a:lnTo>
                  <a:pt x="5084380" y="0"/>
                </a:lnTo>
                <a:cubicBezTo>
                  <a:pt x="5218798" y="0"/>
                  <a:pt x="5327766" y="108968"/>
                  <a:pt x="5327766" y="243386"/>
                </a:cubicBezTo>
                <a:lnTo>
                  <a:pt x="5327766" y="4441612"/>
                </a:lnTo>
                <a:cubicBezTo>
                  <a:pt x="5327766" y="4576031"/>
                  <a:pt x="5218798" y="4684998"/>
                  <a:pt x="5084380" y="4684998"/>
                </a:cubicBezTo>
                <a:lnTo>
                  <a:pt x="243386" y="4684998"/>
                </a:lnTo>
                <a:cubicBezTo>
                  <a:pt x="108968" y="4684998"/>
                  <a:pt x="0" y="4576031"/>
                  <a:pt x="0" y="4441612"/>
                </a:cubicBezTo>
                <a:lnTo>
                  <a:pt x="0" y="243386"/>
                </a:lnTo>
                <a:cubicBezTo>
                  <a:pt x="0" y="108968"/>
                  <a:pt x="108968" y="0"/>
                  <a:pt x="243386" y="0"/>
                </a:cubicBezTo>
                <a:close/>
              </a:path>
            </a:pathLst>
          </a:custGeom>
        </p:spPr>
        <p:txBody>
          <a:bodyPr wrap="square">
            <a:noAutofit/>
          </a:bodyPr>
          <a:lstStyle>
            <a:lvl1pPr marL="0" indent="0">
              <a:buNone/>
              <a:defRPr sz="1200"/>
            </a:lvl1pPr>
          </a:lstStyle>
          <a:p>
            <a:endParaRPr/>
          </a:p>
        </p:txBody>
      </p:sp>
      <p:sp>
        <p:nvSpPr>
          <p:cNvPr id="13" name="Picture Placeholder 12">
            <a:extLst>
              <a:ext uri="{FF2B5EF4-FFF2-40B4-BE49-F238E27FC236}">
                <a16:creationId xmlns:a16="http://schemas.microsoft.com/office/drawing/2014/main" id="{D747BB99-1077-5B4A-9DF1-B21B3A282ED7}"/>
              </a:ext>
            </a:extLst>
          </p:cNvPr>
          <p:cNvSpPr>
            <a:spLocks noGrp="1"/>
          </p:cNvSpPr>
          <p:nvPr>
            <p:ph type="pic" sz="quarter" idx="11"/>
          </p:nvPr>
        </p:nvSpPr>
        <p:spPr>
          <a:xfrm>
            <a:off x="3593042" y="616769"/>
            <a:ext cx="2664056" cy="2342499"/>
          </a:xfrm>
          <a:custGeom>
            <a:avLst/>
            <a:gdLst>
              <a:gd name="connsiteX0" fmla="*/ 243386 w 5327766"/>
              <a:gd name="connsiteY0" fmla="*/ 0 h 4684998"/>
              <a:gd name="connsiteX1" fmla="*/ 5084380 w 5327766"/>
              <a:gd name="connsiteY1" fmla="*/ 0 h 4684998"/>
              <a:gd name="connsiteX2" fmla="*/ 5327766 w 5327766"/>
              <a:gd name="connsiteY2" fmla="*/ 243386 h 4684998"/>
              <a:gd name="connsiteX3" fmla="*/ 5327766 w 5327766"/>
              <a:gd name="connsiteY3" fmla="*/ 4441612 h 4684998"/>
              <a:gd name="connsiteX4" fmla="*/ 5084380 w 5327766"/>
              <a:gd name="connsiteY4" fmla="*/ 4684998 h 4684998"/>
              <a:gd name="connsiteX5" fmla="*/ 243386 w 5327766"/>
              <a:gd name="connsiteY5" fmla="*/ 4684998 h 4684998"/>
              <a:gd name="connsiteX6" fmla="*/ 0 w 5327766"/>
              <a:gd name="connsiteY6" fmla="*/ 4441612 h 4684998"/>
              <a:gd name="connsiteX7" fmla="*/ 0 w 5327766"/>
              <a:gd name="connsiteY7" fmla="*/ 243386 h 4684998"/>
              <a:gd name="connsiteX8" fmla="*/ 243386 w 5327766"/>
              <a:gd name="connsiteY8" fmla="*/ 0 h 46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766" h="4684998">
                <a:moveTo>
                  <a:pt x="243386" y="0"/>
                </a:moveTo>
                <a:lnTo>
                  <a:pt x="5084380" y="0"/>
                </a:lnTo>
                <a:cubicBezTo>
                  <a:pt x="5218798" y="0"/>
                  <a:pt x="5327766" y="108968"/>
                  <a:pt x="5327766" y="243386"/>
                </a:cubicBezTo>
                <a:lnTo>
                  <a:pt x="5327766" y="4441612"/>
                </a:lnTo>
                <a:cubicBezTo>
                  <a:pt x="5327766" y="4576030"/>
                  <a:pt x="5218798" y="4684998"/>
                  <a:pt x="5084380" y="4684998"/>
                </a:cubicBezTo>
                <a:lnTo>
                  <a:pt x="243386" y="4684998"/>
                </a:lnTo>
                <a:cubicBezTo>
                  <a:pt x="108968" y="4684998"/>
                  <a:pt x="0" y="4576030"/>
                  <a:pt x="0" y="4441612"/>
                </a:cubicBezTo>
                <a:lnTo>
                  <a:pt x="0" y="243386"/>
                </a:lnTo>
                <a:cubicBezTo>
                  <a:pt x="0" y="108968"/>
                  <a:pt x="108968" y="0"/>
                  <a:pt x="243386" y="0"/>
                </a:cubicBezTo>
                <a:close/>
              </a:path>
            </a:pathLst>
          </a:custGeom>
        </p:spPr>
        <p:txBody>
          <a:bodyPr wrap="square">
            <a:noAutofit/>
          </a:bodyPr>
          <a:lstStyle>
            <a:lvl1pPr marL="0" indent="0">
              <a:buNone/>
              <a:defRPr sz="1200"/>
            </a:lvl1pPr>
          </a:lstStyle>
          <a:p>
            <a:endParaRPr/>
          </a:p>
        </p:txBody>
      </p:sp>
      <p:sp>
        <p:nvSpPr>
          <p:cNvPr id="15" name="Picture Placeholder 14">
            <a:extLst>
              <a:ext uri="{FF2B5EF4-FFF2-40B4-BE49-F238E27FC236}">
                <a16:creationId xmlns:a16="http://schemas.microsoft.com/office/drawing/2014/main" id="{69759EB6-FBA2-8642-BD42-4EE19337C6A1}"/>
              </a:ext>
            </a:extLst>
          </p:cNvPr>
          <p:cNvSpPr>
            <a:spLocks noGrp="1"/>
          </p:cNvSpPr>
          <p:nvPr>
            <p:ph type="pic" sz="quarter" idx="12"/>
          </p:nvPr>
        </p:nvSpPr>
        <p:spPr>
          <a:xfrm>
            <a:off x="6107580" y="616769"/>
            <a:ext cx="2664056" cy="2342499"/>
          </a:xfrm>
          <a:custGeom>
            <a:avLst/>
            <a:gdLst>
              <a:gd name="connsiteX0" fmla="*/ 243386 w 5327766"/>
              <a:gd name="connsiteY0" fmla="*/ 0 h 4684998"/>
              <a:gd name="connsiteX1" fmla="*/ 5084380 w 5327766"/>
              <a:gd name="connsiteY1" fmla="*/ 0 h 4684998"/>
              <a:gd name="connsiteX2" fmla="*/ 5327766 w 5327766"/>
              <a:gd name="connsiteY2" fmla="*/ 243386 h 4684998"/>
              <a:gd name="connsiteX3" fmla="*/ 5327766 w 5327766"/>
              <a:gd name="connsiteY3" fmla="*/ 4441612 h 4684998"/>
              <a:gd name="connsiteX4" fmla="*/ 5084380 w 5327766"/>
              <a:gd name="connsiteY4" fmla="*/ 4684998 h 4684998"/>
              <a:gd name="connsiteX5" fmla="*/ 243386 w 5327766"/>
              <a:gd name="connsiteY5" fmla="*/ 4684998 h 4684998"/>
              <a:gd name="connsiteX6" fmla="*/ 0 w 5327766"/>
              <a:gd name="connsiteY6" fmla="*/ 4441612 h 4684998"/>
              <a:gd name="connsiteX7" fmla="*/ 0 w 5327766"/>
              <a:gd name="connsiteY7" fmla="*/ 243386 h 4684998"/>
              <a:gd name="connsiteX8" fmla="*/ 243386 w 5327766"/>
              <a:gd name="connsiteY8" fmla="*/ 0 h 46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766" h="4684998">
                <a:moveTo>
                  <a:pt x="243386" y="0"/>
                </a:moveTo>
                <a:lnTo>
                  <a:pt x="5084380" y="0"/>
                </a:lnTo>
                <a:cubicBezTo>
                  <a:pt x="5218798" y="0"/>
                  <a:pt x="5327766" y="108968"/>
                  <a:pt x="5327766" y="243386"/>
                </a:cubicBezTo>
                <a:lnTo>
                  <a:pt x="5327766" y="4441612"/>
                </a:lnTo>
                <a:cubicBezTo>
                  <a:pt x="5327766" y="4576030"/>
                  <a:pt x="5218798" y="4684998"/>
                  <a:pt x="5084380" y="4684998"/>
                </a:cubicBezTo>
                <a:lnTo>
                  <a:pt x="243386" y="4684998"/>
                </a:lnTo>
                <a:cubicBezTo>
                  <a:pt x="108968" y="4684998"/>
                  <a:pt x="0" y="4576030"/>
                  <a:pt x="0" y="4441612"/>
                </a:cubicBezTo>
                <a:lnTo>
                  <a:pt x="0" y="243386"/>
                </a:lnTo>
                <a:cubicBezTo>
                  <a:pt x="0" y="108968"/>
                  <a:pt x="108968" y="0"/>
                  <a:pt x="243386" y="0"/>
                </a:cubicBezTo>
                <a:close/>
              </a:path>
            </a:pathLst>
          </a:custGeom>
        </p:spPr>
        <p:txBody>
          <a:bodyPr wrap="square">
            <a:noAutofit/>
          </a:bodyPr>
          <a:lstStyle>
            <a:lvl1pPr marL="0" indent="0">
              <a:buNone/>
              <a:defRPr sz="1200"/>
            </a:lvl1pPr>
          </a:lstStyle>
          <a:p>
            <a:endParaRPr/>
          </a:p>
        </p:txBody>
      </p:sp>
      <p:sp>
        <p:nvSpPr>
          <p:cNvPr id="17" name="Picture Placeholder 16">
            <a:extLst>
              <a:ext uri="{FF2B5EF4-FFF2-40B4-BE49-F238E27FC236}">
                <a16:creationId xmlns:a16="http://schemas.microsoft.com/office/drawing/2014/main" id="{419DC102-7F24-9244-9B4B-E0A81E57D74B}"/>
              </a:ext>
            </a:extLst>
          </p:cNvPr>
          <p:cNvSpPr>
            <a:spLocks noGrp="1"/>
          </p:cNvSpPr>
          <p:nvPr>
            <p:ph type="pic" sz="quarter" idx="13"/>
          </p:nvPr>
        </p:nvSpPr>
        <p:spPr>
          <a:xfrm>
            <a:off x="8599707" y="616769"/>
            <a:ext cx="2664056" cy="2342499"/>
          </a:xfrm>
          <a:custGeom>
            <a:avLst/>
            <a:gdLst>
              <a:gd name="connsiteX0" fmla="*/ 243386 w 5327766"/>
              <a:gd name="connsiteY0" fmla="*/ 0 h 4684998"/>
              <a:gd name="connsiteX1" fmla="*/ 5084380 w 5327766"/>
              <a:gd name="connsiteY1" fmla="*/ 0 h 4684998"/>
              <a:gd name="connsiteX2" fmla="*/ 5327766 w 5327766"/>
              <a:gd name="connsiteY2" fmla="*/ 243386 h 4684998"/>
              <a:gd name="connsiteX3" fmla="*/ 5327766 w 5327766"/>
              <a:gd name="connsiteY3" fmla="*/ 4441612 h 4684998"/>
              <a:gd name="connsiteX4" fmla="*/ 5084380 w 5327766"/>
              <a:gd name="connsiteY4" fmla="*/ 4684998 h 4684998"/>
              <a:gd name="connsiteX5" fmla="*/ 243386 w 5327766"/>
              <a:gd name="connsiteY5" fmla="*/ 4684998 h 4684998"/>
              <a:gd name="connsiteX6" fmla="*/ 0 w 5327766"/>
              <a:gd name="connsiteY6" fmla="*/ 4441612 h 4684998"/>
              <a:gd name="connsiteX7" fmla="*/ 0 w 5327766"/>
              <a:gd name="connsiteY7" fmla="*/ 243386 h 4684998"/>
              <a:gd name="connsiteX8" fmla="*/ 243386 w 5327766"/>
              <a:gd name="connsiteY8" fmla="*/ 0 h 46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7766" h="4684998">
                <a:moveTo>
                  <a:pt x="243386" y="0"/>
                </a:moveTo>
                <a:lnTo>
                  <a:pt x="5084380" y="0"/>
                </a:lnTo>
                <a:cubicBezTo>
                  <a:pt x="5218798" y="0"/>
                  <a:pt x="5327766" y="108968"/>
                  <a:pt x="5327766" y="243386"/>
                </a:cubicBezTo>
                <a:lnTo>
                  <a:pt x="5327766" y="4441612"/>
                </a:lnTo>
                <a:cubicBezTo>
                  <a:pt x="5327766" y="4576030"/>
                  <a:pt x="5218798" y="4684998"/>
                  <a:pt x="5084380" y="4684998"/>
                </a:cubicBezTo>
                <a:lnTo>
                  <a:pt x="243386" y="4684998"/>
                </a:lnTo>
                <a:cubicBezTo>
                  <a:pt x="108968" y="4684998"/>
                  <a:pt x="0" y="4576030"/>
                  <a:pt x="0" y="4441612"/>
                </a:cubicBezTo>
                <a:lnTo>
                  <a:pt x="0" y="243386"/>
                </a:lnTo>
                <a:cubicBezTo>
                  <a:pt x="0" y="108968"/>
                  <a:pt x="108968" y="0"/>
                  <a:pt x="243386"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34924113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DDFE65E-AD62-514E-A461-A21B712B677D}"/>
              </a:ext>
            </a:extLst>
          </p:cNvPr>
          <p:cNvSpPr>
            <a:spLocks noGrp="1"/>
          </p:cNvSpPr>
          <p:nvPr>
            <p:ph type="pic" sz="quarter" idx="10"/>
          </p:nvPr>
        </p:nvSpPr>
        <p:spPr>
          <a:xfrm>
            <a:off x="4977929" y="2296507"/>
            <a:ext cx="2236141" cy="2264989"/>
          </a:xfrm>
          <a:custGeom>
            <a:avLst/>
            <a:gdLst>
              <a:gd name="connsiteX0" fmla="*/ 2235995 w 4471990"/>
              <a:gd name="connsiteY0" fmla="*/ 0 h 4529977"/>
              <a:gd name="connsiteX1" fmla="*/ 4471990 w 4471990"/>
              <a:gd name="connsiteY1" fmla="*/ 2235994 h 4529977"/>
              <a:gd name="connsiteX2" fmla="*/ 4471990 w 4471990"/>
              <a:gd name="connsiteY2" fmla="*/ 2293982 h 4529977"/>
              <a:gd name="connsiteX3" fmla="*/ 2235995 w 4471990"/>
              <a:gd name="connsiteY3" fmla="*/ 4529977 h 4529977"/>
              <a:gd name="connsiteX4" fmla="*/ 0 w 4471990"/>
              <a:gd name="connsiteY4" fmla="*/ 2293982 h 4529977"/>
              <a:gd name="connsiteX5" fmla="*/ 0 w 4471990"/>
              <a:gd name="connsiteY5" fmla="*/ 2235994 h 4529977"/>
              <a:gd name="connsiteX6" fmla="*/ 2235995 w 4471990"/>
              <a:gd name="connsiteY6" fmla="*/ 0 h 452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990" h="4529977">
                <a:moveTo>
                  <a:pt x="2235995" y="0"/>
                </a:moveTo>
                <a:cubicBezTo>
                  <a:pt x="3470901" y="0"/>
                  <a:pt x="4471990" y="1001088"/>
                  <a:pt x="4471990" y="2235994"/>
                </a:cubicBezTo>
                <a:lnTo>
                  <a:pt x="4471990" y="2293982"/>
                </a:lnTo>
                <a:cubicBezTo>
                  <a:pt x="4471990" y="3528888"/>
                  <a:pt x="3470901" y="4529977"/>
                  <a:pt x="2235995" y="4529977"/>
                </a:cubicBezTo>
                <a:cubicBezTo>
                  <a:pt x="1001089" y="4529977"/>
                  <a:pt x="0" y="3528888"/>
                  <a:pt x="0" y="2293982"/>
                </a:cubicBezTo>
                <a:lnTo>
                  <a:pt x="0" y="2235994"/>
                </a:lnTo>
                <a:cubicBezTo>
                  <a:pt x="0" y="1001088"/>
                  <a:pt x="1001089" y="0"/>
                  <a:pt x="2235995"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1059760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E6DD02-5CDC-F44A-966A-BE46C8EACFE7}"/>
              </a:ext>
            </a:extLst>
          </p:cNvPr>
          <p:cNvSpPr>
            <a:spLocks noGrp="1"/>
          </p:cNvSpPr>
          <p:nvPr>
            <p:ph type="pic" sz="quarter" idx="10"/>
          </p:nvPr>
        </p:nvSpPr>
        <p:spPr>
          <a:xfrm>
            <a:off x="5121549" y="954426"/>
            <a:ext cx="1948901" cy="1948774"/>
          </a:xfrm>
          <a:custGeom>
            <a:avLst/>
            <a:gdLst>
              <a:gd name="connsiteX0" fmla="*/ 1948774 w 3897548"/>
              <a:gd name="connsiteY0" fmla="*/ 0 h 3897548"/>
              <a:gd name="connsiteX1" fmla="*/ 3897548 w 3897548"/>
              <a:gd name="connsiteY1" fmla="*/ 1948774 h 3897548"/>
              <a:gd name="connsiteX2" fmla="*/ 1948774 w 3897548"/>
              <a:gd name="connsiteY2" fmla="*/ 3897548 h 3897548"/>
              <a:gd name="connsiteX3" fmla="*/ 0 w 3897548"/>
              <a:gd name="connsiteY3" fmla="*/ 1948774 h 3897548"/>
              <a:gd name="connsiteX4" fmla="*/ 1948774 w 3897548"/>
              <a:gd name="connsiteY4" fmla="*/ 0 h 3897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48" h="3897548">
                <a:moveTo>
                  <a:pt x="1948774" y="0"/>
                </a:moveTo>
                <a:cubicBezTo>
                  <a:pt x="3025052" y="0"/>
                  <a:pt x="3897548" y="872496"/>
                  <a:pt x="3897548" y="1948774"/>
                </a:cubicBezTo>
                <a:cubicBezTo>
                  <a:pt x="3897548" y="3025052"/>
                  <a:pt x="3025052" y="3897548"/>
                  <a:pt x="1948774" y="3897548"/>
                </a:cubicBezTo>
                <a:cubicBezTo>
                  <a:pt x="872496" y="3897548"/>
                  <a:pt x="0" y="3025052"/>
                  <a:pt x="0" y="1948774"/>
                </a:cubicBezTo>
                <a:cubicBezTo>
                  <a:pt x="0" y="872496"/>
                  <a:pt x="872496" y="0"/>
                  <a:pt x="1948774" y="0"/>
                </a:cubicBezTo>
                <a:close/>
              </a:path>
            </a:pathLst>
          </a:custGeom>
        </p:spPr>
        <p:txBody>
          <a:bodyPr wrap="square">
            <a:noAutofit/>
          </a:bodyPr>
          <a:lstStyle>
            <a:lvl1pPr marL="0" indent="0">
              <a:buNone/>
              <a:defRPr sz="1200"/>
            </a:lvl1pPr>
          </a:lstStyle>
          <a:p>
            <a:endParaRPr/>
          </a:p>
        </p:txBody>
      </p:sp>
      <p:sp>
        <p:nvSpPr>
          <p:cNvPr id="9" name="Picture Placeholder 8">
            <a:extLst>
              <a:ext uri="{FF2B5EF4-FFF2-40B4-BE49-F238E27FC236}">
                <a16:creationId xmlns:a16="http://schemas.microsoft.com/office/drawing/2014/main" id="{17C5426F-120D-D746-915B-19A2EFA892A6}"/>
              </a:ext>
            </a:extLst>
          </p:cNvPr>
          <p:cNvSpPr>
            <a:spLocks noGrp="1"/>
          </p:cNvSpPr>
          <p:nvPr>
            <p:ph type="pic" sz="quarter" idx="11"/>
          </p:nvPr>
        </p:nvSpPr>
        <p:spPr>
          <a:xfrm>
            <a:off x="2773634" y="2569251"/>
            <a:ext cx="1146583" cy="1146508"/>
          </a:xfrm>
          <a:custGeom>
            <a:avLst/>
            <a:gdLst>
              <a:gd name="connsiteX0" fmla="*/ 1146508 w 2293016"/>
              <a:gd name="connsiteY0" fmla="*/ 0 h 2293016"/>
              <a:gd name="connsiteX1" fmla="*/ 2293016 w 2293016"/>
              <a:gd name="connsiteY1" fmla="*/ 1146508 h 2293016"/>
              <a:gd name="connsiteX2" fmla="*/ 1146508 w 2293016"/>
              <a:gd name="connsiteY2" fmla="*/ 2293016 h 2293016"/>
              <a:gd name="connsiteX3" fmla="*/ 0 w 2293016"/>
              <a:gd name="connsiteY3" fmla="*/ 1146508 h 2293016"/>
              <a:gd name="connsiteX4" fmla="*/ 1146508 w 2293016"/>
              <a:gd name="connsiteY4" fmla="*/ 0 h 2293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016" h="2293016">
                <a:moveTo>
                  <a:pt x="1146508" y="0"/>
                </a:moveTo>
                <a:cubicBezTo>
                  <a:pt x="1779707" y="0"/>
                  <a:pt x="2293016" y="513309"/>
                  <a:pt x="2293016" y="1146508"/>
                </a:cubicBezTo>
                <a:cubicBezTo>
                  <a:pt x="2293016" y="1779707"/>
                  <a:pt x="1779707" y="2293016"/>
                  <a:pt x="1146508" y="2293016"/>
                </a:cubicBezTo>
                <a:cubicBezTo>
                  <a:pt x="513309" y="2293016"/>
                  <a:pt x="0" y="1779707"/>
                  <a:pt x="0" y="1146508"/>
                </a:cubicBezTo>
                <a:cubicBezTo>
                  <a:pt x="0" y="513309"/>
                  <a:pt x="513309" y="0"/>
                  <a:pt x="1146508" y="0"/>
                </a:cubicBezTo>
                <a:close/>
              </a:path>
            </a:pathLst>
          </a:custGeom>
        </p:spPr>
        <p:txBody>
          <a:bodyPr wrap="square">
            <a:noAutofit/>
          </a:bodyPr>
          <a:lstStyle>
            <a:lvl1pPr marL="0" indent="0">
              <a:buNone/>
              <a:defRPr sz="1200"/>
            </a:lvl1pPr>
          </a:lstStyle>
          <a:p>
            <a:endParaRPr/>
          </a:p>
        </p:txBody>
      </p:sp>
      <p:sp>
        <p:nvSpPr>
          <p:cNvPr id="11" name="Picture Placeholder 10">
            <a:extLst>
              <a:ext uri="{FF2B5EF4-FFF2-40B4-BE49-F238E27FC236}">
                <a16:creationId xmlns:a16="http://schemas.microsoft.com/office/drawing/2014/main" id="{1BAE1ED2-B3D1-644D-A651-05DC3C558877}"/>
              </a:ext>
            </a:extLst>
          </p:cNvPr>
          <p:cNvSpPr>
            <a:spLocks noGrp="1"/>
          </p:cNvSpPr>
          <p:nvPr>
            <p:ph type="pic" sz="quarter" idx="12"/>
          </p:nvPr>
        </p:nvSpPr>
        <p:spPr>
          <a:xfrm>
            <a:off x="8340013" y="2569251"/>
            <a:ext cx="1146583" cy="1146508"/>
          </a:xfrm>
          <a:custGeom>
            <a:avLst/>
            <a:gdLst>
              <a:gd name="connsiteX0" fmla="*/ 1146509 w 2293017"/>
              <a:gd name="connsiteY0" fmla="*/ 0 h 2293016"/>
              <a:gd name="connsiteX1" fmla="*/ 2293017 w 2293017"/>
              <a:gd name="connsiteY1" fmla="*/ 1146508 h 2293016"/>
              <a:gd name="connsiteX2" fmla="*/ 1146509 w 2293017"/>
              <a:gd name="connsiteY2" fmla="*/ 2293016 h 2293016"/>
              <a:gd name="connsiteX3" fmla="*/ 0 w 2293017"/>
              <a:gd name="connsiteY3" fmla="*/ 1146508 h 2293016"/>
              <a:gd name="connsiteX4" fmla="*/ 1146509 w 2293017"/>
              <a:gd name="connsiteY4" fmla="*/ 0 h 2293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017" h="2293016">
                <a:moveTo>
                  <a:pt x="1146509" y="0"/>
                </a:moveTo>
                <a:cubicBezTo>
                  <a:pt x="1779707" y="0"/>
                  <a:pt x="2293017" y="513309"/>
                  <a:pt x="2293017" y="1146508"/>
                </a:cubicBezTo>
                <a:cubicBezTo>
                  <a:pt x="2293017" y="1779707"/>
                  <a:pt x="1779707" y="2293016"/>
                  <a:pt x="1146509" y="2293016"/>
                </a:cubicBezTo>
                <a:cubicBezTo>
                  <a:pt x="513309" y="2293016"/>
                  <a:pt x="0" y="1779707"/>
                  <a:pt x="0" y="1146508"/>
                </a:cubicBezTo>
                <a:cubicBezTo>
                  <a:pt x="0" y="513309"/>
                  <a:pt x="513309" y="0"/>
                  <a:pt x="1146509"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5901211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E196461-FAE6-CB45-A06F-CC869D30AE73}"/>
              </a:ext>
            </a:extLst>
          </p:cNvPr>
          <p:cNvSpPr>
            <a:spLocks noGrp="1"/>
          </p:cNvSpPr>
          <p:nvPr>
            <p:ph type="pic" sz="quarter" idx="10"/>
          </p:nvPr>
        </p:nvSpPr>
        <p:spPr>
          <a:xfrm>
            <a:off x="1472186" y="1368084"/>
            <a:ext cx="4204848" cy="4204574"/>
          </a:xfrm>
          <a:custGeom>
            <a:avLst/>
            <a:gdLst>
              <a:gd name="connsiteX0" fmla="*/ 4204574 w 8409148"/>
              <a:gd name="connsiteY0" fmla="*/ 0 h 8409148"/>
              <a:gd name="connsiteX1" fmla="*/ 8409148 w 8409148"/>
              <a:gd name="connsiteY1" fmla="*/ 4204574 h 8409148"/>
              <a:gd name="connsiteX2" fmla="*/ 4204574 w 8409148"/>
              <a:gd name="connsiteY2" fmla="*/ 8409148 h 8409148"/>
              <a:gd name="connsiteX3" fmla="*/ 0 w 8409148"/>
              <a:gd name="connsiteY3" fmla="*/ 4204574 h 8409148"/>
              <a:gd name="connsiteX4" fmla="*/ 4204574 w 8409148"/>
              <a:gd name="connsiteY4" fmla="*/ 0 h 84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9148" h="8409148">
                <a:moveTo>
                  <a:pt x="4204574" y="0"/>
                </a:moveTo>
                <a:cubicBezTo>
                  <a:pt x="6526696" y="0"/>
                  <a:pt x="8409148" y="1882452"/>
                  <a:pt x="8409148" y="4204574"/>
                </a:cubicBezTo>
                <a:cubicBezTo>
                  <a:pt x="8409148" y="6526696"/>
                  <a:pt x="6526696" y="8409148"/>
                  <a:pt x="4204574" y="8409148"/>
                </a:cubicBezTo>
                <a:cubicBezTo>
                  <a:pt x="1882452" y="8409148"/>
                  <a:pt x="0" y="6526696"/>
                  <a:pt x="0" y="4204574"/>
                </a:cubicBezTo>
                <a:cubicBezTo>
                  <a:pt x="0" y="1882452"/>
                  <a:pt x="1882452" y="0"/>
                  <a:pt x="4204574" y="0"/>
                </a:cubicBezTo>
                <a:close/>
              </a:path>
            </a:pathLst>
          </a:custGeom>
        </p:spPr>
        <p:txBody>
          <a:bodyPr wrap="square">
            <a:noAutofit/>
          </a:bodyPr>
          <a:lstStyle>
            <a:lvl1pPr marL="0" indent="0">
              <a:buNone/>
              <a:defRPr sz="1400"/>
            </a:lvl1pPr>
          </a:lstStyle>
          <a:p>
            <a:endParaRPr/>
          </a:p>
        </p:txBody>
      </p:sp>
    </p:spTree>
    <p:extLst>
      <p:ext uri="{BB962C8B-B14F-4D97-AF65-F5344CB8AC3E}">
        <p14:creationId xmlns:p14="http://schemas.microsoft.com/office/powerpoint/2010/main" val="28365636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F093834-6FC8-EF4D-9D7C-82F8D18E2AAE}"/>
              </a:ext>
            </a:extLst>
          </p:cNvPr>
          <p:cNvSpPr>
            <a:spLocks noGrp="1"/>
          </p:cNvSpPr>
          <p:nvPr>
            <p:ph type="pic" sz="quarter" idx="10"/>
          </p:nvPr>
        </p:nvSpPr>
        <p:spPr>
          <a:xfrm>
            <a:off x="1170414" y="2076671"/>
            <a:ext cx="1330606" cy="1330519"/>
          </a:xfrm>
          <a:custGeom>
            <a:avLst/>
            <a:gdLst>
              <a:gd name="connsiteX0" fmla="*/ 1330519 w 2661038"/>
              <a:gd name="connsiteY0" fmla="*/ 0 h 2661038"/>
              <a:gd name="connsiteX1" fmla="*/ 2661038 w 2661038"/>
              <a:gd name="connsiteY1" fmla="*/ 1330519 h 2661038"/>
              <a:gd name="connsiteX2" fmla="*/ 1330519 w 2661038"/>
              <a:gd name="connsiteY2" fmla="*/ 2661038 h 2661038"/>
              <a:gd name="connsiteX3" fmla="*/ 0 w 2661038"/>
              <a:gd name="connsiteY3" fmla="*/ 1330519 h 2661038"/>
              <a:gd name="connsiteX4" fmla="*/ 1330519 w 2661038"/>
              <a:gd name="connsiteY4" fmla="*/ 0 h 266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038" h="2661038">
                <a:moveTo>
                  <a:pt x="1330519" y="0"/>
                </a:moveTo>
                <a:cubicBezTo>
                  <a:pt x="2065344" y="0"/>
                  <a:pt x="2661038" y="595694"/>
                  <a:pt x="2661038" y="1330519"/>
                </a:cubicBezTo>
                <a:cubicBezTo>
                  <a:pt x="2661038" y="2065344"/>
                  <a:pt x="2065344" y="2661038"/>
                  <a:pt x="1330519" y="2661038"/>
                </a:cubicBezTo>
                <a:cubicBezTo>
                  <a:pt x="595694" y="2661038"/>
                  <a:pt x="0" y="2065344"/>
                  <a:pt x="0" y="1330519"/>
                </a:cubicBezTo>
                <a:cubicBezTo>
                  <a:pt x="0" y="595694"/>
                  <a:pt x="595694" y="0"/>
                  <a:pt x="1330519" y="0"/>
                </a:cubicBezTo>
                <a:close/>
              </a:path>
            </a:pathLst>
          </a:custGeom>
        </p:spPr>
        <p:txBody>
          <a:bodyPr wrap="square">
            <a:noAutofit/>
          </a:bodyPr>
          <a:lstStyle>
            <a:lvl1pPr marL="0" indent="0">
              <a:buNone/>
              <a:defRPr sz="1600"/>
            </a:lvl1pPr>
          </a:lstStyle>
          <a:p>
            <a:endParaRPr/>
          </a:p>
        </p:txBody>
      </p:sp>
      <p:sp>
        <p:nvSpPr>
          <p:cNvPr id="12" name="Picture Placeholder 11">
            <a:extLst>
              <a:ext uri="{FF2B5EF4-FFF2-40B4-BE49-F238E27FC236}">
                <a16:creationId xmlns:a16="http://schemas.microsoft.com/office/drawing/2014/main" id="{0FE55617-6A63-9648-BC09-D3BA85563191}"/>
              </a:ext>
            </a:extLst>
          </p:cNvPr>
          <p:cNvSpPr>
            <a:spLocks noGrp="1"/>
          </p:cNvSpPr>
          <p:nvPr>
            <p:ph type="pic" sz="quarter" idx="11"/>
          </p:nvPr>
        </p:nvSpPr>
        <p:spPr>
          <a:xfrm>
            <a:off x="1170414" y="4569141"/>
            <a:ext cx="1330606" cy="1330519"/>
          </a:xfrm>
          <a:custGeom>
            <a:avLst/>
            <a:gdLst>
              <a:gd name="connsiteX0" fmla="*/ 1330519 w 2661038"/>
              <a:gd name="connsiteY0" fmla="*/ 0 h 2661038"/>
              <a:gd name="connsiteX1" fmla="*/ 2661038 w 2661038"/>
              <a:gd name="connsiteY1" fmla="*/ 1330519 h 2661038"/>
              <a:gd name="connsiteX2" fmla="*/ 1330519 w 2661038"/>
              <a:gd name="connsiteY2" fmla="*/ 2661038 h 2661038"/>
              <a:gd name="connsiteX3" fmla="*/ 0 w 2661038"/>
              <a:gd name="connsiteY3" fmla="*/ 1330519 h 2661038"/>
              <a:gd name="connsiteX4" fmla="*/ 1330519 w 2661038"/>
              <a:gd name="connsiteY4" fmla="*/ 0 h 266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038" h="2661038">
                <a:moveTo>
                  <a:pt x="1330519" y="0"/>
                </a:moveTo>
                <a:cubicBezTo>
                  <a:pt x="2065344" y="0"/>
                  <a:pt x="2661038" y="595694"/>
                  <a:pt x="2661038" y="1330519"/>
                </a:cubicBezTo>
                <a:cubicBezTo>
                  <a:pt x="2661038" y="2065344"/>
                  <a:pt x="2065344" y="2661038"/>
                  <a:pt x="1330519" y="2661038"/>
                </a:cubicBezTo>
                <a:cubicBezTo>
                  <a:pt x="595694" y="2661038"/>
                  <a:pt x="0" y="2065344"/>
                  <a:pt x="0" y="1330519"/>
                </a:cubicBezTo>
                <a:cubicBezTo>
                  <a:pt x="0" y="595694"/>
                  <a:pt x="595694" y="0"/>
                  <a:pt x="1330519" y="0"/>
                </a:cubicBezTo>
                <a:close/>
              </a:path>
            </a:pathLst>
          </a:custGeom>
        </p:spPr>
        <p:txBody>
          <a:bodyPr vert="horz" wrap="square" lIns="91440" tIns="45720" rIns="91440" bIns="45720" rtlCol="0">
            <a:noAutofit/>
          </a:bodyPr>
          <a:lstStyle>
            <a:lvl1pPr marL="0" indent="0">
              <a:buNone/>
              <a:defRPr sz="1600" dirty="0"/>
            </a:lvl1pPr>
          </a:lstStyle>
          <a:p>
            <a:pPr marL="228589" lvl="0" indent="-228589"/>
            <a:endParaRPr/>
          </a:p>
        </p:txBody>
      </p:sp>
      <p:sp>
        <p:nvSpPr>
          <p:cNvPr id="14" name="Picture Placeholder 13">
            <a:extLst>
              <a:ext uri="{FF2B5EF4-FFF2-40B4-BE49-F238E27FC236}">
                <a16:creationId xmlns:a16="http://schemas.microsoft.com/office/drawing/2014/main" id="{3625B5BD-033B-9540-99E8-C27E389135A6}"/>
              </a:ext>
            </a:extLst>
          </p:cNvPr>
          <p:cNvSpPr>
            <a:spLocks noGrp="1"/>
          </p:cNvSpPr>
          <p:nvPr>
            <p:ph type="pic" sz="quarter" idx="12"/>
          </p:nvPr>
        </p:nvSpPr>
        <p:spPr>
          <a:xfrm>
            <a:off x="6693750" y="4569141"/>
            <a:ext cx="1330606" cy="1330519"/>
          </a:xfrm>
          <a:custGeom>
            <a:avLst/>
            <a:gdLst>
              <a:gd name="connsiteX0" fmla="*/ 1330519 w 2661038"/>
              <a:gd name="connsiteY0" fmla="*/ 0 h 2661038"/>
              <a:gd name="connsiteX1" fmla="*/ 2661038 w 2661038"/>
              <a:gd name="connsiteY1" fmla="*/ 1330519 h 2661038"/>
              <a:gd name="connsiteX2" fmla="*/ 1330519 w 2661038"/>
              <a:gd name="connsiteY2" fmla="*/ 2661038 h 2661038"/>
              <a:gd name="connsiteX3" fmla="*/ 0 w 2661038"/>
              <a:gd name="connsiteY3" fmla="*/ 1330519 h 2661038"/>
              <a:gd name="connsiteX4" fmla="*/ 1330519 w 2661038"/>
              <a:gd name="connsiteY4" fmla="*/ 0 h 266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038" h="2661038">
                <a:moveTo>
                  <a:pt x="1330519" y="0"/>
                </a:moveTo>
                <a:cubicBezTo>
                  <a:pt x="2065344" y="0"/>
                  <a:pt x="2661038" y="595694"/>
                  <a:pt x="2661038" y="1330519"/>
                </a:cubicBezTo>
                <a:cubicBezTo>
                  <a:pt x="2661038" y="2065344"/>
                  <a:pt x="2065344" y="2661038"/>
                  <a:pt x="1330519" y="2661038"/>
                </a:cubicBezTo>
                <a:cubicBezTo>
                  <a:pt x="595694" y="2661038"/>
                  <a:pt x="0" y="2065344"/>
                  <a:pt x="0" y="1330519"/>
                </a:cubicBezTo>
                <a:cubicBezTo>
                  <a:pt x="0" y="595694"/>
                  <a:pt x="595694" y="0"/>
                  <a:pt x="1330519" y="0"/>
                </a:cubicBezTo>
                <a:close/>
              </a:path>
            </a:pathLst>
          </a:custGeom>
        </p:spPr>
        <p:txBody>
          <a:bodyPr wrap="square">
            <a:noAutofit/>
          </a:bodyPr>
          <a:lstStyle>
            <a:lvl1pPr marL="0" indent="0">
              <a:buNone/>
              <a:defRPr sz="1600" b="0" i="0" kern="1200" dirty="0">
                <a:solidFill>
                  <a:schemeClr val="tx1"/>
                </a:solidFill>
                <a:latin typeface="Century Gothic" panose="020B0502020202020204" pitchFamily="34" charset="0"/>
                <a:ea typeface="+mn-ea"/>
                <a:cs typeface="+mn-cs"/>
              </a:defRPr>
            </a:lvl1pPr>
          </a:lstStyle>
          <a:p>
            <a:endParaRPr/>
          </a:p>
        </p:txBody>
      </p:sp>
      <p:sp>
        <p:nvSpPr>
          <p:cNvPr id="13" name="Picture Placeholder 12">
            <a:extLst>
              <a:ext uri="{FF2B5EF4-FFF2-40B4-BE49-F238E27FC236}">
                <a16:creationId xmlns:a16="http://schemas.microsoft.com/office/drawing/2014/main" id="{049A3716-2090-0249-9913-D0044266C01C}"/>
              </a:ext>
            </a:extLst>
          </p:cNvPr>
          <p:cNvSpPr>
            <a:spLocks noGrp="1"/>
          </p:cNvSpPr>
          <p:nvPr>
            <p:ph type="pic" sz="quarter" idx="13"/>
          </p:nvPr>
        </p:nvSpPr>
        <p:spPr>
          <a:xfrm>
            <a:off x="6693750" y="2076671"/>
            <a:ext cx="1330606" cy="1330519"/>
          </a:xfrm>
          <a:custGeom>
            <a:avLst/>
            <a:gdLst>
              <a:gd name="connsiteX0" fmla="*/ 1330519 w 2661038"/>
              <a:gd name="connsiteY0" fmla="*/ 0 h 2661038"/>
              <a:gd name="connsiteX1" fmla="*/ 2661038 w 2661038"/>
              <a:gd name="connsiteY1" fmla="*/ 1330519 h 2661038"/>
              <a:gd name="connsiteX2" fmla="*/ 1330519 w 2661038"/>
              <a:gd name="connsiteY2" fmla="*/ 2661038 h 2661038"/>
              <a:gd name="connsiteX3" fmla="*/ 0 w 2661038"/>
              <a:gd name="connsiteY3" fmla="*/ 1330519 h 2661038"/>
              <a:gd name="connsiteX4" fmla="*/ 1330519 w 2661038"/>
              <a:gd name="connsiteY4" fmla="*/ 0 h 266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038" h="2661038">
                <a:moveTo>
                  <a:pt x="1330519" y="0"/>
                </a:moveTo>
                <a:cubicBezTo>
                  <a:pt x="2065344" y="0"/>
                  <a:pt x="2661038" y="595694"/>
                  <a:pt x="2661038" y="1330519"/>
                </a:cubicBezTo>
                <a:cubicBezTo>
                  <a:pt x="2661038" y="2065344"/>
                  <a:pt x="2065344" y="2661038"/>
                  <a:pt x="1330519" y="2661038"/>
                </a:cubicBezTo>
                <a:cubicBezTo>
                  <a:pt x="595694" y="2661038"/>
                  <a:pt x="0" y="2065344"/>
                  <a:pt x="0" y="1330519"/>
                </a:cubicBezTo>
                <a:cubicBezTo>
                  <a:pt x="0" y="595694"/>
                  <a:pt x="595694" y="0"/>
                  <a:pt x="1330519" y="0"/>
                </a:cubicBezTo>
                <a:close/>
              </a:path>
            </a:pathLst>
          </a:custGeom>
        </p:spPr>
        <p:txBody>
          <a:bodyPr wrap="square">
            <a:noAutofit/>
          </a:bodyPr>
          <a:lstStyle>
            <a:lvl1pPr marL="0" indent="0">
              <a:buNone/>
              <a:defRPr sz="1600" b="0" i="0" kern="1200" dirty="0">
                <a:solidFill>
                  <a:schemeClr val="tx1"/>
                </a:solidFill>
                <a:latin typeface="Century Gothic" panose="020B0502020202020204" pitchFamily="34" charset="0"/>
                <a:ea typeface="+mn-ea"/>
                <a:cs typeface="+mn-cs"/>
              </a:defRPr>
            </a:lvl1pPr>
          </a:lstStyle>
          <a:p>
            <a:endParaRPr/>
          </a:p>
        </p:txBody>
      </p:sp>
    </p:spTree>
    <p:extLst>
      <p:ext uri="{BB962C8B-B14F-4D97-AF65-F5344CB8AC3E}">
        <p14:creationId xmlns:p14="http://schemas.microsoft.com/office/powerpoint/2010/main" val="4372377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F67A934-3FA1-F14C-97BF-FDD1F97D4883}"/>
              </a:ext>
            </a:extLst>
          </p:cNvPr>
          <p:cNvSpPr>
            <a:spLocks noGrp="1"/>
          </p:cNvSpPr>
          <p:nvPr>
            <p:ph type="pic" sz="quarter" idx="10"/>
          </p:nvPr>
        </p:nvSpPr>
        <p:spPr>
          <a:xfrm>
            <a:off x="1037350" y="455033"/>
            <a:ext cx="2342174" cy="2950953"/>
          </a:xfrm>
          <a:custGeom>
            <a:avLst/>
            <a:gdLst>
              <a:gd name="connsiteX0" fmla="*/ 243336 w 4684044"/>
              <a:gd name="connsiteY0" fmla="*/ 0 h 5901905"/>
              <a:gd name="connsiteX1" fmla="*/ 4440708 w 4684044"/>
              <a:gd name="connsiteY1" fmla="*/ 0 h 5901905"/>
              <a:gd name="connsiteX2" fmla="*/ 4684044 w 4684044"/>
              <a:gd name="connsiteY2" fmla="*/ 243336 h 5901905"/>
              <a:gd name="connsiteX3" fmla="*/ 4684044 w 4684044"/>
              <a:gd name="connsiteY3" fmla="*/ 5658569 h 5901905"/>
              <a:gd name="connsiteX4" fmla="*/ 4440708 w 4684044"/>
              <a:gd name="connsiteY4" fmla="*/ 5901905 h 5901905"/>
              <a:gd name="connsiteX5" fmla="*/ 243336 w 4684044"/>
              <a:gd name="connsiteY5" fmla="*/ 5901905 h 5901905"/>
              <a:gd name="connsiteX6" fmla="*/ 0 w 4684044"/>
              <a:gd name="connsiteY6" fmla="*/ 5658569 h 5901905"/>
              <a:gd name="connsiteX7" fmla="*/ 0 w 4684044"/>
              <a:gd name="connsiteY7" fmla="*/ 243336 h 5901905"/>
              <a:gd name="connsiteX8" fmla="*/ 243336 w 4684044"/>
              <a:gd name="connsiteY8" fmla="*/ 0 h 59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4044" h="5901905">
                <a:moveTo>
                  <a:pt x="243336" y="0"/>
                </a:moveTo>
                <a:lnTo>
                  <a:pt x="4440708" y="0"/>
                </a:lnTo>
                <a:cubicBezTo>
                  <a:pt x="4575099" y="0"/>
                  <a:pt x="4684044" y="108945"/>
                  <a:pt x="4684044" y="243336"/>
                </a:cubicBezTo>
                <a:lnTo>
                  <a:pt x="4684044" y="5658569"/>
                </a:lnTo>
                <a:cubicBezTo>
                  <a:pt x="4684044" y="5792960"/>
                  <a:pt x="4575099" y="5901905"/>
                  <a:pt x="4440708" y="5901905"/>
                </a:cubicBezTo>
                <a:lnTo>
                  <a:pt x="243336" y="5901905"/>
                </a:lnTo>
                <a:cubicBezTo>
                  <a:pt x="108945" y="5901905"/>
                  <a:pt x="0" y="5792960"/>
                  <a:pt x="0" y="5658569"/>
                </a:cubicBezTo>
                <a:lnTo>
                  <a:pt x="0" y="243336"/>
                </a:lnTo>
                <a:cubicBezTo>
                  <a:pt x="0" y="108945"/>
                  <a:pt x="108945" y="0"/>
                  <a:pt x="243336" y="0"/>
                </a:cubicBezTo>
                <a:close/>
              </a:path>
            </a:pathLst>
          </a:custGeom>
        </p:spPr>
        <p:txBody>
          <a:bodyPr wrap="square">
            <a:noAutofit/>
          </a:bodyPr>
          <a:lstStyle>
            <a:lvl1pPr marL="0" indent="0">
              <a:buNone/>
              <a:defRPr sz="1200"/>
            </a:lvl1pPr>
          </a:lstStyle>
          <a:p>
            <a:endParaRPr/>
          </a:p>
        </p:txBody>
      </p:sp>
      <p:sp>
        <p:nvSpPr>
          <p:cNvPr id="11" name="Picture Placeholder 10">
            <a:extLst>
              <a:ext uri="{FF2B5EF4-FFF2-40B4-BE49-F238E27FC236}">
                <a16:creationId xmlns:a16="http://schemas.microsoft.com/office/drawing/2014/main" id="{EDEF9A20-188F-BB4D-9BA3-D693D48F419B}"/>
              </a:ext>
            </a:extLst>
          </p:cNvPr>
          <p:cNvSpPr>
            <a:spLocks noGrp="1"/>
          </p:cNvSpPr>
          <p:nvPr>
            <p:ph type="pic" sz="quarter" idx="11"/>
          </p:nvPr>
        </p:nvSpPr>
        <p:spPr>
          <a:xfrm>
            <a:off x="3601813" y="455033"/>
            <a:ext cx="2342174" cy="2950953"/>
          </a:xfrm>
          <a:custGeom>
            <a:avLst/>
            <a:gdLst>
              <a:gd name="connsiteX0" fmla="*/ 243336 w 4684044"/>
              <a:gd name="connsiteY0" fmla="*/ 0 h 5901905"/>
              <a:gd name="connsiteX1" fmla="*/ 4440708 w 4684044"/>
              <a:gd name="connsiteY1" fmla="*/ 0 h 5901905"/>
              <a:gd name="connsiteX2" fmla="*/ 4684044 w 4684044"/>
              <a:gd name="connsiteY2" fmla="*/ 243336 h 5901905"/>
              <a:gd name="connsiteX3" fmla="*/ 4684044 w 4684044"/>
              <a:gd name="connsiteY3" fmla="*/ 5658569 h 5901905"/>
              <a:gd name="connsiteX4" fmla="*/ 4440708 w 4684044"/>
              <a:gd name="connsiteY4" fmla="*/ 5901905 h 5901905"/>
              <a:gd name="connsiteX5" fmla="*/ 243336 w 4684044"/>
              <a:gd name="connsiteY5" fmla="*/ 5901905 h 5901905"/>
              <a:gd name="connsiteX6" fmla="*/ 0 w 4684044"/>
              <a:gd name="connsiteY6" fmla="*/ 5658569 h 5901905"/>
              <a:gd name="connsiteX7" fmla="*/ 0 w 4684044"/>
              <a:gd name="connsiteY7" fmla="*/ 243336 h 5901905"/>
              <a:gd name="connsiteX8" fmla="*/ 243336 w 4684044"/>
              <a:gd name="connsiteY8" fmla="*/ 0 h 59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4044" h="5901905">
                <a:moveTo>
                  <a:pt x="243336" y="0"/>
                </a:moveTo>
                <a:lnTo>
                  <a:pt x="4440708" y="0"/>
                </a:lnTo>
                <a:cubicBezTo>
                  <a:pt x="4575099" y="0"/>
                  <a:pt x="4684044" y="108945"/>
                  <a:pt x="4684044" y="243336"/>
                </a:cubicBezTo>
                <a:lnTo>
                  <a:pt x="4684044" y="5658569"/>
                </a:lnTo>
                <a:cubicBezTo>
                  <a:pt x="4684044" y="5792960"/>
                  <a:pt x="4575099" y="5901905"/>
                  <a:pt x="4440708" y="5901905"/>
                </a:cubicBezTo>
                <a:lnTo>
                  <a:pt x="243336" y="5901905"/>
                </a:lnTo>
                <a:cubicBezTo>
                  <a:pt x="108945" y="5901905"/>
                  <a:pt x="0" y="5792960"/>
                  <a:pt x="0" y="5658569"/>
                </a:cubicBezTo>
                <a:lnTo>
                  <a:pt x="0" y="243336"/>
                </a:lnTo>
                <a:cubicBezTo>
                  <a:pt x="0" y="108945"/>
                  <a:pt x="108945" y="0"/>
                  <a:pt x="243336" y="0"/>
                </a:cubicBezTo>
                <a:close/>
              </a:path>
            </a:pathLst>
          </a:custGeom>
        </p:spPr>
        <p:txBody>
          <a:bodyPr wrap="square">
            <a:noAutofit/>
          </a:bodyPr>
          <a:lstStyle>
            <a:lvl1pPr marL="0" indent="0">
              <a:buNone/>
              <a:defRPr sz="1200"/>
            </a:lvl1pPr>
          </a:lstStyle>
          <a:p>
            <a:endParaRPr/>
          </a:p>
        </p:txBody>
      </p:sp>
      <p:sp>
        <p:nvSpPr>
          <p:cNvPr id="13" name="Picture Placeholder 12">
            <a:extLst>
              <a:ext uri="{FF2B5EF4-FFF2-40B4-BE49-F238E27FC236}">
                <a16:creationId xmlns:a16="http://schemas.microsoft.com/office/drawing/2014/main" id="{45D10877-65EA-4341-ADAE-2DBA3366A7A6}"/>
              </a:ext>
            </a:extLst>
          </p:cNvPr>
          <p:cNvSpPr>
            <a:spLocks noGrp="1"/>
          </p:cNvSpPr>
          <p:nvPr>
            <p:ph type="pic" sz="quarter" idx="12"/>
          </p:nvPr>
        </p:nvSpPr>
        <p:spPr>
          <a:xfrm>
            <a:off x="3601813" y="3607904"/>
            <a:ext cx="2342174" cy="2950953"/>
          </a:xfrm>
          <a:custGeom>
            <a:avLst/>
            <a:gdLst>
              <a:gd name="connsiteX0" fmla="*/ 243336 w 4684044"/>
              <a:gd name="connsiteY0" fmla="*/ 0 h 5901905"/>
              <a:gd name="connsiteX1" fmla="*/ 4440708 w 4684044"/>
              <a:gd name="connsiteY1" fmla="*/ 0 h 5901905"/>
              <a:gd name="connsiteX2" fmla="*/ 4684044 w 4684044"/>
              <a:gd name="connsiteY2" fmla="*/ 243336 h 5901905"/>
              <a:gd name="connsiteX3" fmla="*/ 4684044 w 4684044"/>
              <a:gd name="connsiteY3" fmla="*/ 5658569 h 5901905"/>
              <a:gd name="connsiteX4" fmla="*/ 4440708 w 4684044"/>
              <a:gd name="connsiteY4" fmla="*/ 5901905 h 5901905"/>
              <a:gd name="connsiteX5" fmla="*/ 243336 w 4684044"/>
              <a:gd name="connsiteY5" fmla="*/ 5901905 h 5901905"/>
              <a:gd name="connsiteX6" fmla="*/ 0 w 4684044"/>
              <a:gd name="connsiteY6" fmla="*/ 5658569 h 5901905"/>
              <a:gd name="connsiteX7" fmla="*/ 0 w 4684044"/>
              <a:gd name="connsiteY7" fmla="*/ 243336 h 5901905"/>
              <a:gd name="connsiteX8" fmla="*/ 243336 w 4684044"/>
              <a:gd name="connsiteY8" fmla="*/ 0 h 59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4044" h="5901905">
                <a:moveTo>
                  <a:pt x="243336" y="0"/>
                </a:moveTo>
                <a:lnTo>
                  <a:pt x="4440708" y="0"/>
                </a:lnTo>
                <a:cubicBezTo>
                  <a:pt x="4575099" y="0"/>
                  <a:pt x="4684044" y="108945"/>
                  <a:pt x="4684044" y="243336"/>
                </a:cubicBezTo>
                <a:lnTo>
                  <a:pt x="4684044" y="5658569"/>
                </a:lnTo>
                <a:cubicBezTo>
                  <a:pt x="4684044" y="5792960"/>
                  <a:pt x="4575099" y="5901905"/>
                  <a:pt x="4440708" y="5901905"/>
                </a:cubicBezTo>
                <a:lnTo>
                  <a:pt x="243336" y="5901905"/>
                </a:lnTo>
                <a:cubicBezTo>
                  <a:pt x="108945" y="5901905"/>
                  <a:pt x="0" y="5792960"/>
                  <a:pt x="0" y="5658569"/>
                </a:cubicBezTo>
                <a:lnTo>
                  <a:pt x="0" y="243336"/>
                </a:lnTo>
                <a:cubicBezTo>
                  <a:pt x="0" y="108945"/>
                  <a:pt x="108945" y="0"/>
                  <a:pt x="243336" y="0"/>
                </a:cubicBezTo>
                <a:close/>
              </a:path>
            </a:pathLst>
          </a:custGeom>
        </p:spPr>
        <p:txBody>
          <a:bodyPr wrap="square">
            <a:noAutofit/>
          </a:bodyPr>
          <a:lstStyle>
            <a:lvl1pPr marL="0" indent="0">
              <a:buNone/>
              <a:defRPr sz="1200"/>
            </a:lvl1pPr>
          </a:lstStyle>
          <a:p>
            <a:endParaRPr/>
          </a:p>
        </p:txBody>
      </p:sp>
      <p:sp>
        <p:nvSpPr>
          <p:cNvPr id="15" name="Picture Placeholder 14">
            <a:extLst>
              <a:ext uri="{FF2B5EF4-FFF2-40B4-BE49-F238E27FC236}">
                <a16:creationId xmlns:a16="http://schemas.microsoft.com/office/drawing/2014/main" id="{32D88B16-60BE-9948-B0F6-19FCBB82D216}"/>
              </a:ext>
            </a:extLst>
          </p:cNvPr>
          <p:cNvSpPr>
            <a:spLocks noGrp="1"/>
          </p:cNvSpPr>
          <p:nvPr>
            <p:ph type="pic" sz="quarter" idx="13"/>
          </p:nvPr>
        </p:nvSpPr>
        <p:spPr>
          <a:xfrm>
            <a:off x="1037350" y="3607905"/>
            <a:ext cx="2342174" cy="2950953"/>
          </a:xfrm>
          <a:custGeom>
            <a:avLst/>
            <a:gdLst>
              <a:gd name="connsiteX0" fmla="*/ 243336 w 4684044"/>
              <a:gd name="connsiteY0" fmla="*/ 0 h 5901905"/>
              <a:gd name="connsiteX1" fmla="*/ 4440708 w 4684044"/>
              <a:gd name="connsiteY1" fmla="*/ 0 h 5901905"/>
              <a:gd name="connsiteX2" fmla="*/ 4684044 w 4684044"/>
              <a:gd name="connsiteY2" fmla="*/ 243336 h 5901905"/>
              <a:gd name="connsiteX3" fmla="*/ 4684044 w 4684044"/>
              <a:gd name="connsiteY3" fmla="*/ 5658569 h 5901905"/>
              <a:gd name="connsiteX4" fmla="*/ 4440708 w 4684044"/>
              <a:gd name="connsiteY4" fmla="*/ 5901905 h 5901905"/>
              <a:gd name="connsiteX5" fmla="*/ 243336 w 4684044"/>
              <a:gd name="connsiteY5" fmla="*/ 5901905 h 5901905"/>
              <a:gd name="connsiteX6" fmla="*/ 0 w 4684044"/>
              <a:gd name="connsiteY6" fmla="*/ 5658569 h 5901905"/>
              <a:gd name="connsiteX7" fmla="*/ 0 w 4684044"/>
              <a:gd name="connsiteY7" fmla="*/ 243336 h 5901905"/>
              <a:gd name="connsiteX8" fmla="*/ 243336 w 4684044"/>
              <a:gd name="connsiteY8" fmla="*/ 0 h 590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4044" h="5901905">
                <a:moveTo>
                  <a:pt x="243336" y="0"/>
                </a:moveTo>
                <a:lnTo>
                  <a:pt x="4440708" y="0"/>
                </a:lnTo>
                <a:cubicBezTo>
                  <a:pt x="4575099" y="0"/>
                  <a:pt x="4684044" y="108945"/>
                  <a:pt x="4684044" y="243336"/>
                </a:cubicBezTo>
                <a:lnTo>
                  <a:pt x="4684044" y="5658569"/>
                </a:lnTo>
                <a:cubicBezTo>
                  <a:pt x="4684044" y="5792960"/>
                  <a:pt x="4575099" y="5901905"/>
                  <a:pt x="4440708" y="5901905"/>
                </a:cubicBezTo>
                <a:lnTo>
                  <a:pt x="243336" y="5901905"/>
                </a:lnTo>
                <a:cubicBezTo>
                  <a:pt x="108945" y="5901905"/>
                  <a:pt x="0" y="5792960"/>
                  <a:pt x="0" y="5658569"/>
                </a:cubicBezTo>
                <a:lnTo>
                  <a:pt x="0" y="243336"/>
                </a:lnTo>
                <a:cubicBezTo>
                  <a:pt x="0" y="108945"/>
                  <a:pt x="108945" y="0"/>
                  <a:pt x="243336"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40384493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3CC77BE-CCB8-1B4F-8EAF-B054D44BF4D9}"/>
              </a:ext>
            </a:extLst>
          </p:cNvPr>
          <p:cNvSpPr>
            <a:spLocks noGrp="1"/>
          </p:cNvSpPr>
          <p:nvPr>
            <p:ph type="pic" sz="quarter" idx="10"/>
          </p:nvPr>
        </p:nvSpPr>
        <p:spPr>
          <a:xfrm>
            <a:off x="845797" y="3289726"/>
            <a:ext cx="2938353" cy="2938162"/>
          </a:xfrm>
          <a:custGeom>
            <a:avLst/>
            <a:gdLst>
              <a:gd name="connsiteX0" fmla="*/ 2938162 w 5876324"/>
              <a:gd name="connsiteY0" fmla="*/ 0 h 5876324"/>
              <a:gd name="connsiteX1" fmla="*/ 5876324 w 5876324"/>
              <a:gd name="connsiteY1" fmla="*/ 2938162 h 5876324"/>
              <a:gd name="connsiteX2" fmla="*/ 2938162 w 5876324"/>
              <a:gd name="connsiteY2" fmla="*/ 5876324 h 5876324"/>
              <a:gd name="connsiteX3" fmla="*/ 0 w 5876324"/>
              <a:gd name="connsiteY3" fmla="*/ 2938162 h 5876324"/>
              <a:gd name="connsiteX4" fmla="*/ 2938162 w 5876324"/>
              <a:gd name="connsiteY4" fmla="*/ 0 h 587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324" h="5876324">
                <a:moveTo>
                  <a:pt x="2938162" y="0"/>
                </a:moveTo>
                <a:cubicBezTo>
                  <a:pt x="4560864" y="0"/>
                  <a:pt x="5876324" y="1315460"/>
                  <a:pt x="5876324" y="2938162"/>
                </a:cubicBezTo>
                <a:cubicBezTo>
                  <a:pt x="5876324" y="4560864"/>
                  <a:pt x="4560864" y="5876324"/>
                  <a:pt x="2938162" y="5876324"/>
                </a:cubicBezTo>
                <a:cubicBezTo>
                  <a:pt x="1315460" y="5876324"/>
                  <a:pt x="0" y="4560864"/>
                  <a:pt x="0" y="2938162"/>
                </a:cubicBezTo>
                <a:cubicBezTo>
                  <a:pt x="0" y="1315460"/>
                  <a:pt x="1315460" y="0"/>
                  <a:pt x="2938162" y="0"/>
                </a:cubicBezTo>
                <a:close/>
              </a:path>
            </a:pathLst>
          </a:custGeom>
        </p:spPr>
        <p:txBody>
          <a:bodyPr wrap="square">
            <a:noAutofit/>
          </a:bodyPr>
          <a:lstStyle>
            <a:lvl1pPr marL="0" indent="0">
              <a:buNone/>
              <a:defRPr sz="1200"/>
            </a:lvl1pPr>
          </a:lstStyle>
          <a:p>
            <a:endParaRPr/>
          </a:p>
        </p:txBody>
      </p:sp>
      <p:sp>
        <p:nvSpPr>
          <p:cNvPr id="17" name="Picture Placeholder 16">
            <a:extLst>
              <a:ext uri="{FF2B5EF4-FFF2-40B4-BE49-F238E27FC236}">
                <a16:creationId xmlns:a16="http://schemas.microsoft.com/office/drawing/2014/main" id="{1D23D48F-7591-D841-B3BF-752F2F463B43}"/>
              </a:ext>
            </a:extLst>
          </p:cNvPr>
          <p:cNvSpPr>
            <a:spLocks noGrp="1"/>
          </p:cNvSpPr>
          <p:nvPr>
            <p:ph type="pic" sz="quarter" idx="11"/>
          </p:nvPr>
        </p:nvSpPr>
        <p:spPr>
          <a:xfrm>
            <a:off x="9734754" y="1396278"/>
            <a:ext cx="813963" cy="813910"/>
          </a:xfrm>
          <a:custGeom>
            <a:avLst/>
            <a:gdLst>
              <a:gd name="connsiteX0" fmla="*/ 813910 w 1627820"/>
              <a:gd name="connsiteY0" fmla="*/ 0 h 1627820"/>
              <a:gd name="connsiteX1" fmla="*/ 1627820 w 1627820"/>
              <a:gd name="connsiteY1" fmla="*/ 813910 h 1627820"/>
              <a:gd name="connsiteX2" fmla="*/ 813910 w 1627820"/>
              <a:gd name="connsiteY2" fmla="*/ 1627820 h 1627820"/>
              <a:gd name="connsiteX3" fmla="*/ 0 w 1627820"/>
              <a:gd name="connsiteY3" fmla="*/ 813910 h 1627820"/>
              <a:gd name="connsiteX4" fmla="*/ 813910 w 1627820"/>
              <a:gd name="connsiteY4" fmla="*/ 0 h 1627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820" h="1627820">
                <a:moveTo>
                  <a:pt x="813910" y="0"/>
                </a:moveTo>
                <a:cubicBezTo>
                  <a:pt x="1263420" y="0"/>
                  <a:pt x="1627820" y="364400"/>
                  <a:pt x="1627820" y="813910"/>
                </a:cubicBezTo>
                <a:cubicBezTo>
                  <a:pt x="1627820" y="1263420"/>
                  <a:pt x="1263420" y="1627820"/>
                  <a:pt x="813910" y="1627820"/>
                </a:cubicBezTo>
                <a:cubicBezTo>
                  <a:pt x="364400" y="1627820"/>
                  <a:pt x="0" y="1263420"/>
                  <a:pt x="0" y="813910"/>
                </a:cubicBezTo>
                <a:cubicBezTo>
                  <a:pt x="0" y="364400"/>
                  <a:pt x="364400" y="0"/>
                  <a:pt x="813910" y="0"/>
                </a:cubicBezTo>
                <a:close/>
              </a:path>
            </a:pathLst>
          </a:custGeom>
        </p:spPr>
        <p:txBody>
          <a:bodyPr wrap="square">
            <a:noAutofit/>
          </a:bodyPr>
          <a:lstStyle>
            <a:lvl1pPr marL="0" indent="0">
              <a:buNone/>
              <a:defRPr sz="1200"/>
            </a:lvl1pPr>
          </a:lstStyle>
          <a:p>
            <a:endParaRPr/>
          </a:p>
        </p:txBody>
      </p:sp>
      <p:sp>
        <p:nvSpPr>
          <p:cNvPr id="18" name="Picture Placeholder 17">
            <a:extLst>
              <a:ext uri="{FF2B5EF4-FFF2-40B4-BE49-F238E27FC236}">
                <a16:creationId xmlns:a16="http://schemas.microsoft.com/office/drawing/2014/main" id="{3F6A906B-8190-384E-B8D0-2CD2DF6A018C}"/>
              </a:ext>
            </a:extLst>
          </p:cNvPr>
          <p:cNvSpPr>
            <a:spLocks noGrp="1"/>
          </p:cNvSpPr>
          <p:nvPr>
            <p:ph type="pic" sz="quarter" idx="12"/>
          </p:nvPr>
        </p:nvSpPr>
        <p:spPr>
          <a:xfrm>
            <a:off x="10670672" y="2807190"/>
            <a:ext cx="1229593" cy="1229513"/>
          </a:xfrm>
          <a:custGeom>
            <a:avLst/>
            <a:gdLst>
              <a:gd name="connsiteX0" fmla="*/ 1229512 w 2459026"/>
              <a:gd name="connsiteY0" fmla="*/ 0 h 2459026"/>
              <a:gd name="connsiteX1" fmla="*/ 2459026 w 2459026"/>
              <a:gd name="connsiteY1" fmla="*/ 1229513 h 2459026"/>
              <a:gd name="connsiteX2" fmla="*/ 1229512 w 2459026"/>
              <a:gd name="connsiteY2" fmla="*/ 2459026 h 2459026"/>
              <a:gd name="connsiteX3" fmla="*/ 0 w 2459026"/>
              <a:gd name="connsiteY3" fmla="*/ 1229513 h 2459026"/>
              <a:gd name="connsiteX4" fmla="*/ 1229512 w 2459026"/>
              <a:gd name="connsiteY4" fmla="*/ 0 h 245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026" h="2459026">
                <a:moveTo>
                  <a:pt x="1229512" y="0"/>
                </a:moveTo>
                <a:cubicBezTo>
                  <a:pt x="1908554" y="0"/>
                  <a:pt x="2459026" y="550472"/>
                  <a:pt x="2459026" y="1229513"/>
                </a:cubicBezTo>
                <a:cubicBezTo>
                  <a:pt x="2459026" y="1908554"/>
                  <a:pt x="1908554" y="2459026"/>
                  <a:pt x="1229512" y="2459026"/>
                </a:cubicBezTo>
                <a:cubicBezTo>
                  <a:pt x="550472" y="2459026"/>
                  <a:pt x="0" y="1908554"/>
                  <a:pt x="0" y="1229513"/>
                </a:cubicBezTo>
                <a:cubicBezTo>
                  <a:pt x="0" y="550472"/>
                  <a:pt x="550472" y="0"/>
                  <a:pt x="1229512"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313405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D265-9BB1-74EC-F28D-53621D2E1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645AB4F-6738-F38C-51EB-A90203E93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DC2E814-EE84-AC66-01F9-7F7AF1B60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42E51-29AE-9D30-151A-7C3CC231B8E1}"/>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6" name="Footer Placeholder 5">
            <a:extLst>
              <a:ext uri="{FF2B5EF4-FFF2-40B4-BE49-F238E27FC236}">
                <a16:creationId xmlns:a16="http://schemas.microsoft.com/office/drawing/2014/main" id="{7ED79101-230A-E691-211A-DAC560D4A3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C654AB-F1AE-33CA-3C95-6C270062CF1B}"/>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2188477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4CCCCB7-D890-8D4C-9172-754C1229B4E4}"/>
              </a:ext>
            </a:extLst>
          </p:cNvPr>
          <p:cNvSpPr>
            <a:spLocks noGrp="1"/>
          </p:cNvSpPr>
          <p:nvPr>
            <p:ph type="pic" sz="quarter" idx="10"/>
          </p:nvPr>
        </p:nvSpPr>
        <p:spPr>
          <a:xfrm>
            <a:off x="749387" y="2507834"/>
            <a:ext cx="829113" cy="829059"/>
          </a:xfrm>
          <a:custGeom>
            <a:avLst/>
            <a:gdLst>
              <a:gd name="connsiteX0" fmla="*/ 829059 w 1658118"/>
              <a:gd name="connsiteY0" fmla="*/ 0 h 1658118"/>
              <a:gd name="connsiteX1" fmla="*/ 1658118 w 1658118"/>
              <a:gd name="connsiteY1" fmla="*/ 829059 h 1658118"/>
              <a:gd name="connsiteX2" fmla="*/ 829059 w 1658118"/>
              <a:gd name="connsiteY2" fmla="*/ 1658118 h 1658118"/>
              <a:gd name="connsiteX3" fmla="*/ 0 w 1658118"/>
              <a:gd name="connsiteY3" fmla="*/ 829059 h 1658118"/>
              <a:gd name="connsiteX4" fmla="*/ 829059 w 1658118"/>
              <a:gd name="connsiteY4" fmla="*/ 0 h 165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118" h="1658118">
                <a:moveTo>
                  <a:pt x="829059" y="0"/>
                </a:moveTo>
                <a:cubicBezTo>
                  <a:pt x="1286936" y="0"/>
                  <a:pt x="1658118" y="371182"/>
                  <a:pt x="1658118" y="829059"/>
                </a:cubicBezTo>
                <a:cubicBezTo>
                  <a:pt x="1658118" y="1286936"/>
                  <a:pt x="1286936" y="1658118"/>
                  <a:pt x="829059" y="1658118"/>
                </a:cubicBezTo>
                <a:cubicBezTo>
                  <a:pt x="371182" y="1658118"/>
                  <a:pt x="0" y="1286936"/>
                  <a:pt x="0" y="829059"/>
                </a:cubicBezTo>
                <a:cubicBezTo>
                  <a:pt x="0" y="371182"/>
                  <a:pt x="371182" y="0"/>
                  <a:pt x="829059" y="0"/>
                </a:cubicBezTo>
                <a:close/>
              </a:path>
            </a:pathLst>
          </a:custGeom>
        </p:spPr>
        <p:txBody>
          <a:bodyPr wrap="square">
            <a:noAutofit/>
          </a:bodyPr>
          <a:lstStyle>
            <a:lvl1pPr marL="0" indent="0">
              <a:buNone/>
              <a:defRPr sz="1200"/>
            </a:lvl1pPr>
          </a:lstStyle>
          <a:p>
            <a:endParaRPr/>
          </a:p>
        </p:txBody>
      </p:sp>
      <p:sp>
        <p:nvSpPr>
          <p:cNvPr id="14" name="Picture Placeholder 13">
            <a:extLst>
              <a:ext uri="{FF2B5EF4-FFF2-40B4-BE49-F238E27FC236}">
                <a16:creationId xmlns:a16="http://schemas.microsoft.com/office/drawing/2014/main" id="{77EF57D8-F3F1-EE4F-ABF4-E37C7A8A04C2}"/>
              </a:ext>
            </a:extLst>
          </p:cNvPr>
          <p:cNvSpPr>
            <a:spLocks noGrp="1"/>
          </p:cNvSpPr>
          <p:nvPr>
            <p:ph type="pic" sz="quarter" idx="11"/>
          </p:nvPr>
        </p:nvSpPr>
        <p:spPr>
          <a:xfrm>
            <a:off x="3478639" y="2507834"/>
            <a:ext cx="829113" cy="829059"/>
          </a:xfrm>
          <a:custGeom>
            <a:avLst/>
            <a:gdLst>
              <a:gd name="connsiteX0" fmla="*/ 829059 w 1658118"/>
              <a:gd name="connsiteY0" fmla="*/ 0 h 1658118"/>
              <a:gd name="connsiteX1" fmla="*/ 1658118 w 1658118"/>
              <a:gd name="connsiteY1" fmla="*/ 829059 h 1658118"/>
              <a:gd name="connsiteX2" fmla="*/ 829059 w 1658118"/>
              <a:gd name="connsiteY2" fmla="*/ 1658118 h 1658118"/>
              <a:gd name="connsiteX3" fmla="*/ 0 w 1658118"/>
              <a:gd name="connsiteY3" fmla="*/ 829059 h 1658118"/>
              <a:gd name="connsiteX4" fmla="*/ 829059 w 1658118"/>
              <a:gd name="connsiteY4" fmla="*/ 0 h 165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118" h="1658118">
                <a:moveTo>
                  <a:pt x="829059" y="0"/>
                </a:moveTo>
                <a:cubicBezTo>
                  <a:pt x="1286936" y="0"/>
                  <a:pt x="1658118" y="371182"/>
                  <a:pt x="1658118" y="829059"/>
                </a:cubicBezTo>
                <a:cubicBezTo>
                  <a:pt x="1658118" y="1286936"/>
                  <a:pt x="1286936" y="1658118"/>
                  <a:pt x="829059" y="1658118"/>
                </a:cubicBezTo>
                <a:cubicBezTo>
                  <a:pt x="371182" y="1658118"/>
                  <a:pt x="0" y="1286936"/>
                  <a:pt x="0" y="829059"/>
                </a:cubicBezTo>
                <a:cubicBezTo>
                  <a:pt x="0" y="371182"/>
                  <a:pt x="371182" y="0"/>
                  <a:pt x="829059" y="0"/>
                </a:cubicBezTo>
                <a:close/>
              </a:path>
            </a:pathLst>
          </a:custGeom>
        </p:spPr>
        <p:txBody>
          <a:bodyPr wrap="square">
            <a:noAutofit/>
          </a:bodyPr>
          <a:lstStyle>
            <a:lvl1pPr marL="0" indent="0">
              <a:buNone/>
              <a:defRPr sz="1200"/>
            </a:lvl1pPr>
          </a:lstStyle>
          <a:p>
            <a:endParaRPr/>
          </a:p>
        </p:txBody>
      </p:sp>
      <p:sp>
        <p:nvSpPr>
          <p:cNvPr id="15" name="Picture Placeholder 14">
            <a:extLst>
              <a:ext uri="{FF2B5EF4-FFF2-40B4-BE49-F238E27FC236}">
                <a16:creationId xmlns:a16="http://schemas.microsoft.com/office/drawing/2014/main" id="{897ABA91-CAD3-C348-AD45-EC13F5041284}"/>
              </a:ext>
            </a:extLst>
          </p:cNvPr>
          <p:cNvSpPr>
            <a:spLocks noGrp="1"/>
          </p:cNvSpPr>
          <p:nvPr>
            <p:ph type="pic" sz="quarter" idx="12"/>
          </p:nvPr>
        </p:nvSpPr>
        <p:spPr>
          <a:xfrm>
            <a:off x="6230366" y="2507834"/>
            <a:ext cx="829113" cy="829059"/>
          </a:xfrm>
          <a:custGeom>
            <a:avLst/>
            <a:gdLst>
              <a:gd name="connsiteX0" fmla="*/ 829059 w 1658118"/>
              <a:gd name="connsiteY0" fmla="*/ 0 h 1658118"/>
              <a:gd name="connsiteX1" fmla="*/ 1658118 w 1658118"/>
              <a:gd name="connsiteY1" fmla="*/ 829059 h 1658118"/>
              <a:gd name="connsiteX2" fmla="*/ 829059 w 1658118"/>
              <a:gd name="connsiteY2" fmla="*/ 1658118 h 1658118"/>
              <a:gd name="connsiteX3" fmla="*/ 0 w 1658118"/>
              <a:gd name="connsiteY3" fmla="*/ 829059 h 1658118"/>
              <a:gd name="connsiteX4" fmla="*/ 829059 w 1658118"/>
              <a:gd name="connsiteY4" fmla="*/ 0 h 165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118" h="1658118">
                <a:moveTo>
                  <a:pt x="829059" y="0"/>
                </a:moveTo>
                <a:cubicBezTo>
                  <a:pt x="1286936" y="0"/>
                  <a:pt x="1658118" y="371182"/>
                  <a:pt x="1658118" y="829059"/>
                </a:cubicBezTo>
                <a:cubicBezTo>
                  <a:pt x="1658118" y="1286936"/>
                  <a:pt x="1286936" y="1658118"/>
                  <a:pt x="829059" y="1658118"/>
                </a:cubicBezTo>
                <a:cubicBezTo>
                  <a:pt x="371182" y="1658118"/>
                  <a:pt x="0" y="1286936"/>
                  <a:pt x="0" y="829059"/>
                </a:cubicBezTo>
                <a:cubicBezTo>
                  <a:pt x="0" y="371182"/>
                  <a:pt x="371182" y="0"/>
                  <a:pt x="829059" y="0"/>
                </a:cubicBezTo>
                <a:close/>
              </a:path>
            </a:pathLst>
          </a:custGeom>
        </p:spPr>
        <p:txBody>
          <a:bodyPr wrap="square">
            <a:noAutofit/>
          </a:bodyPr>
          <a:lstStyle>
            <a:lvl1pPr marL="0" indent="0">
              <a:buNone/>
              <a:defRPr sz="1200"/>
            </a:lvl1pPr>
          </a:lstStyle>
          <a:p>
            <a:endParaRPr/>
          </a:p>
        </p:txBody>
      </p:sp>
      <p:sp>
        <p:nvSpPr>
          <p:cNvPr id="16" name="Picture Placeholder 15">
            <a:extLst>
              <a:ext uri="{FF2B5EF4-FFF2-40B4-BE49-F238E27FC236}">
                <a16:creationId xmlns:a16="http://schemas.microsoft.com/office/drawing/2014/main" id="{D80EA2C8-3671-0A44-9D0C-4AC840D512E1}"/>
              </a:ext>
            </a:extLst>
          </p:cNvPr>
          <p:cNvSpPr>
            <a:spLocks noGrp="1"/>
          </p:cNvSpPr>
          <p:nvPr>
            <p:ph type="pic" sz="quarter" idx="13"/>
          </p:nvPr>
        </p:nvSpPr>
        <p:spPr>
          <a:xfrm>
            <a:off x="8897105" y="2507834"/>
            <a:ext cx="829113" cy="829059"/>
          </a:xfrm>
          <a:custGeom>
            <a:avLst/>
            <a:gdLst>
              <a:gd name="connsiteX0" fmla="*/ 829060 w 1658118"/>
              <a:gd name="connsiteY0" fmla="*/ 0 h 1658118"/>
              <a:gd name="connsiteX1" fmla="*/ 1658118 w 1658118"/>
              <a:gd name="connsiteY1" fmla="*/ 829059 h 1658118"/>
              <a:gd name="connsiteX2" fmla="*/ 829060 w 1658118"/>
              <a:gd name="connsiteY2" fmla="*/ 1658118 h 1658118"/>
              <a:gd name="connsiteX3" fmla="*/ 0 w 1658118"/>
              <a:gd name="connsiteY3" fmla="*/ 829059 h 1658118"/>
              <a:gd name="connsiteX4" fmla="*/ 829060 w 1658118"/>
              <a:gd name="connsiteY4" fmla="*/ 0 h 165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118" h="1658118">
                <a:moveTo>
                  <a:pt x="829060" y="0"/>
                </a:moveTo>
                <a:cubicBezTo>
                  <a:pt x="1286936" y="0"/>
                  <a:pt x="1658118" y="371182"/>
                  <a:pt x="1658118" y="829059"/>
                </a:cubicBezTo>
                <a:cubicBezTo>
                  <a:pt x="1658118" y="1286936"/>
                  <a:pt x="1286936" y="1658118"/>
                  <a:pt x="829060" y="1658118"/>
                </a:cubicBezTo>
                <a:cubicBezTo>
                  <a:pt x="371182" y="1658118"/>
                  <a:pt x="0" y="1286936"/>
                  <a:pt x="0" y="829059"/>
                </a:cubicBezTo>
                <a:cubicBezTo>
                  <a:pt x="0" y="371182"/>
                  <a:pt x="371182" y="0"/>
                  <a:pt x="829060"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36162608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E7769D2-079A-AE4E-9671-1391EBAB7414}"/>
              </a:ext>
            </a:extLst>
          </p:cNvPr>
          <p:cNvSpPr>
            <a:spLocks noGrp="1"/>
          </p:cNvSpPr>
          <p:nvPr>
            <p:ph type="pic" sz="quarter" idx="10"/>
          </p:nvPr>
        </p:nvSpPr>
        <p:spPr>
          <a:xfrm>
            <a:off x="8299766" y="1238718"/>
            <a:ext cx="2410082" cy="4297945"/>
          </a:xfrm>
          <a:custGeom>
            <a:avLst/>
            <a:gdLst>
              <a:gd name="connsiteX0" fmla="*/ 0 w 4819851"/>
              <a:gd name="connsiteY0" fmla="*/ 0 h 8595890"/>
              <a:gd name="connsiteX1" fmla="*/ 4819851 w 4819851"/>
              <a:gd name="connsiteY1" fmla="*/ 0 h 8595890"/>
              <a:gd name="connsiteX2" fmla="*/ 4819851 w 4819851"/>
              <a:gd name="connsiteY2" fmla="*/ 8595890 h 8595890"/>
              <a:gd name="connsiteX3" fmla="*/ 0 w 4819851"/>
              <a:gd name="connsiteY3" fmla="*/ 8595890 h 8595890"/>
            </a:gdLst>
            <a:ahLst/>
            <a:cxnLst>
              <a:cxn ang="0">
                <a:pos x="connsiteX0" y="connsiteY0"/>
              </a:cxn>
              <a:cxn ang="0">
                <a:pos x="connsiteX1" y="connsiteY1"/>
              </a:cxn>
              <a:cxn ang="0">
                <a:pos x="connsiteX2" y="connsiteY2"/>
              </a:cxn>
              <a:cxn ang="0">
                <a:pos x="connsiteX3" y="connsiteY3"/>
              </a:cxn>
            </a:cxnLst>
            <a:rect l="l" t="t" r="r" b="b"/>
            <a:pathLst>
              <a:path w="4819851" h="8595890">
                <a:moveTo>
                  <a:pt x="0" y="0"/>
                </a:moveTo>
                <a:lnTo>
                  <a:pt x="4819851" y="0"/>
                </a:lnTo>
                <a:lnTo>
                  <a:pt x="4819851" y="8595890"/>
                </a:lnTo>
                <a:lnTo>
                  <a:pt x="0" y="8595890"/>
                </a:ln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2533225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8AB9DC-0458-A749-94A9-C5F32A9D4503}"/>
              </a:ext>
            </a:extLst>
          </p:cNvPr>
          <p:cNvSpPr>
            <a:spLocks noGrp="1"/>
          </p:cNvSpPr>
          <p:nvPr>
            <p:ph type="pic" sz="quarter" idx="10"/>
          </p:nvPr>
        </p:nvSpPr>
        <p:spPr>
          <a:xfrm>
            <a:off x="2295844" y="1457606"/>
            <a:ext cx="2992338" cy="3999038"/>
          </a:xfrm>
          <a:custGeom>
            <a:avLst/>
            <a:gdLst>
              <a:gd name="connsiteX0" fmla="*/ 0 w 5984287"/>
              <a:gd name="connsiteY0" fmla="*/ 0 h 7998075"/>
              <a:gd name="connsiteX1" fmla="*/ 5984287 w 5984287"/>
              <a:gd name="connsiteY1" fmla="*/ 0 h 7998075"/>
              <a:gd name="connsiteX2" fmla="*/ 5984287 w 5984287"/>
              <a:gd name="connsiteY2" fmla="*/ 7998075 h 7998075"/>
              <a:gd name="connsiteX3" fmla="*/ 0 w 5984287"/>
              <a:gd name="connsiteY3" fmla="*/ 7998075 h 7998075"/>
            </a:gdLst>
            <a:ahLst/>
            <a:cxnLst>
              <a:cxn ang="0">
                <a:pos x="connsiteX0" y="connsiteY0"/>
              </a:cxn>
              <a:cxn ang="0">
                <a:pos x="connsiteX1" y="connsiteY1"/>
              </a:cxn>
              <a:cxn ang="0">
                <a:pos x="connsiteX2" y="connsiteY2"/>
              </a:cxn>
              <a:cxn ang="0">
                <a:pos x="connsiteX3" y="connsiteY3"/>
              </a:cxn>
            </a:cxnLst>
            <a:rect l="l" t="t" r="r" b="b"/>
            <a:pathLst>
              <a:path w="5984287" h="7998075">
                <a:moveTo>
                  <a:pt x="0" y="0"/>
                </a:moveTo>
                <a:lnTo>
                  <a:pt x="5984287" y="0"/>
                </a:lnTo>
                <a:lnTo>
                  <a:pt x="5984287" y="7998075"/>
                </a:lnTo>
                <a:lnTo>
                  <a:pt x="0" y="7998075"/>
                </a:ln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6453226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13640C-2ED3-954F-943F-F49586198C9F}"/>
              </a:ext>
            </a:extLst>
          </p:cNvPr>
          <p:cNvSpPr>
            <a:spLocks noGrp="1"/>
          </p:cNvSpPr>
          <p:nvPr>
            <p:ph type="pic" sz="quarter" idx="10"/>
          </p:nvPr>
        </p:nvSpPr>
        <p:spPr>
          <a:xfrm>
            <a:off x="5872225" y="1767304"/>
            <a:ext cx="5203606" cy="3232302"/>
          </a:xfrm>
          <a:custGeom>
            <a:avLst/>
            <a:gdLst>
              <a:gd name="connsiteX0" fmla="*/ 0 w 10406535"/>
              <a:gd name="connsiteY0" fmla="*/ 0 h 6464604"/>
              <a:gd name="connsiteX1" fmla="*/ 10406535 w 10406535"/>
              <a:gd name="connsiteY1" fmla="*/ 0 h 6464604"/>
              <a:gd name="connsiteX2" fmla="*/ 10406535 w 10406535"/>
              <a:gd name="connsiteY2" fmla="*/ 6464604 h 6464604"/>
              <a:gd name="connsiteX3" fmla="*/ 0 w 10406535"/>
              <a:gd name="connsiteY3" fmla="*/ 6464604 h 6464604"/>
            </a:gdLst>
            <a:ahLst/>
            <a:cxnLst>
              <a:cxn ang="0">
                <a:pos x="connsiteX0" y="connsiteY0"/>
              </a:cxn>
              <a:cxn ang="0">
                <a:pos x="connsiteX1" y="connsiteY1"/>
              </a:cxn>
              <a:cxn ang="0">
                <a:pos x="connsiteX2" y="connsiteY2"/>
              </a:cxn>
              <a:cxn ang="0">
                <a:pos x="connsiteX3" y="connsiteY3"/>
              </a:cxn>
            </a:cxnLst>
            <a:rect l="l" t="t" r="r" b="b"/>
            <a:pathLst>
              <a:path w="10406535" h="6464604">
                <a:moveTo>
                  <a:pt x="0" y="0"/>
                </a:moveTo>
                <a:lnTo>
                  <a:pt x="10406535" y="0"/>
                </a:lnTo>
                <a:lnTo>
                  <a:pt x="10406535" y="6464604"/>
                </a:lnTo>
                <a:lnTo>
                  <a:pt x="0" y="6464604"/>
                </a:ln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1720575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F7765EB-CF48-6D49-BED7-82FC8126F01D}"/>
              </a:ext>
            </a:extLst>
          </p:cNvPr>
          <p:cNvSpPr>
            <a:spLocks noGrp="1"/>
          </p:cNvSpPr>
          <p:nvPr>
            <p:ph type="pic" sz="quarter" idx="10"/>
          </p:nvPr>
        </p:nvSpPr>
        <p:spPr>
          <a:xfrm>
            <a:off x="7254459" y="1696104"/>
            <a:ext cx="2615311" cy="3131609"/>
          </a:xfrm>
          <a:custGeom>
            <a:avLst/>
            <a:gdLst>
              <a:gd name="connsiteX0" fmla="*/ 786948 w 5230282"/>
              <a:gd name="connsiteY0" fmla="*/ 0 h 6263217"/>
              <a:gd name="connsiteX1" fmla="*/ 4443334 w 5230282"/>
              <a:gd name="connsiteY1" fmla="*/ 0 h 6263217"/>
              <a:gd name="connsiteX2" fmla="*/ 5230282 w 5230282"/>
              <a:gd name="connsiteY2" fmla="*/ 786948 h 6263217"/>
              <a:gd name="connsiteX3" fmla="*/ 5230282 w 5230282"/>
              <a:gd name="connsiteY3" fmla="*/ 5476269 h 6263217"/>
              <a:gd name="connsiteX4" fmla="*/ 4443334 w 5230282"/>
              <a:gd name="connsiteY4" fmla="*/ 6263217 h 6263217"/>
              <a:gd name="connsiteX5" fmla="*/ 786948 w 5230282"/>
              <a:gd name="connsiteY5" fmla="*/ 6263217 h 6263217"/>
              <a:gd name="connsiteX6" fmla="*/ 0 w 5230282"/>
              <a:gd name="connsiteY6" fmla="*/ 5476269 h 6263217"/>
              <a:gd name="connsiteX7" fmla="*/ 0 w 5230282"/>
              <a:gd name="connsiteY7" fmla="*/ 786948 h 6263217"/>
              <a:gd name="connsiteX8" fmla="*/ 786948 w 5230282"/>
              <a:gd name="connsiteY8" fmla="*/ 0 h 626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282" h="6263217">
                <a:moveTo>
                  <a:pt x="786948" y="0"/>
                </a:moveTo>
                <a:lnTo>
                  <a:pt x="4443334" y="0"/>
                </a:lnTo>
                <a:cubicBezTo>
                  <a:pt x="4877954" y="0"/>
                  <a:pt x="5230282" y="352329"/>
                  <a:pt x="5230282" y="786948"/>
                </a:cubicBezTo>
                <a:lnTo>
                  <a:pt x="5230282" y="5476269"/>
                </a:lnTo>
                <a:cubicBezTo>
                  <a:pt x="5230282" y="5910888"/>
                  <a:pt x="4877954" y="6263217"/>
                  <a:pt x="4443334" y="6263217"/>
                </a:cubicBezTo>
                <a:lnTo>
                  <a:pt x="786948" y="6263217"/>
                </a:lnTo>
                <a:cubicBezTo>
                  <a:pt x="352329" y="6263217"/>
                  <a:pt x="0" y="5910888"/>
                  <a:pt x="0" y="5476269"/>
                </a:cubicBezTo>
                <a:lnTo>
                  <a:pt x="0" y="786948"/>
                </a:lnTo>
                <a:cubicBezTo>
                  <a:pt x="0" y="352329"/>
                  <a:pt x="352329" y="0"/>
                  <a:pt x="786948" y="0"/>
                </a:cubicBezTo>
                <a:close/>
              </a:path>
            </a:pathLst>
          </a:custGeom>
        </p:spPr>
        <p:txBody>
          <a:bodyPr wrap="square">
            <a:noAutofit/>
          </a:bodyPr>
          <a:lstStyle>
            <a:lvl1pPr marL="0" indent="0">
              <a:buNone/>
              <a:defRPr sz="1200"/>
            </a:lvl1pPr>
          </a:lstStyle>
          <a:p>
            <a:endParaRPr/>
          </a:p>
        </p:txBody>
      </p:sp>
    </p:spTree>
    <p:extLst>
      <p:ext uri="{BB962C8B-B14F-4D97-AF65-F5344CB8AC3E}">
        <p14:creationId xmlns:p14="http://schemas.microsoft.com/office/powerpoint/2010/main" val="28222245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339522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520CF9-FDB9-49C7-9D22-22DCD75D1789}"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9B09A-02BF-4A97-B7E3-E004BB24298D}" type="slidenum">
              <a:rPr lang="en-US" smtClean="0"/>
              <a:t>‹#›</a:t>
            </a:fld>
            <a:endParaRPr lang="en-US"/>
          </a:p>
        </p:txBody>
      </p:sp>
    </p:spTree>
    <p:extLst>
      <p:ext uri="{BB962C8B-B14F-4D97-AF65-F5344CB8AC3E}">
        <p14:creationId xmlns:p14="http://schemas.microsoft.com/office/powerpoint/2010/main" val="8052317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2"/>
          </a:xfrm>
        </p:spPr>
        <p:txBody>
          <a:bodyPr>
            <a:normAutofit/>
          </a:bodyPr>
          <a:lstStyle>
            <a:lvl1pPr algn="l">
              <a:defRPr sz="3750">
                <a:solidFill>
                  <a:schemeClr val="accent6"/>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799347"/>
            <a:ext cx="10972800" cy="508000"/>
          </a:xfrm>
        </p:spPr>
        <p:txBody>
          <a:bodyPr>
            <a:noAutofit/>
          </a:bodyPr>
          <a:lstStyle>
            <a:lvl1pPr marL="0" indent="0">
              <a:buNone/>
              <a:defRPr sz="185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1391534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835E1EC7-6C8C-4FE4-B994-3C48C60C0186}"/>
              </a:ext>
            </a:extLst>
          </p:cNvPr>
          <p:cNvSpPr>
            <a:spLocks noGrp="1"/>
          </p:cNvSpPr>
          <p:nvPr>
            <p:ph type="pic" sz="quarter" idx="13"/>
          </p:nvPr>
        </p:nvSpPr>
        <p:spPr>
          <a:xfrm>
            <a:off x="7752194" y="0"/>
            <a:ext cx="4439806" cy="6858000"/>
          </a:xfrm>
        </p:spPr>
        <p:txBody>
          <a:bodyPr anchor="ctr"/>
          <a:lstStyle>
            <a:lvl1pPr marL="0" indent="0" algn="ctr">
              <a:buFontTx/>
              <a:buNone/>
              <a:defRPr/>
            </a:lvl1pPr>
          </a:lstStyle>
          <a:p>
            <a:endParaRPr lang="en-IN"/>
          </a:p>
        </p:txBody>
      </p:sp>
      <p:sp>
        <p:nvSpPr>
          <p:cNvPr id="2" name="Title 1"/>
          <p:cNvSpPr>
            <a:spLocks noGrp="1"/>
          </p:cNvSpPr>
          <p:nvPr>
            <p:ph type="ctrTitle"/>
          </p:nvPr>
        </p:nvSpPr>
        <p:spPr>
          <a:xfrm>
            <a:off x="609600" y="5010990"/>
            <a:ext cx="8534400" cy="610820"/>
          </a:xfrm>
        </p:spPr>
        <p:txBody>
          <a:bodyPr anchor="b">
            <a:noAutofit/>
          </a:bodyPr>
          <a:lstStyle>
            <a:lvl1pPr algn="l">
              <a:defRPr lang="en-US" sz="80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609600" y="5472872"/>
            <a:ext cx="8534400" cy="764440"/>
          </a:xfrm>
        </p:spPr>
        <p:txBody>
          <a:bodyPr>
            <a:normAutofit/>
          </a:bodyPr>
          <a:lstStyle>
            <a:lvl1pPr marL="0" indent="0" algn="l">
              <a:buNone/>
              <a:defRPr lang="en-US" sz="2400" kern="120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26943473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4"/>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49DFC4-1118-47B3-B607-F8F10BE374A4}"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420662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E89B-F83A-224E-0B5F-60E21E290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55F61B0-A703-D5FE-496A-404FC08E5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D6E0521-E5E6-4B5A-1108-FC07B6658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C45CA-0F1A-062E-8C3A-B718E84A8529}"/>
              </a:ext>
            </a:extLst>
          </p:cNvPr>
          <p:cNvSpPr>
            <a:spLocks noGrp="1"/>
          </p:cNvSpPr>
          <p:nvPr>
            <p:ph type="dt" sz="half" idx="10"/>
          </p:nvPr>
        </p:nvSpPr>
        <p:spPr/>
        <p:txBody>
          <a:bodyPr/>
          <a:lstStyle/>
          <a:p>
            <a:fld id="{9DC59EC9-D647-45E8-A7E2-A607FC12674F}" type="datetimeFigureOut">
              <a:rPr lang="en-CA" smtClean="0"/>
              <a:t>2025-03-10</a:t>
            </a:fld>
            <a:endParaRPr lang="en-CA"/>
          </a:p>
        </p:txBody>
      </p:sp>
      <p:sp>
        <p:nvSpPr>
          <p:cNvPr id="6" name="Footer Placeholder 5">
            <a:extLst>
              <a:ext uri="{FF2B5EF4-FFF2-40B4-BE49-F238E27FC236}">
                <a16:creationId xmlns:a16="http://schemas.microsoft.com/office/drawing/2014/main" id="{E206CAFA-E125-1596-9E15-1C2411EDE6E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9F07FA6-6C38-0533-E9C2-60DA8C25B9BF}"/>
              </a:ext>
            </a:extLst>
          </p:cNvPr>
          <p:cNvSpPr>
            <a:spLocks noGrp="1"/>
          </p:cNvSpPr>
          <p:nvPr>
            <p:ph type="sldNum" sz="quarter" idx="12"/>
          </p:nvPr>
        </p:nvSpPr>
        <p:spPr/>
        <p:txBody>
          <a:bodyPr/>
          <a:lstStyle/>
          <a:p>
            <a:fld id="{EE2BB21C-B4BD-4596-90D7-A4BFAEB774C5}" type="slidenum">
              <a:rPr lang="en-CA" smtClean="0"/>
              <a:t>‹#›</a:t>
            </a:fld>
            <a:endParaRPr lang="en-CA"/>
          </a:p>
        </p:txBody>
      </p:sp>
    </p:spTree>
    <p:extLst>
      <p:ext uri="{BB962C8B-B14F-4D97-AF65-F5344CB8AC3E}">
        <p14:creationId xmlns:p14="http://schemas.microsoft.com/office/powerpoint/2010/main" val="10456485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175752558"/>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8" name="Object 7" hidden="1"/>
                      <p:cNvPicPr/>
                      <p:nvPr/>
                    </p:nvPicPr>
                    <p:blipFill>
                      <a:blip r:embed="rId4"/>
                      <a:stretch>
                        <a:fillRect/>
                      </a:stretch>
                    </p:blipFill>
                    <p:spPr>
                      <a:xfrm>
                        <a:off x="1589"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609543761"/>
      </p:ext>
    </p:extLst>
  </p:cSld>
  <p:clrMapOvr>
    <a:masterClrMapping/>
  </p:clrMapOvr>
  <p:extLst>
    <p:ext uri="{DCECCB84-F9BA-43D5-87BE-67443E8EF086}">
      <p15:sldGuideLst xmlns:p15="http://schemas.microsoft.com/office/powerpoint/2012/main">
        <p15:guide id="1" orient="horz" pos="686">
          <p15:clr>
            <a:srgbClr val="FBAE40"/>
          </p15:clr>
        </p15:guide>
        <p15:guide id="2" pos="211">
          <p15:clr>
            <a:srgbClr val="FBAE40"/>
          </p15:clr>
        </p15:guide>
        <p15:guide id="3" pos="7468">
          <p15:clr>
            <a:srgbClr val="FBAE40"/>
          </p15:clr>
        </p15:guide>
        <p15:guide id="4" orient="horz" pos="91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84930-C6BA-4076-8121-BB991979AFF3}"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33845764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F679DC-1CB2-4046-A797-EAD7F6282612}"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550770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02CD7-7FBB-4A2A-8368-9DED15ED7385}" type="datetime1">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277248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48A61-F122-4A38-8B2B-5605881FB769}" type="datetime1">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364417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1AD3F-A3B5-4A24-A448-7EAB2C16914A}" type="datetime1">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13361812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44894-21A8-4425-9305-E6D5793453B0}"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9550383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96BE-36AB-4DB9-9468-435E24CA2B4A}" type="datetime1">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24176812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BDDE4-5B29-46A6-8AF0-D6B98520D2F8}"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9843912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FEEFC-7C57-49C4-A7B9-6FD40B53D893}" type="datetime1">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EA229-0096-49BD-81C1-58B039421B74}" type="slidenum">
              <a:rPr lang="en-US" smtClean="0"/>
              <a:t>‹#›</a:t>
            </a:fld>
            <a:endParaRPr lang="en-US"/>
          </a:p>
        </p:txBody>
      </p:sp>
    </p:spTree>
    <p:extLst>
      <p:ext uri="{BB962C8B-B14F-4D97-AF65-F5344CB8AC3E}">
        <p14:creationId xmlns:p14="http://schemas.microsoft.com/office/powerpoint/2010/main" val="55091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ags" Target="../tags/tag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emf"/><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oleObject" Target="../embeddings/oleObject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4.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6.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emf"/><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oleObject" Target="../embeddings/oleObject2.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6.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7.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4.emf"/><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oleObject" Target="../embeddings/oleObject2.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ags" Target="../tags/tag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8.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4.emf"/><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237D79-FC86-B6F5-F3D1-07B1B2A41A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ED1C85A-D401-976A-F75C-42541339E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C10324-F6AA-AE4E-7B2D-93FD5586E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59EC9-D647-45E8-A7E2-A607FC12674F}" type="datetimeFigureOut">
              <a:rPr lang="en-CA" smtClean="0"/>
              <a:t>2025-03-10</a:t>
            </a:fld>
            <a:endParaRPr lang="en-CA"/>
          </a:p>
        </p:txBody>
      </p:sp>
      <p:sp>
        <p:nvSpPr>
          <p:cNvPr id="5" name="Footer Placeholder 4">
            <a:extLst>
              <a:ext uri="{FF2B5EF4-FFF2-40B4-BE49-F238E27FC236}">
                <a16:creationId xmlns:a16="http://schemas.microsoft.com/office/drawing/2014/main" id="{F69D68C8-9365-0C35-740B-19A76015C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27419D2-349F-8B99-0710-122A29C56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BB21C-B4BD-4596-90D7-A4BFAEB774C5}" type="slidenum">
              <a:rPr lang="en-CA" smtClean="0"/>
              <a:t>‹#›</a:t>
            </a:fld>
            <a:endParaRPr lang="en-CA"/>
          </a:p>
        </p:txBody>
      </p:sp>
    </p:spTree>
    <p:extLst>
      <p:ext uri="{BB962C8B-B14F-4D97-AF65-F5344CB8AC3E}">
        <p14:creationId xmlns:p14="http://schemas.microsoft.com/office/powerpoint/2010/main" val="222410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3" r:id="rId12"/>
    <p:sldLayoutId id="2147483704" r:id="rId13"/>
    <p:sldLayoutId id="2147483705" r:id="rId14"/>
    <p:sldLayoutId id="21474837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0778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19869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Lst>
  <p:txStyles>
    <p:titleStyle>
      <a:lvl1pPr algn="l" defTabSz="457109"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31" indent="-342831" algn="l" defTabSz="45710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801" indent="-285693" algn="l" defTabSz="45710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771"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880"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989"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499"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206"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314"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423" indent="-228554" algn="l" defTabSz="45710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3495468847"/>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14" imgW="383" imgH="384" progId="TCLayout.ActiveDocument.1">
                  <p:embed/>
                </p:oleObj>
              </mc:Choice>
              <mc:Fallback>
                <p:oleObj name="think-cell Slide" r:id="rId14" imgW="383" imgH="384" progId="TCLayout.ActiveDocument.1">
                  <p:embed/>
                  <p:pic>
                    <p:nvPicPr>
                      <p:cNvPr id="7" name="Object 6" hidden="1"/>
                      <p:cNvPicPr/>
                      <p:nvPr/>
                    </p:nvPicPr>
                    <p:blipFill>
                      <a:blip r:embed="rId15"/>
                      <a:stretch>
                        <a:fillRect/>
                      </a:stretch>
                    </p:blipFill>
                    <p:spPr>
                      <a:xfrm>
                        <a:off x="1589"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82B25-0756-4DFE-9698-0F9202B8DC3F}" type="datetime1">
              <a:rPr lang="en-US" smtClean="0"/>
              <a:t>3/10/2025</a:t>
            </a:fld>
            <a:endParaRPr lang="en-US"/>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EA229-0096-49BD-81C1-58B039421B74}" type="slidenum">
              <a:rPr lang="en-US" smtClean="0"/>
              <a:t>‹#›</a:t>
            </a:fld>
            <a:endParaRPr lang="en-US"/>
          </a:p>
        </p:txBody>
      </p:sp>
    </p:spTree>
    <p:extLst>
      <p:ext uri="{BB962C8B-B14F-4D97-AF65-F5344CB8AC3E}">
        <p14:creationId xmlns:p14="http://schemas.microsoft.com/office/powerpoint/2010/main" val="289817882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A8EB6CB3-CBCD-0542-92EF-97F5266AB2B4}" type="datetimeFigureOut">
              <a:rPr lang="en-US" smtClean="0"/>
              <a:pPr/>
              <a:t>3/10/2025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F3113448-419B-C144-A955-21B482989577}" type="slidenum">
              <a:rPr lang="en-US" smtClean="0"/>
              <a:pPr/>
              <a:t>‹#›</a:t>
            </a:fld>
            <a:endParaRPr lang="en-US"/>
          </a:p>
        </p:txBody>
      </p:sp>
    </p:spTree>
    <p:extLst>
      <p:ext uri="{BB962C8B-B14F-4D97-AF65-F5344CB8AC3E}">
        <p14:creationId xmlns:p14="http://schemas.microsoft.com/office/powerpoint/2010/main" val="153009415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Lst>
  <p:txStyles>
    <p:titleStyle>
      <a:lvl1pPr algn="l" defTabSz="914355"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3495468847"/>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14" imgW="383" imgH="384" progId="TCLayout.ActiveDocument.1">
                  <p:embed/>
                </p:oleObj>
              </mc:Choice>
              <mc:Fallback>
                <p:oleObj name="think-cell Slide" r:id="rId14" imgW="383" imgH="384" progId="TCLayout.ActiveDocument.1">
                  <p:embed/>
                  <p:pic>
                    <p:nvPicPr>
                      <p:cNvPr id="7" name="Object 6" hidden="1"/>
                      <p:cNvPicPr/>
                      <p:nvPr/>
                    </p:nvPicPr>
                    <p:blipFill>
                      <a:blip r:embed="rId15"/>
                      <a:stretch>
                        <a:fillRect/>
                      </a:stretch>
                    </p:blipFill>
                    <p:spPr>
                      <a:xfrm>
                        <a:off x="1589"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82B25-0756-4DFE-9698-0F9202B8DC3F}" type="datetime1">
              <a:rPr lang="en-US" smtClean="0"/>
              <a:t>3/10/2025</a:t>
            </a:fld>
            <a:endParaRPr lang="en-US"/>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EA229-0096-49BD-81C1-58B039421B74}" type="slidenum">
              <a:rPr lang="en-US" smtClean="0"/>
              <a:t>‹#›</a:t>
            </a:fld>
            <a:endParaRPr lang="en-US"/>
          </a:p>
        </p:txBody>
      </p:sp>
    </p:spTree>
    <p:extLst>
      <p:ext uri="{BB962C8B-B14F-4D97-AF65-F5344CB8AC3E}">
        <p14:creationId xmlns:p14="http://schemas.microsoft.com/office/powerpoint/2010/main" val="14373707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3495468847"/>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14" imgW="383" imgH="384" progId="TCLayout.ActiveDocument.1">
                  <p:embed/>
                </p:oleObj>
              </mc:Choice>
              <mc:Fallback>
                <p:oleObj name="think-cell Slide" r:id="rId14" imgW="383" imgH="384" progId="TCLayout.ActiveDocument.1">
                  <p:embed/>
                  <p:pic>
                    <p:nvPicPr>
                      <p:cNvPr id="7" name="Object 6" hidden="1"/>
                      <p:cNvPicPr/>
                      <p:nvPr/>
                    </p:nvPicPr>
                    <p:blipFill>
                      <a:blip r:embed="rId15"/>
                      <a:stretch>
                        <a:fillRect/>
                      </a:stretch>
                    </p:blipFill>
                    <p:spPr>
                      <a:xfrm>
                        <a:off x="1589"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82B25-0756-4DFE-9698-0F9202B8DC3F}" type="datetime1">
              <a:rPr lang="en-US" smtClean="0"/>
              <a:t>3/10/2025</a:t>
            </a:fld>
            <a:endParaRPr lang="en-US"/>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EA229-0096-49BD-81C1-58B039421B74}" type="slidenum">
              <a:rPr lang="en-US" smtClean="0"/>
              <a:t>‹#›</a:t>
            </a:fld>
            <a:endParaRPr lang="en-US"/>
          </a:p>
        </p:txBody>
      </p:sp>
    </p:spTree>
    <p:extLst>
      <p:ext uri="{BB962C8B-B14F-4D97-AF65-F5344CB8AC3E}">
        <p14:creationId xmlns:p14="http://schemas.microsoft.com/office/powerpoint/2010/main" val="253573357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3495468847"/>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14" imgW="383" imgH="384" progId="TCLayout.ActiveDocument.1">
                  <p:embed/>
                </p:oleObj>
              </mc:Choice>
              <mc:Fallback>
                <p:oleObj name="think-cell Slide" r:id="rId14" imgW="383" imgH="384" progId="TCLayout.ActiveDocument.1">
                  <p:embed/>
                  <p:pic>
                    <p:nvPicPr>
                      <p:cNvPr id="7" name="Object 6" hidden="1"/>
                      <p:cNvPicPr/>
                      <p:nvPr/>
                    </p:nvPicPr>
                    <p:blipFill>
                      <a:blip r:embed="rId15"/>
                      <a:stretch>
                        <a:fillRect/>
                      </a:stretch>
                    </p:blipFill>
                    <p:spPr>
                      <a:xfrm>
                        <a:off x="1589"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82B25-0756-4DFE-9698-0F9202B8DC3F}" type="datetime1">
              <a:rPr lang="en-US" smtClean="0"/>
              <a:t>3/10/2025</a:t>
            </a:fld>
            <a:endParaRPr lang="en-US"/>
          </a:p>
        </p:txBody>
      </p:sp>
      <p:sp>
        <p:nvSpPr>
          <p:cNvPr id="5" name="Footer Placeholder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EA229-0096-49BD-81C1-58B039421B74}" type="slidenum">
              <a:rPr lang="en-US" smtClean="0"/>
              <a:t>‹#›</a:t>
            </a:fld>
            <a:endParaRPr lang="en-US"/>
          </a:p>
        </p:txBody>
      </p:sp>
    </p:spTree>
    <p:extLst>
      <p:ext uri="{BB962C8B-B14F-4D97-AF65-F5344CB8AC3E}">
        <p14:creationId xmlns:p14="http://schemas.microsoft.com/office/powerpoint/2010/main" val="285057074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jpeg"/><Relationship Id="rId7" Type="http://schemas.openxmlformats.org/officeDocument/2006/relationships/diagramColors" Target="../diagrams/colors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jpeg"/><Relationship Id="rId7" Type="http://schemas.openxmlformats.org/officeDocument/2006/relationships/diagramColors" Target="../diagrams/colors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18.svg"/><Relationship Id="rId4" Type="http://schemas.openxmlformats.org/officeDocument/2006/relationships/diagramData" Target="../diagrams/data6.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0.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8" Type="http://schemas.openxmlformats.org/officeDocument/2006/relationships/hyperlink" Target="http://sites.maxwell.syr.edu/CLAG/CLAG.htm" TargetMode="External"/><Relationship Id="rId13" Type="http://schemas.openxmlformats.org/officeDocument/2006/relationships/hyperlink" Target="http://www.utexas.edu/cola/orgs/lajsa/" TargetMode="External"/><Relationship Id="rId3" Type="http://schemas.openxmlformats.org/officeDocument/2006/relationships/image" Target="../media/image11.jpeg"/><Relationship Id="rId7" Type="http://schemas.openxmlformats.org/officeDocument/2006/relationships/hyperlink" Target="http://www.caribbeanstudiesassociation.org/en/" TargetMode="External"/><Relationship Id="rId12" Type="http://schemas.openxmlformats.org/officeDocument/2006/relationships/hyperlink" Target="http://www.vanderbilt.edu/gsn/" TargetMode="External"/><Relationship Id="rId2" Type="http://schemas.openxmlformats.org/officeDocument/2006/relationships/image" Target="../media/image10.png"/><Relationship Id="rId16" Type="http://schemas.openxmlformats.org/officeDocument/2006/relationships/hyperlink" Target="http://www.slas.org.uk/" TargetMode="External"/><Relationship Id="rId1" Type="http://schemas.openxmlformats.org/officeDocument/2006/relationships/slideLayout" Target="../slideLayouts/slideLayout90.xml"/><Relationship Id="rId6" Type="http://schemas.openxmlformats.org/officeDocument/2006/relationships/hyperlink" Target="http://www.can-latam.org/" TargetMode="External"/><Relationship Id="rId11" Type="http://schemas.openxmlformats.org/officeDocument/2006/relationships/hyperlink" Target="http://www.flacso.org/" TargetMode="External"/><Relationship Id="rId5" Type="http://schemas.openxmlformats.org/officeDocument/2006/relationships/hyperlink" Target="http://www.brasa.org/" TargetMode="External"/><Relationship Id="rId15" Type="http://schemas.openxmlformats.org/officeDocument/2006/relationships/hyperlink" Target="http://www.caribbeanstudies.org.uk/" TargetMode="External"/><Relationship Id="rId10" Type="http://schemas.openxmlformats.org/officeDocument/2006/relationships/hyperlink" Target="http://www.claspprograms.org/" TargetMode="External"/><Relationship Id="rId4" Type="http://schemas.openxmlformats.org/officeDocument/2006/relationships/hyperlink" Target="http://lasa.international.pitt.edu/" TargetMode="External"/><Relationship Id="rId9" Type="http://schemas.openxmlformats.org/officeDocument/2006/relationships/hyperlink" Target="http://www.clacso.org/" TargetMode="External"/><Relationship Id="rId14" Type="http://schemas.openxmlformats.org/officeDocument/2006/relationships/hyperlink" Target="http://www.salalm.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ii.umich.edu/lacs/" TargetMode="External"/><Relationship Id="rId13" Type="http://schemas.openxmlformats.org/officeDocument/2006/relationships/hyperlink" Target="http://ilas.columbia.edu/" TargetMode="External"/><Relationship Id="rId18" Type="http://schemas.openxmlformats.org/officeDocument/2006/relationships/hyperlink" Target="http://clas.uchicago.edu/" TargetMode="External"/><Relationship Id="rId26" Type="http://schemas.openxmlformats.org/officeDocument/2006/relationships/hyperlink" Target="http://www.red-redial.net/" TargetMode="External"/><Relationship Id="rId3" Type="http://schemas.openxmlformats.org/officeDocument/2006/relationships/hyperlink" Target="http://las.stanford.edu/" TargetMode="External"/><Relationship Id="rId21" Type="http://schemas.openxmlformats.org/officeDocument/2006/relationships/hyperlink" Target="http://www.lacis.wisc.edu/" TargetMode="External"/><Relationship Id="rId7" Type="http://schemas.openxmlformats.org/officeDocument/2006/relationships/hyperlink" Target="http://www.lacsiuga.org/" TargetMode="External"/><Relationship Id="rId12" Type="http://schemas.openxmlformats.org/officeDocument/2006/relationships/hyperlink" Target="http://www.vanderbilt.edu/clas/" TargetMode="External"/><Relationship Id="rId17" Type="http://schemas.openxmlformats.org/officeDocument/2006/relationships/hyperlink" Target="http://www.clacs.illinois.edu/" TargetMode="External"/><Relationship Id="rId25" Type="http://schemas.openxmlformats.org/officeDocument/2006/relationships/hyperlink" Target="http://lasa.international.pitt.edu/programsdirectory/dropdownsearch.asp" TargetMode="External"/><Relationship Id="rId2" Type="http://schemas.openxmlformats.org/officeDocument/2006/relationships/hyperlink" Target="http://lacc.fiu.edu/" TargetMode="External"/><Relationship Id="rId16" Type="http://schemas.openxmlformats.org/officeDocument/2006/relationships/hyperlink" Target="http://isa.unc.edu/" TargetMode="External"/><Relationship Id="rId20" Type="http://schemas.openxmlformats.org/officeDocument/2006/relationships/hyperlink" Target="http://kennedy.byu.edu/latin-american-studies/" TargetMode="External"/><Relationship Id="rId1" Type="http://schemas.openxmlformats.org/officeDocument/2006/relationships/slideLayout" Target="../slideLayouts/slideLayout90.xml"/><Relationship Id="rId6" Type="http://schemas.openxmlformats.org/officeDocument/2006/relationships/hyperlink" Target="http://www.latam.ufl.edu/" TargetMode="External"/><Relationship Id="rId11" Type="http://schemas.openxmlformats.org/officeDocument/2006/relationships/hyperlink" Target="http://www.utexas.edu/cola/insts/llilas/" TargetMode="External"/><Relationship Id="rId24" Type="http://schemas.openxmlformats.org/officeDocument/2006/relationships/hyperlink" Target="http://www.ii.umich.edu/lacs/resources/othercenters" TargetMode="External"/><Relationship Id="rId5" Type="http://schemas.openxmlformats.org/officeDocument/2006/relationships/hyperlink" Target="http://www.international.ucla.edu/lai/" TargetMode="External"/><Relationship Id="rId15" Type="http://schemas.openxmlformats.org/officeDocument/2006/relationships/hyperlink" Target="http://clacs.aas.duke.edu/" TargetMode="External"/><Relationship Id="rId23" Type="http://schemas.openxmlformats.org/officeDocument/2006/relationships/hyperlink" Target="http://www.claspprograms.org/members.htm" TargetMode="External"/><Relationship Id="rId28" Type="http://schemas.openxmlformats.org/officeDocument/2006/relationships/image" Target="../media/image11.jpeg"/><Relationship Id="rId10" Type="http://schemas.openxmlformats.org/officeDocument/2006/relationships/hyperlink" Target="http://www.ucis.pitt.edu/clas/" TargetMode="External"/><Relationship Id="rId19" Type="http://schemas.openxmlformats.org/officeDocument/2006/relationships/hyperlink" Target="http://latin-american-studies.utah.edu/" TargetMode="External"/><Relationship Id="rId4" Type="http://schemas.openxmlformats.org/officeDocument/2006/relationships/hyperlink" Target="http://www.tulane.edu/~clas/" TargetMode="External"/><Relationship Id="rId9" Type="http://schemas.openxmlformats.org/officeDocument/2006/relationships/hyperlink" Target="http://laii.unm.edu/" TargetMode="External"/><Relationship Id="rId14" Type="http://schemas.openxmlformats.org/officeDocument/2006/relationships/hyperlink" Target="http://www.nyu.edu/gsas/program/latin/" TargetMode="External"/><Relationship Id="rId22" Type="http://schemas.openxmlformats.org/officeDocument/2006/relationships/hyperlink" Target="http://www4.uwm.edu/clacs/" TargetMode="External"/><Relationship Id="rId27"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hyperlink" Target="http://www.drclas.harvard.edu/" TargetMode="External"/><Relationship Id="rId13" Type="http://schemas.openxmlformats.org/officeDocument/2006/relationships/hyperlink" Target="http://kellogg.nd.edu/students/lasp/" TargetMode="External"/><Relationship Id="rId18" Type="http://schemas.openxmlformats.org/officeDocument/2006/relationships/hyperlink" Target="http://www.lais.ucsb.edu/" TargetMode="External"/><Relationship Id="rId26" Type="http://schemas.openxmlformats.org/officeDocument/2006/relationships/hyperlink" Target="http://jsis.washington.edu/latinam/" TargetMode="External"/><Relationship Id="rId3" Type="http://schemas.openxmlformats.org/officeDocument/2006/relationships/hyperlink" Target="http://www.bc.edu/bc_org/avp/cas/latin/" TargetMode="External"/><Relationship Id="rId21" Type="http://schemas.openxmlformats.org/officeDocument/2006/relationships/hyperlink" Target="http://www.uic.edu/las/latamst/" TargetMode="External"/><Relationship Id="rId7" Type="http://schemas.openxmlformats.org/officeDocument/2006/relationships/hyperlink" Target="http://clas.georgetown.edu/" TargetMode="External"/><Relationship Id="rId12" Type="http://schemas.openxmlformats.org/officeDocument/2006/relationships/hyperlink" Target="http://www.nyu.edu/gsas/program/latin/" TargetMode="External"/><Relationship Id="rId17" Type="http://schemas.openxmlformats.org/officeDocument/2006/relationships/hyperlink" Target="http://cilas.ucsd.edu/" TargetMode="External"/><Relationship Id="rId25" Type="http://schemas.openxmlformats.org/officeDocument/2006/relationships/hyperlink" Target="http://www.utexas.edu/cola/insts/llilas/" TargetMode="External"/><Relationship Id="rId2" Type="http://schemas.openxmlformats.org/officeDocument/2006/relationships/hyperlink" Target="http://www.american.edu/clals/" TargetMode="External"/><Relationship Id="rId16" Type="http://schemas.openxmlformats.org/officeDocument/2006/relationships/hyperlink" Target="http://naples.cc.sunysb.edu/CAS/lacc.nsf" TargetMode="External"/><Relationship Id="rId20" Type="http://schemas.openxmlformats.org/officeDocument/2006/relationships/hyperlink" Target="http://clacs.uconn.edu/" TargetMode="External"/><Relationship Id="rId1" Type="http://schemas.openxmlformats.org/officeDocument/2006/relationships/slideLayout" Target="../slideLayouts/slideLayout2.xml"/><Relationship Id="rId6" Type="http://schemas.openxmlformats.org/officeDocument/2006/relationships/hyperlink" Target="http://www.einaudi.cornell.edu/LatinAmerica/" TargetMode="External"/><Relationship Id="rId11" Type="http://schemas.openxmlformats.org/officeDocument/2006/relationships/hyperlink" Target="http://www.nmsu.edu/~clas/" TargetMode="External"/><Relationship Id="rId24" Type="http://schemas.openxmlformats.org/officeDocument/2006/relationships/hyperlink" Target="http://www.usc.edu/schools/college/latinamericanstudies/" TargetMode="External"/><Relationship Id="rId5" Type="http://schemas.openxmlformats.org/officeDocument/2006/relationships/hyperlink" Target="http://web.gc.cuny.edu/lastudies/" TargetMode="External"/><Relationship Id="rId15" Type="http://schemas.openxmlformats.org/officeDocument/2006/relationships/hyperlink" Target="http://latinamericanstudies.sdsu.edu/" TargetMode="External"/><Relationship Id="rId23" Type="http://schemas.openxmlformats.org/officeDocument/2006/relationships/hyperlink" Target="http://www.umass.edu/clacls/" TargetMode="External"/><Relationship Id="rId28" Type="http://schemas.openxmlformats.org/officeDocument/2006/relationships/image" Target="../media/image11.jpeg"/><Relationship Id="rId10" Type="http://schemas.openxmlformats.org/officeDocument/2006/relationships/hyperlink" Target="http://www.indiana.edu/~clacs/" TargetMode="External"/><Relationship Id="rId19" Type="http://schemas.openxmlformats.org/officeDocument/2006/relationships/hyperlink" Target="http://lals.ucsc.edu/" TargetMode="External"/><Relationship Id="rId4" Type="http://schemas.openxmlformats.org/officeDocument/2006/relationships/hyperlink" Target="http://www.watsoninstitute.org/clas/" TargetMode="External"/><Relationship Id="rId9" Type="http://schemas.openxmlformats.org/officeDocument/2006/relationships/hyperlink" Target="http://www.hunter.cuny.edu/lacsp/" TargetMode="External"/><Relationship Id="rId14" Type="http://schemas.openxmlformats.org/officeDocument/2006/relationships/hyperlink" Target="http://www.princeton.edu/~plas/" TargetMode="External"/><Relationship Id="rId22" Type="http://schemas.openxmlformats.org/officeDocument/2006/relationships/hyperlink" Target="http://www.lasc.umd.edu/" TargetMode="External"/><Relationship Id="rId27"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hyperlink" Target="http://www.duei.de/iik/" TargetMode="External"/><Relationship Id="rId13" Type="http://schemas.openxmlformats.org/officeDocument/2006/relationships/hyperlink" Target="http://www.las.ucalgary.ca/" TargetMode="External"/><Relationship Id="rId18" Type="http://schemas.openxmlformats.org/officeDocument/2006/relationships/hyperlink" Target="http://www.yorku.ca/cerlac/" TargetMode="External"/><Relationship Id="rId3" Type="http://schemas.openxmlformats.org/officeDocument/2006/relationships/hyperlink" Target="http://www.cedla.uva.nl/" TargetMode="External"/><Relationship Id="rId7" Type="http://schemas.openxmlformats.org/officeDocument/2006/relationships/hyperlink" Target="http://www.iai.wiwi.uni-goettingen.de/" TargetMode="External"/><Relationship Id="rId12" Type="http://schemas.openxmlformats.org/officeDocument/2006/relationships/hyperlink" Target="http://www.bristol.ac.uk/hispanic/" TargetMode="External"/><Relationship Id="rId17" Type="http://schemas.openxmlformats.org/officeDocument/2006/relationships/hyperlink" Target="http://www.lac.ox.ac.uk/" TargetMode="External"/><Relationship Id="rId2" Type="http://schemas.openxmlformats.org/officeDocument/2006/relationships/hyperlink" Target="http://www.usc.es/~economet/aea.htm" TargetMode="External"/><Relationship Id="rId16" Type="http://schemas.openxmlformats.org/officeDocument/2006/relationships/hyperlink" Target="http://www.sas.ac.uk/ilas/" TargetMode="External"/><Relationship Id="rId20"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iai.spk-berlin.de/indexe.htm" TargetMode="External"/><Relationship Id="rId11" Type="http://schemas.openxmlformats.org/officeDocument/2006/relationships/hyperlink" Target="http://www.hispanic.bham.ac.uk/" TargetMode="External"/><Relationship Id="rId5" Type="http://schemas.openxmlformats.org/officeDocument/2006/relationships/hyperlink" Target="http://www.fu-berlin.de/lai/" TargetMode="External"/><Relationship Id="rId15" Type="http://schemas.openxmlformats.org/officeDocument/2006/relationships/hyperlink" Target="http://www.liv.ac.uk/rilas/" TargetMode="External"/><Relationship Id="rId10" Type="http://schemas.openxmlformats.org/officeDocument/2006/relationships/hyperlink" Target="http://www.ilea.ufrgs.br/" TargetMode="External"/><Relationship Id="rId19" Type="http://schemas.openxmlformats.org/officeDocument/2006/relationships/image" Target="../media/image10.png"/><Relationship Id="rId4" Type="http://schemas.openxmlformats.org/officeDocument/2006/relationships/hyperlink" Target="http://www.ccydel.unam.mx/" TargetMode="External"/><Relationship Id="rId9" Type="http://schemas.openxmlformats.org/officeDocument/2006/relationships/hyperlink" Target="http://www.una.ac.cr/idela/" TargetMode="External"/><Relationship Id="rId14" Type="http://schemas.openxmlformats.org/officeDocument/2006/relationships/hyperlink" Target="http://www.helsinki.fi/ib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iepala.es/" TargetMode="External"/><Relationship Id="rId13" Type="http://schemas.openxmlformats.org/officeDocument/2006/relationships/hyperlink" Target="http://www.larc.ucalgary.ca/" TargetMode="External"/><Relationship Id="rId18" Type="http://schemas.openxmlformats.org/officeDocument/2006/relationships/hyperlink" Target="http://ucmexus.ucr.edu/" TargetMode="External"/><Relationship Id="rId3" Type="http://schemas.openxmlformats.org/officeDocument/2006/relationships/hyperlink" Target="http://www.csis.org/americas/" TargetMode="External"/><Relationship Id="rId21" Type="http://schemas.openxmlformats.org/officeDocument/2006/relationships/image" Target="../media/image10.png"/><Relationship Id="rId7" Type="http://schemas.openxmlformats.org/officeDocument/2006/relationships/hyperlink" Target="http://www.famsi.org/" TargetMode="External"/><Relationship Id="rId12" Type="http://schemas.openxmlformats.org/officeDocument/2006/relationships/hyperlink" Target="http://www.lab.org.uk/" TargetMode="External"/><Relationship Id="rId17" Type="http://schemas.openxmlformats.org/officeDocument/2006/relationships/hyperlink" Target="http://www.insumisos.com/" TargetMode="External"/><Relationship Id="rId2" Type="http://schemas.openxmlformats.org/officeDocument/2006/relationships/hyperlink" Target="http://www.laspau.harvard.edu/" TargetMode="External"/><Relationship Id="rId16" Type="http://schemas.openxmlformats.org/officeDocument/2006/relationships/hyperlink" Target="http://www.red-redial.net/" TargetMode="External"/><Relationship Id="rId20" Type="http://schemas.openxmlformats.org/officeDocument/2006/relationships/hyperlink" Target="http://www.wilsoncenter.org/LAP" TargetMode="External"/><Relationship Id="rId1" Type="http://schemas.openxmlformats.org/officeDocument/2006/relationships/slideLayout" Target="../slideLayouts/slideLayout2.xml"/><Relationship Id="rId6" Type="http://schemas.openxmlformats.org/officeDocument/2006/relationships/hyperlink" Target="http://counciloftheamericas.org/" TargetMode="External"/><Relationship Id="rId11" Type="http://schemas.openxmlformats.org/officeDocument/2006/relationships/hyperlink" Target="http://www.nd.edu/~iuplr/" TargetMode="External"/><Relationship Id="rId5" Type="http://schemas.openxmlformats.org/officeDocument/2006/relationships/hyperlink" Target="http://clnet.ucla.edu/" TargetMode="External"/><Relationship Id="rId15" Type="http://schemas.openxmlformats.org/officeDocument/2006/relationships/hyperlink" Target="http://www.preal.org/" TargetMode="External"/><Relationship Id="rId10" Type="http://schemas.openxmlformats.org/officeDocument/2006/relationships/hyperlink" Target="http://www.irc-online.org/" TargetMode="External"/><Relationship Id="rId19" Type="http://schemas.openxmlformats.org/officeDocument/2006/relationships/hyperlink" Target="http://www.wola.org/" TargetMode="External"/><Relationship Id="rId4" Type="http://schemas.openxmlformats.org/officeDocument/2006/relationships/hyperlink" Target="http://www.sscnet.ucla.edu/csrc/" TargetMode="External"/><Relationship Id="rId9" Type="http://schemas.openxmlformats.org/officeDocument/2006/relationships/hyperlink" Target="http://www.thedialogue.org/" TargetMode="External"/><Relationship Id="rId14" Type="http://schemas.openxmlformats.org/officeDocument/2006/relationships/hyperlink" Target="http://www.nacla.org/" TargetMode="External"/><Relationship Id="rId22"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sianstudies.org/jobs-professional-resources/asian-studies-centers/u-s-programs-centers-by-state/" TargetMode="Externa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27.svg"/><Relationship Id="rId13" Type="http://schemas.microsoft.com/office/2007/relationships/diagramDrawing" Target="../diagrams/drawing7.xm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diagramColors" Target="../diagrams/colors7.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5.svg"/><Relationship Id="rId11" Type="http://schemas.openxmlformats.org/officeDocument/2006/relationships/diagramQuickStyle" Target="../diagrams/quickStyle7.xml"/><Relationship Id="rId5" Type="http://schemas.openxmlformats.org/officeDocument/2006/relationships/image" Target="../media/image24.png"/><Relationship Id="rId10" Type="http://schemas.openxmlformats.org/officeDocument/2006/relationships/diagramLayout" Target="../diagrams/layout7.xml"/><Relationship Id="rId4" Type="http://schemas.openxmlformats.org/officeDocument/2006/relationships/image" Target="../media/image23.svg"/><Relationship Id="rId9"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0.png"/><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0.png"/><Relationship Id="rId7"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globalservices.georgetown.edu/gps/agreements/?utm_source=chatgpt.com" TargetMode="External"/><Relationship Id="rId3" Type="http://schemas.openxmlformats.org/officeDocument/2006/relationships/hyperlink" Target="https://msb.georgetown.edu/custom-executive-education/?utm_source=chatgpt.com" TargetMode="External"/><Relationship Id="rId7" Type="http://schemas.openxmlformats.org/officeDocument/2006/relationships/hyperlink" Target="https://calledtobe.georgetown.edu/schools-programs/global-engagement/?utm_source=chatgp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fs.georgetown.edu/academics/executive-education/?utm_source=chatgpt.com" TargetMode="External"/><Relationship Id="rId5" Type="http://schemas.openxmlformats.org/officeDocument/2006/relationships/hyperlink" Target="https://mccourt.georgetown.edu/executive-education/executive-institute/" TargetMode="External"/><Relationship Id="rId4" Type="http://schemas.openxmlformats.org/officeDocument/2006/relationships/hyperlink" Target="https://scs.georgetown.edu/academics/professional-certificates/?utm_source=chatgpt.com"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scs.georgetown.edu/programs/485/certificate-in-strategic-management/" TargetMode="External"/><Relationship Id="rId3" Type="http://schemas.openxmlformats.org/officeDocument/2006/relationships/hyperlink" Target="https://scs.georgetown.edu/programs/520/certificate-in-finance-for-non-financial-managers/" TargetMode="External"/><Relationship Id="rId7" Type="http://schemas.openxmlformats.org/officeDocument/2006/relationships/hyperlink" Target="https://scs.georgetown.edu/programs/537/certificate-in-screenwriting/" TargetMode="External"/><Relationship Id="rId2" Type="http://schemas.openxmlformats.org/officeDocument/2006/relationships/hyperlink" Target="https://scs.georgetown.edu/programs/527/certificate-in-data-driven-decision-making/" TargetMode="External"/><Relationship Id="rId1" Type="http://schemas.openxmlformats.org/officeDocument/2006/relationships/slideLayout" Target="../slideLayouts/slideLayout2.xml"/><Relationship Id="rId6" Type="http://schemas.openxmlformats.org/officeDocument/2006/relationships/hyperlink" Target="https://scs.georgetown.edu/programs/393/certificate-in-project-management/" TargetMode="External"/><Relationship Id="rId5" Type="http://schemas.openxmlformats.org/officeDocument/2006/relationships/hyperlink" Target="https://scs.georgetown.edu/programs/502/certificate-in-managerial-finance/" TargetMode="External"/><Relationship Id="rId4" Type="http://schemas.openxmlformats.org/officeDocument/2006/relationships/hyperlink" Target="https://scs.georgetown.edu/programs/382/certificate-in-franchise-management/" TargetMode="External"/><Relationship Id="rId9" Type="http://schemas.openxmlformats.org/officeDocument/2006/relationships/hyperlink" Target="https://scs.georgetown.edu/programs/538/certificate-in-strategic-thinking-leadership/"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scs.georgetown.edu/programs/519/certificate-in-infant-early-childhood-mental-health-family-leadership/" TargetMode="External"/><Relationship Id="rId3" Type="http://schemas.openxmlformats.org/officeDocument/2006/relationships/hyperlink" Target="https://scs.georgetown.edu/programs/379/certificate-in-education-program-evaluation/" TargetMode="External"/><Relationship Id="rId7" Type="http://schemas.openxmlformats.org/officeDocument/2006/relationships/hyperlink" Target="https://scs.georgetown.edu/programs/518/certificate-in-infant-early-childhood-mental-health-consultation/" TargetMode="External"/><Relationship Id="rId2" Type="http://schemas.openxmlformats.org/officeDocument/2006/relationships/hyperlink" Target="https://scs.georgetown.edu/programs/378/certificate-in-early-intervention/" TargetMode="External"/><Relationship Id="rId1" Type="http://schemas.openxmlformats.org/officeDocument/2006/relationships/slideLayout" Target="../slideLayouts/slideLayout2.xml"/><Relationship Id="rId6" Type="http://schemas.openxmlformats.org/officeDocument/2006/relationships/hyperlink" Target="https://scs.georgetown.edu/programs/517/certificate-in-infant-early-childhood-mental-health/" TargetMode="External"/><Relationship Id="rId5" Type="http://schemas.openxmlformats.org/officeDocument/2006/relationships/hyperlink" Target="https://scs.georgetown.edu/programs/385/certificate-in-health-wellness-coaching/" TargetMode="External"/><Relationship Id="rId10" Type="http://schemas.openxmlformats.org/officeDocument/2006/relationships/hyperlink" Target="https://elc.georgetown.edu/programs/435/tefl-certificate-program/" TargetMode="External"/><Relationship Id="rId4" Type="http://schemas.openxmlformats.org/officeDocument/2006/relationships/hyperlink" Target="https://scs.georgetown.edu/programs/507/certificate-in-global-displacement-migration-studies/" TargetMode="External"/><Relationship Id="rId9" Type="http://schemas.openxmlformats.org/officeDocument/2006/relationships/hyperlink" Target="https://scs.georgetown.edu/programs/512/certificate-in-instructional-design/"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scs.georgetown.edu/programs/388/certificate-in-leadership-coaching/" TargetMode="External"/><Relationship Id="rId7" Type="http://schemas.openxmlformats.org/officeDocument/2006/relationships/hyperlink" Target="https://scs.georgetown.edu/programs/551/master-practitioner-in-negotiation/" TargetMode="External"/><Relationship Id="rId2" Type="http://schemas.openxmlformats.org/officeDocument/2006/relationships/hyperlink" Target="https://scs.georgetown.edu/programs/415/certificate-in-facilitation/" TargetMode="External"/><Relationship Id="rId1" Type="http://schemas.openxmlformats.org/officeDocument/2006/relationships/slideLayout" Target="../slideLayouts/slideLayout2.xml"/><Relationship Id="rId6" Type="http://schemas.openxmlformats.org/officeDocument/2006/relationships/hyperlink" Target="https://scs.georgetown.edu/programs/552/master-practitioner-in-meeting-design-group-dynamics/" TargetMode="External"/><Relationship Id="rId5" Type="http://schemas.openxmlformats.org/officeDocument/2006/relationships/hyperlink" Target="https://scs.georgetown.edu/programs/553/master-practitioner-in-leadership/" TargetMode="External"/><Relationship Id="rId4" Type="http://schemas.openxmlformats.org/officeDocument/2006/relationships/hyperlink" Target="https://scs.georgetown.edu/programs/523/certificate-in-organization-development-consulting-change-leadershi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70.xml.rels><?xml version="1.0" encoding="UTF-8" standalone="yes"?>
<Relationships xmlns="http://schemas.openxmlformats.org/package/2006/relationships"><Relationship Id="rId3" Type="http://schemas.openxmlformats.org/officeDocument/2006/relationships/hyperlink" Target="https://scs.georgetown.edu/programs/521/certificate-in-social-impact-consulting/" TargetMode="External"/><Relationship Id="rId7" Type="http://schemas.openxmlformats.org/officeDocument/2006/relationships/hyperlink" Target="https://scs.georgetown.edu/programs/395/certificate-in-social-media-marketing/" TargetMode="External"/><Relationship Id="rId2" Type="http://schemas.openxmlformats.org/officeDocument/2006/relationships/hyperlink" Target="https://scs.georgetown.edu/programs/514/certificate-in-social-impact-branding/" TargetMode="External"/><Relationship Id="rId1" Type="http://schemas.openxmlformats.org/officeDocument/2006/relationships/slideLayout" Target="../slideLayouts/slideLayout2.xml"/><Relationship Id="rId6" Type="http://schemas.openxmlformats.org/officeDocument/2006/relationships/hyperlink" Target="https://scs.georgetown.edu/programs/508/certificate-in-digital-marketing-strategy/" TargetMode="External"/><Relationship Id="rId5" Type="http://schemas.openxmlformats.org/officeDocument/2006/relationships/hyperlink" Target="https://scs.georgetown.edu/programs/480/certificate-in-social-impact-storytelling/" TargetMode="External"/><Relationship Id="rId4" Type="http://schemas.openxmlformats.org/officeDocument/2006/relationships/hyperlink" Target="https://scs.georgetown.edu/programs/500/certificate-in-social-impact-partnerships/"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scs.georgetown.edu/programs/542/certificate-in-genai-for-team-productivity/" TargetMode="External"/><Relationship Id="rId3" Type="http://schemas.openxmlformats.org/officeDocument/2006/relationships/hyperlink" Target="https://scs.georgetown.edu/programs/541/certificate-in-ai-governance-compliance/" TargetMode="External"/><Relationship Id="rId7" Type="http://schemas.openxmlformats.org/officeDocument/2006/relationships/hyperlink" Target="https://scs.georgetown.edu/programs/527/certificate-in-data-driven-decision-making/" TargetMode="External"/><Relationship Id="rId2" Type="http://schemas.openxmlformats.org/officeDocument/2006/relationships/hyperlink" Target="https://scs.georgetown.edu/programs/543/certificate-in-advanced-data-visualization/" TargetMode="External"/><Relationship Id="rId1" Type="http://schemas.openxmlformats.org/officeDocument/2006/relationships/slideLayout" Target="../slideLayouts/slideLayout2.xml"/><Relationship Id="rId6" Type="http://schemas.openxmlformats.org/officeDocument/2006/relationships/hyperlink" Target="https://scs.georgetown.edu/programs/375/certificate-in-data-science/" TargetMode="External"/><Relationship Id="rId5" Type="http://schemas.openxmlformats.org/officeDocument/2006/relationships/hyperlink" Target="https://scs.georgetown.edu/programs/509/certificate-in-data-analytics/" TargetMode="External"/><Relationship Id="rId4" Type="http://schemas.openxmlformats.org/officeDocument/2006/relationships/hyperlink" Target="https://scs.georgetown.edu/programs/374/certificate-in-cybersecurity-strategy/"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globalengagement.berkeley.edu/cega-global-networks" TargetMode="External"/><Relationship Id="rId7" Type="http://schemas.openxmlformats.org/officeDocument/2006/relationships/hyperlink" Target="https://globalengagement.berkeley.edu/freie-universit%C3%A4t-berlin-erasm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lobalengagement.berkeley.edu/berkeley-shanghaitech-education-collaboration-bestec-program" TargetMode="External"/><Relationship Id="rId5" Type="http://schemas.openxmlformats.org/officeDocument/2006/relationships/hyperlink" Target="https://globalengagement.berkeley.edu/peder-sather-center-advanced-study" TargetMode="External"/><Relationship Id="rId4" Type="http://schemas.openxmlformats.org/officeDocument/2006/relationships/hyperlink" Target="https://globalengagement.berkeley.edu/ies-berkeley-austria-pre-dissertation-and-dissertation-fellowships"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globalengagement.berkeley.edu/berkeley-haas-global-access-program-bhgap" TargetMode="External"/><Relationship Id="rId7" Type="http://schemas.openxmlformats.org/officeDocument/2006/relationships/hyperlink" Target="https://globalengagement.berkeley.edu/sciences-po-%E2%80%93-uc-berkeley-dual-degree-progra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globalengagement.berkeley.edu/swedish-foundation-international-cooperation-research-and-higher-education-stint-teaching-sabbatical" TargetMode="External"/><Relationship Id="rId5" Type="http://schemas.openxmlformats.org/officeDocument/2006/relationships/hyperlink" Target="https://globalengagement.berkeley.edu/global-startup-semester-program" TargetMode="External"/><Relationship Id="rId4" Type="http://schemas.openxmlformats.org/officeDocument/2006/relationships/hyperlink" Target="https://globalengagement.berkeley.edu/college-engineering-globe-visiting-scholar-program"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uceap.universityofcalifornia.edu/" TargetMode="External"/><Relationship Id="rId2" Type="http://schemas.openxmlformats.org/officeDocument/2006/relationships/hyperlink" Target="https://globalengagement.berkeley.edu/partnerships-agreements/international-memorandum-understanding-mou" TargetMode="External"/><Relationship Id="rId1" Type="http://schemas.openxmlformats.org/officeDocument/2006/relationships/slideLayout" Target="../slideLayouts/slideLayout2.xml"/><Relationship Id="rId6" Type="http://schemas.openxmlformats.org/officeDocument/2006/relationships/hyperlink" Target="https://udar.berkeley.edu/about/udar-websites" TargetMode="External"/><Relationship Id="rId5" Type="http://schemas.openxmlformats.org/officeDocument/2006/relationships/hyperlink" Target="https://extension.berkeley.edu/" TargetMode="External"/><Relationship Id="rId4" Type="http://schemas.openxmlformats.org/officeDocument/2006/relationships/hyperlink" Target="https://summer.berkeley.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D325-6C3A-D6A9-8986-612B4801496E}"/>
              </a:ext>
            </a:extLst>
          </p:cNvPr>
          <p:cNvSpPr>
            <a:spLocks noGrp="1"/>
          </p:cNvSpPr>
          <p:nvPr>
            <p:ph type="ctrTitle"/>
          </p:nvPr>
        </p:nvSpPr>
        <p:spPr>
          <a:xfrm>
            <a:off x="679342" y="2263120"/>
            <a:ext cx="10833314" cy="2387600"/>
          </a:xfrm>
        </p:spPr>
        <p:txBody>
          <a:bodyPr anchor="t">
            <a:noAutofit/>
          </a:bodyPr>
          <a:lstStyle/>
          <a:p>
            <a:r>
              <a:rPr lang="en-US" b="1" dirty="0">
                <a:latin typeface="+mn-lt"/>
              </a:rPr>
              <a:t>Redesigning Business Education: Insights from McRae &amp; IMNA</a:t>
            </a:r>
            <a:endParaRPr lang="en-CA" b="1" dirty="0">
              <a:latin typeface="+mn-lt"/>
            </a:endParaRPr>
          </a:p>
        </p:txBody>
      </p:sp>
      <p:pic>
        <p:nvPicPr>
          <p:cNvPr id="4" name="Picture 3" descr="Capilano University - Tourism Industry Association of BC">
            <a:extLst>
              <a:ext uri="{FF2B5EF4-FFF2-40B4-BE49-F238E27FC236}">
                <a16:creationId xmlns:a16="http://schemas.microsoft.com/office/drawing/2014/main" id="{2A00256A-9FE0-0AB3-6E8E-CB4CCE5A5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309" y="5857411"/>
            <a:ext cx="1293381" cy="71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7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ircle: Hollow 31">
            <a:extLst>
              <a:ext uri="{FF2B5EF4-FFF2-40B4-BE49-F238E27FC236}">
                <a16:creationId xmlns:a16="http://schemas.microsoft.com/office/drawing/2014/main" id="{9678065F-D3F4-450E-86C8-1B5504840A2C}"/>
              </a:ext>
            </a:extLst>
          </p:cNvPr>
          <p:cNvSpPr/>
          <p:nvPr/>
        </p:nvSpPr>
        <p:spPr>
          <a:xfrm>
            <a:off x="3955153" y="1830787"/>
            <a:ext cx="4266699" cy="4265863"/>
          </a:xfrm>
          <a:prstGeom prst="donut">
            <a:avLst>
              <a:gd name="adj" fmla="val 533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a:solidFill>
                <a:srgbClr val="424242">
                  <a:lumMod val="50000"/>
                </a:srgbClr>
              </a:solidFill>
              <a:cs typeface="Century Gothic"/>
            </a:endParaRPr>
          </a:p>
        </p:txBody>
      </p:sp>
      <p:grpSp>
        <p:nvGrpSpPr>
          <p:cNvPr id="5" name="Group 4">
            <a:extLst>
              <a:ext uri="{FF2B5EF4-FFF2-40B4-BE49-F238E27FC236}">
                <a16:creationId xmlns:a16="http://schemas.microsoft.com/office/drawing/2014/main" id="{4239B01E-DB47-0842-9F4A-AE916CD459E8}"/>
              </a:ext>
            </a:extLst>
          </p:cNvPr>
          <p:cNvGrpSpPr/>
          <p:nvPr/>
        </p:nvGrpSpPr>
        <p:grpSpPr>
          <a:xfrm>
            <a:off x="4171414" y="2023037"/>
            <a:ext cx="3849170" cy="3874259"/>
            <a:chOff x="8342035" y="3853568"/>
            <a:chExt cx="7698340" cy="7748518"/>
          </a:xfrm>
        </p:grpSpPr>
        <p:sp>
          <p:nvSpPr>
            <p:cNvPr id="4" name="Oval 3">
              <a:extLst>
                <a:ext uri="{FF2B5EF4-FFF2-40B4-BE49-F238E27FC236}">
                  <a16:creationId xmlns:a16="http://schemas.microsoft.com/office/drawing/2014/main" id="{22B3C007-DBA5-4E0D-A04A-439A5F9FEAB8}"/>
                </a:ext>
              </a:extLst>
            </p:cNvPr>
            <p:cNvSpPr/>
            <p:nvPr/>
          </p:nvSpPr>
          <p:spPr>
            <a:xfrm>
              <a:off x="8346799" y="3853568"/>
              <a:ext cx="7688814" cy="7687312"/>
            </a:xfrm>
            <a:prstGeom prst="ellipse">
              <a:avLst/>
            </a:prstGeom>
            <a:gradFill flip="none" rotWithShape="1">
              <a:gsLst>
                <a:gs pos="0">
                  <a:schemeClr val="accent3"/>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a:solidFill>
                  <a:srgbClr val="424242">
                    <a:lumMod val="50000"/>
                  </a:srgbClr>
                </a:solidFill>
                <a:cs typeface="Century Gothic"/>
              </a:endParaRPr>
            </a:p>
          </p:txBody>
        </p:sp>
        <p:sp>
          <p:nvSpPr>
            <p:cNvPr id="30" name="Partial Circle 29">
              <a:extLst>
                <a:ext uri="{FF2B5EF4-FFF2-40B4-BE49-F238E27FC236}">
                  <a16:creationId xmlns:a16="http://schemas.microsoft.com/office/drawing/2014/main" id="{4655237D-6DA6-4A9D-82DF-EB15DF2D7DD0}"/>
                </a:ext>
              </a:extLst>
            </p:cNvPr>
            <p:cNvSpPr/>
            <p:nvPr/>
          </p:nvSpPr>
          <p:spPr>
            <a:xfrm>
              <a:off x="8342035" y="3905250"/>
              <a:ext cx="7698340" cy="7696836"/>
            </a:xfrm>
            <a:prstGeom prst="pie">
              <a:avLst>
                <a:gd name="adj1" fmla="val 10793540"/>
                <a:gd name="adj2" fmla="val 19127457"/>
              </a:avLst>
            </a:prstGeom>
            <a:gradFill flip="none" rotWithShape="1">
              <a:gsLst>
                <a:gs pos="100000">
                  <a:schemeClr val="bg1"/>
                </a:gs>
                <a:gs pos="58000">
                  <a:schemeClr val="accent1">
                    <a:alpha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a:solidFill>
                  <a:srgbClr val="424242">
                    <a:lumMod val="50000"/>
                  </a:srgbClr>
                </a:solidFill>
                <a:cs typeface="Century Gothic"/>
              </a:endParaRPr>
            </a:p>
          </p:txBody>
        </p:sp>
      </p:grpSp>
      <p:sp>
        <p:nvSpPr>
          <p:cNvPr id="34" name="Oval 33">
            <a:extLst>
              <a:ext uri="{FF2B5EF4-FFF2-40B4-BE49-F238E27FC236}">
                <a16:creationId xmlns:a16="http://schemas.microsoft.com/office/drawing/2014/main" id="{11E01EE4-9F49-42FF-B79C-F938B86878EC}"/>
              </a:ext>
            </a:extLst>
          </p:cNvPr>
          <p:cNvSpPr/>
          <p:nvPr/>
        </p:nvSpPr>
        <p:spPr>
          <a:xfrm>
            <a:off x="4744343" y="6042970"/>
            <a:ext cx="2723412" cy="312367"/>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a:solidFill>
                <a:srgbClr val="424242">
                  <a:lumMod val="50000"/>
                </a:srgbClr>
              </a:solidFill>
              <a:cs typeface="Century Gothic"/>
            </a:endParaRPr>
          </a:p>
        </p:txBody>
      </p:sp>
      <p:sp>
        <p:nvSpPr>
          <p:cNvPr id="9" name="Oval 8">
            <a:extLst>
              <a:ext uri="{FF2B5EF4-FFF2-40B4-BE49-F238E27FC236}">
                <a16:creationId xmlns:a16="http://schemas.microsoft.com/office/drawing/2014/main" id="{3955F766-B6AA-4C8F-969F-A394ACB2ACA7}"/>
              </a:ext>
            </a:extLst>
          </p:cNvPr>
          <p:cNvSpPr/>
          <p:nvPr/>
        </p:nvSpPr>
        <p:spPr>
          <a:xfrm>
            <a:off x="5404984" y="3282207"/>
            <a:ext cx="1382030" cy="1381760"/>
          </a:xfrm>
          <a:prstGeom prst="ellipse">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a:solidFill>
                <a:srgbClr val="424242">
                  <a:lumMod val="50000"/>
                </a:srgbClr>
              </a:solidFill>
              <a:cs typeface="Century Gothic"/>
            </a:endParaRPr>
          </a:p>
        </p:txBody>
      </p:sp>
      <p:sp>
        <p:nvSpPr>
          <p:cNvPr id="10" name="Oval 9">
            <a:extLst>
              <a:ext uri="{FF2B5EF4-FFF2-40B4-BE49-F238E27FC236}">
                <a16:creationId xmlns:a16="http://schemas.microsoft.com/office/drawing/2014/main" id="{1465C8B1-121F-42DF-A8B3-706F8B5A3881}"/>
              </a:ext>
            </a:extLst>
          </p:cNvPr>
          <p:cNvSpPr/>
          <p:nvPr/>
        </p:nvSpPr>
        <p:spPr>
          <a:xfrm>
            <a:off x="4734293" y="2611647"/>
            <a:ext cx="2723412" cy="27228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a:solidFill>
                <a:srgbClr val="424242">
                  <a:lumMod val="50000"/>
                </a:srgbClr>
              </a:solidFill>
              <a:cs typeface="Century Gothic"/>
            </a:endParaRPr>
          </a:p>
        </p:txBody>
      </p:sp>
      <p:grpSp>
        <p:nvGrpSpPr>
          <p:cNvPr id="94" name="Group 93">
            <a:extLst>
              <a:ext uri="{FF2B5EF4-FFF2-40B4-BE49-F238E27FC236}">
                <a16:creationId xmlns:a16="http://schemas.microsoft.com/office/drawing/2014/main" id="{9D070ABC-7D7F-44FF-A375-E1630DCA14E5}"/>
              </a:ext>
            </a:extLst>
          </p:cNvPr>
          <p:cNvGrpSpPr/>
          <p:nvPr/>
        </p:nvGrpSpPr>
        <p:grpSpPr>
          <a:xfrm>
            <a:off x="4173795" y="2051259"/>
            <a:ext cx="3844407" cy="3843656"/>
            <a:chOff x="4172584" y="1955006"/>
            <a:chExt cx="3843656" cy="3843656"/>
          </a:xfrm>
        </p:grpSpPr>
        <p:grpSp>
          <p:nvGrpSpPr>
            <p:cNvPr id="29" name="Group 28">
              <a:extLst>
                <a:ext uri="{FF2B5EF4-FFF2-40B4-BE49-F238E27FC236}">
                  <a16:creationId xmlns:a16="http://schemas.microsoft.com/office/drawing/2014/main" id="{0D5C1B37-6672-4439-A728-0CFB3B1E203A}"/>
                </a:ext>
              </a:extLst>
            </p:cNvPr>
            <p:cNvGrpSpPr/>
            <p:nvPr/>
          </p:nvGrpSpPr>
          <p:grpSpPr>
            <a:xfrm>
              <a:off x="4172584" y="1955006"/>
              <a:ext cx="3843656" cy="3843656"/>
              <a:chOff x="4172584" y="1955006"/>
              <a:chExt cx="3843656" cy="3843656"/>
            </a:xfrm>
          </p:grpSpPr>
          <p:cxnSp>
            <p:nvCxnSpPr>
              <p:cNvPr id="6" name="Straight Connector 5">
                <a:extLst>
                  <a:ext uri="{FF2B5EF4-FFF2-40B4-BE49-F238E27FC236}">
                    <a16:creationId xmlns:a16="http://schemas.microsoft.com/office/drawing/2014/main" id="{3D49A80C-07D7-49D3-9215-3800E483F4F9}"/>
                  </a:ext>
                </a:extLst>
              </p:cNvPr>
              <p:cNvCxnSpPr/>
              <p:nvPr/>
            </p:nvCxnSpPr>
            <p:spPr>
              <a:xfrm>
                <a:off x="6094412" y="1955006"/>
                <a:ext cx="0" cy="3843656"/>
              </a:xfrm>
              <a:prstGeom prst="line">
                <a:avLst/>
              </a:prstGeom>
              <a:ln w="28575">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A88505-30AE-4C2D-9E86-C2534DCCB0D1}"/>
                  </a:ext>
                </a:extLst>
              </p:cNvPr>
              <p:cNvCxnSpPr/>
              <p:nvPr/>
            </p:nvCxnSpPr>
            <p:spPr>
              <a:xfrm>
                <a:off x="4172584" y="3876834"/>
                <a:ext cx="3843656" cy="0"/>
              </a:xfrm>
              <a:prstGeom prst="line">
                <a:avLst/>
              </a:prstGeom>
              <a:ln w="28575">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831303A7-B005-4FEA-93FE-99465C96043A}"/>
                </a:ext>
              </a:extLst>
            </p:cNvPr>
            <p:cNvGrpSpPr/>
            <p:nvPr/>
          </p:nvGrpSpPr>
          <p:grpSpPr>
            <a:xfrm>
              <a:off x="6241929" y="3876834"/>
              <a:ext cx="1631172" cy="128230"/>
              <a:chOff x="6241929" y="3876834"/>
              <a:chExt cx="1631172" cy="128230"/>
            </a:xfrm>
          </p:grpSpPr>
          <p:cxnSp>
            <p:nvCxnSpPr>
              <p:cNvPr id="12" name="Straight Connector 11">
                <a:extLst>
                  <a:ext uri="{FF2B5EF4-FFF2-40B4-BE49-F238E27FC236}">
                    <a16:creationId xmlns:a16="http://schemas.microsoft.com/office/drawing/2014/main" id="{3B76AF8C-9164-4015-B778-2BAFF01EDED5}"/>
                  </a:ext>
                </a:extLst>
              </p:cNvPr>
              <p:cNvCxnSpPr/>
              <p:nvPr/>
            </p:nvCxnSpPr>
            <p:spPr>
              <a:xfrm>
                <a:off x="6377860"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1FD8C8-31F1-4EB3-829E-AD548DFEC6D6}"/>
                  </a:ext>
                </a:extLst>
              </p:cNvPr>
              <p:cNvCxnSpPr/>
              <p:nvPr/>
            </p:nvCxnSpPr>
            <p:spPr>
              <a:xfrm>
                <a:off x="6649722"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E0EA64-B916-4106-953E-87CA92E15E56}"/>
                  </a:ext>
                </a:extLst>
              </p:cNvPr>
              <p:cNvCxnSpPr/>
              <p:nvPr/>
            </p:nvCxnSpPr>
            <p:spPr>
              <a:xfrm>
                <a:off x="6785653"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AFB989-31BD-4A50-86E2-DFF2B096BD60}"/>
                  </a:ext>
                </a:extLst>
              </p:cNvPr>
              <p:cNvCxnSpPr/>
              <p:nvPr/>
            </p:nvCxnSpPr>
            <p:spPr>
              <a:xfrm>
                <a:off x="6921584"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ED414C-800C-4689-8DD2-A80F3A7F2EDF}"/>
                  </a:ext>
                </a:extLst>
              </p:cNvPr>
              <p:cNvCxnSpPr/>
              <p:nvPr/>
            </p:nvCxnSpPr>
            <p:spPr>
              <a:xfrm>
                <a:off x="7057515"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32ECA4-BA33-4D4B-9210-A23204484276}"/>
                  </a:ext>
                </a:extLst>
              </p:cNvPr>
              <p:cNvCxnSpPr/>
              <p:nvPr/>
            </p:nvCxnSpPr>
            <p:spPr>
              <a:xfrm>
                <a:off x="7193446"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995E52-3E8E-44A5-8D24-214D0DD3E894}"/>
                  </a:ext>
                </a:extLst>
              </p:cNvPr>
              <p:cNvCxnSpPr/>
              <p:nvPr/>
            </p:nvCxnSpPr>
            <p:spPr>
              <a:xfrm>
                <a:off x="7329377"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FBF0C0-2FFE-49CE-9B48-AEBEA3DB9B00}"/>
                  </a:ext>
                </a:extLst>
              </p:cNvPr>
              <p:cNvCxnSpPr/>
              <p:nvPr/>
            </p:nvCxnSpPr>
            <p:spPr>
              <a:xfrm>
                <a:off x="7465308"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FC4C9EC-83D5-480A-9610-65CEB5DC185C}"/>
                  </a:ext>
                </a:extLst>
              </p:cNvPr>
              <p:cNvCxnSpPr/>
              <p:nvPr/>
            </p:nvCxnSpPr>
            <p:spPr>
              <a:xfrm>
                <a:off x="7601239"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07090E2-894B-4813-80BE-7784CE319853}"/>
                  </a:ext>
                </a:extLst>
              </p:cNvPr>
              <p:cNvCxnSpPr/>
              <p:nvPr/>
            </p:nvCxnSpPr>
            <p:spPr>
              <a:xfrm>
                <a:off x="7737170"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CAABD2-CB74-4E17-8331-4E6AF81D10B9}"/>
                  </a:ext>
                </a:extLst>
              </p:cNvPr>
              <p:cNvCxnSpPr/>
              <p:nvPr/>
            </p:nvCxnSpPr>
            <p:spPr>
              <a:xfrm>
                <a:off x="7873101"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27D015-D1DD-49DF-A896-B8AAB428A582}"/>
                  </a:ext>
                </a:extLst>
              </p:cNvPr>
              <p:cNvCxnSpPr/>
              <p:nvPr/>
            </p:nvCxnSpPr>
            <p:spPr>
              <a:xfrm>
                <a:off x="6513791"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CFB2A0-4285-4BF2-801D-646FB3137C7C}"/>
                  </a:ext>
                </a:extLst>
              </p:cNvPr>
              <p:cNvCxnSpPr/>
              <p:nvPr/>
            </p:nvCxnSpPr>
            <p:spPr>
              <a:xfrm>
                <a:off x="6241929" y="3876834"/>
                <a:ext cx="0" cy="128230"/>
              </a:xfrm>
              <a:prstGeom prst="line">
                <a:avLst/>
              </a:prstGeom>
              <a:ln>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grpSp>
      </p:grpSp>
      <p:sp>
        <p:nvSpPr>
          <p:cNvPr id="33" name="Circle: Hollow 32">
            <a:extLst>
              <a:ext uri="{FF2B5EF4-FFF2-40B4-BE49-F238E27FC236}">
                <a16:creationId xmlns:a16="http://schemas.microsoft.com/office/drawing/2014/main" id="{8717F5BF-F993-4396-8FCD-5314640F564E}"/>
              </a:ext>
            </a:extLst>
          </p:cNvPr>
          <p:cNvSpPr/>
          <p:nvPr/>
        </p:nvSpPr>
        <p:spPr>
          <a:xfrm>
            <a:off x="4067971" y="1849310"/>
            <a:ext cx="4135350" cy="4134540"/>
          </a:xfrm>
          <a:prstGeom prst="donut">
            <a:avLst>
              <a:gd name="adj" fmla="val 4671"/>
            </a:avLst>
          </a:prstGeom>
          <a:solidFill>
            <a:schemeClr val="bg2">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a:solidFill>
                <a:srgbClr val="424242">
                  <a:lumMod val="50000"/>
                </a:srgbClr>
              </a:solidFill>
              <a:cs typeface="Century Gothic"/>
            </a:endParaRPr>
          </a:p>
        </p:txBody>
      </p:sp>
      <p:cxnSp>
        <p:nvCxnSpPr>
          <p:cNvPr id="98" name="Connector: Elbow 97">
            <a:extLst>
              <a:ext uri="{FF2B5EF4-FFF2-40B4-BE49-F238E27FC236}">
                <a16:creationId xmlns:a16="http://schemas.microsoft.com/office/drawing/2014/main" id="{4B196043-9C10-4FFD-8316-78FCA3EEB23C}"/>
              </a:ext>
            </a:extLst>
          </p:cNvPr>
          <p:cNvCxnSpPr>
            <a:cxnSpLocks/>
          </p:cNvCxnSpPr>
          <p:nvPr/>
        </p:nvCxnSpPr>
        <p:spPr>
          <a:xfrm rot="16200000" flipH="1">
            <a:off x="3835428" y="1861276"/>
            <a:ext cx="1329962" cy="1903241"/>
          </a:xfrm>
          <a:prstGeom prst="bentConnector3">
            <a:avLst>
              <a:gd name="adj1" fmla="val -190"/>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429FA222-A631-40ED-AE9A-CDB34881E01A}"/>
              </a:ext>
            </a:extLst>
          </p:cNvPr>
          <p:cNvCxnSpPr>
            <a:cxnSpLocks/>
          </p:cNvCxnSpPr>
          <p:nvPr/>
        </p:nvCxnSpPr>
        <p:spPr>
          <a:xfrm rot="16200000" flipV="1">
            <a:off x="7051752" y="3675987"/>
            <a:ext cx="1440160" cy="1440442"/>
          </a:xfrm>
          <a:prstGeom prst="bentConnector3">
            <a:avLst>
              <a:gd name="adj1" fmla="val -190"/>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B97EB75-89B6-4A3D-B85D-AAFCFD9AFD72}"/>
              </a:ext>
            </a:extLst>
          </p:cNvPr>
          <p:cNvCxnSpPr>
            <a:cxnSpLocks/>
          </p:cNvCxnSpPr>
          <p:nvPr/>
        </p:nvCxnSpPr>
        <p:spPr>
          <a:xfrm>
            <a:off x="6845399" y="2609266"/>
            <a:ext cx="1646655"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6B525D0-4E7B-4214-9FD3-E822C3CB4A4C}"/>
              </a:ext>
            </a:extLst>
          </p:cNvPr>
          <p:cNvCxnSpPr>
            <a:cxnSpLocks/>
          </p:cNvCxnSpPr>
          <p:nvPr/>
        </p:nvCxnSpPr>
        <p:spPr>
          <a:xfrm>
            <a:off x="3503204" y="5030248"/>
            <a:ext cx="1636934"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CF31D08D-85DE-4A64-9693-74EED91D60A3}"/>
              </a:ext>
            </a:extLst>
          </p:cNvPr>
          <p:cNvSpPr txBox="1"/>
          <p:nvPr/>
        </p:nvSpPr>
        <p:spPr>
          <a:xfrm>
            <a:off x="8673801" y="2128985"/>
            <a:ext cx="3166938" cy="949171"/>
          </a:xfrm>
          <a:prstGeom prst="rect">
            <a:avLst/>
          </a:prstGeom>
          <a:noFill/>
        </p:spPr>
        <p:txBody>
          <a:bodyPr wrap="square" lIns="0" rIns="0" rtlCol="0" anchor="t">
            <a:spAutoFit/>
          </a:bodyPr>
          <a:lstStyle/>
          <a:p>
            <a:pPr defTabSz="457177">
              <a:lnSpc>
                <a:spcPct val="120000"/>
              </a:lnSpc>
              <a:defRPr/>
            </a:pPr>
            <a:r>
              <a:rPr lang="en-US" sz="2400" kern="0" dirty="0">
                <a:solidFill>
                  <a:srgbClr val="424242">
                    <a:lumMod val="50000"/>
                  </a:srgbClr>
                </a:solidFill>
                <a:ea typeface="Open Sans" panose="020B0606030504020204" pitchFamily="34" charset="0"/>
                <a:cs typeface="Century Gothic"/>
              </a:rPr>
              <a:t>International Management </a:t>
            </a:r>
          </a:p>
        </p:txBody>
      </p:sp>
      <p:sp>
        <p:nvSpPr>
          <p:cNvPr id="126" name="Oval 125">
            <a:extLst>
              <a:ext uri="{FF2B5EF4-FFF2-40B4-BE49-F238E27FC236}">
                <a16:creationId xmlns:a16="http://schemas.microsoft.com/office/drawing/2014/main" id="{39907FC9-0487-4D07-90FE-E433A329B715}"/>
              </a:ext>
            </a:extLst>
          </p:cNvPr>
          <p:cNvSpPr/>
          <p:nvPr/>
        </p:nvSpPr>
        <p:spPr>
          <a:xfrm>
            <a:off x="5254071" y="4949607"/>
            <a:ext cx="161314" cy="161282"/>
          </a:xfrm>
          <a:prstGeom prst="ellipse">
            <a:avLst/>
          </a:prstGeom>
          <a:solidFill>
            <a:schemeClr val="bg1"/>
          </a:solidFill>
          <a:ln>
            <a:noFill/>
          </a:ln>
          <a:effectLst>
            <a:glow rad="558800">
              <a:schemeClr val="accent1">
                <a:alpha val="67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dirty="0">
              <a:solidFill>
                <a:srgbClr val="424242">
                  <a:lumMod val="50000"/>
                </a:srgbClr>
              </a:solidFill>
              <a:cs typeface="Century Gothic"/>
            </a:endParaRPr>
          </a:p>
        </p:txBody>
      </p:sp>
      <p:sp>
        <p:nvSpPr>
          <p:cNvPr id="127" name="Oval 126">
            <a:extLst>
              <a:ext uri="{FF2B5EF4-FFF2-40B4-BE49-F238E27FC236}">
                <a16:creationId xmlns:a16="http://schemas.microsoft.com/office/drawing/2014/main" id="{7A4A1255-CA59-4875-B4C2-617D81EE59A0}"/>
              </a:ext>
            </a:extLst>
          </p:cNvPr>
          <p:cNvSpPr/>
          <p:nvPr/>
        </p:nvSpPr>
        <p:spPr>
          <a:xfrm>
            <a:off x="5392643" y="3589064"/>
            <a:ext cx="130402" cy="130376"/>
          </a:xfrm>
          <a:prstGeom prst="ellipse">
            <a:avLst/>
          </a:prstGeom>
          <a:solidFill>
            <a:schemeClr val="bg1"/>
          </a:solidFill>
          <a:ln>
            <a:noFill/>
          </a:ln>
          <a:effectLst>
            <a:glow rad="558800">
              <a:schemeClr val="accent1">
                <a:alpha val="67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dirty="0">
              <a:solidFill>
                <a:srgbClr val="424242">
                  <a:lumMod val="50000"/>
                </a:srgbClr>
              </a:solidFill>
              <a:cs typeface="Century Gothic"/>
            </a:endParaRPr>
          </a:p>
        </p:txBody>
      </p:sp>
      <p:sp>
        <p:nvSpPr>
          <p:cNvPr id="128" name="Oval 127">
            <a:extLst>
              <a:ext uri="{FF2B5EF4-FFF2-40B4-BE49-F238E27FC236}">
                <a16:creationId xmlns:a16="http://schemas.microsoft.com/office/drawing/2014/main" id="{2AB8A852-CBC8-418F-B211-C61E199B6837}"/>
              </a:ext>
            </a:extLst>
          </p:cNvPr>
          <p:cNvSpPr/>
          <p:nvPr/>
        </p:nvSpPr>
        <p:spPr>
          <a:xfrm>
            <a:off x="7034860" y="3490084"/>
            <a:ext cx="55785" cy="55774"/>
          </a:xfrm>
          <a:prstGeom prst="ellipse">
            <a:avLst/>
          </a:prstGeom>
          <a:solidFill>
            <a:schemeClr val="bg1"/>
          </a:solidFill>
          <a:ln>
            <a:noFill/>
          </a:ln>
          <a:effectLst>
            <a:glow rad="558800">
              <a:schemeClr val="accent1">
                <a:alpha val="67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dirty="0">
              <a:solidFill>
                <a:srgbClr val="424242">
                  <a:lumMod val="50000"/>
                </a:srgbClr>
              </a:solidFill>
              <a:cs typeface="Century Gothic"/>
            </a:endParaRPr>
          </a:p>
        </p:txBody>
      </p:sp>
      <p:sp>
        <p:nvSpPr>
          <p:cNvPr id="129" name="Oval 128">
            <a:extLst>
              <a:ext uri="{FF2B5EF4-FFF2-40B4-BE49-F238E27FC236}">
                <a16:creationId xmlns:a16="http://schemas.microsoft.com/office/drawing/2014/main" id="{264EEFC9-5386-4EBB-98A4-BBA4C667423B}"/>
              </a:ext>
            </a:extLst>
          </p:cNvPr>
          <p:cNvSpPr/>
          <p:nvPr/>
        </p:nvSpPr>
        <p:spPr>
          <a:xfrm>
            <a:off x="6654585" y="2542779"/>
            <a:ext cx="121608" cy="121584"/>
          </a:xfrm>
          <a:prstGeom prst="ellipse">
            <a:avLst/>
          </a:prstGeom>
          <a:solidFill>
            <a:schemeClr val="bg1"/>
          </a:solidFill>
          <a:ln>
            <a:noFill/>
          </a:ln>
          <a:effectLst>
            <a:glow rad="558800">
              <a:schemeClr val="accent1">
                <a:alpha val="67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defTabSz="457177"/>
            <a:endParaRPr lang="en-IN" dirty="0">
              <a:solidFill>
                <a:srgbClr val="424242">
                  <a:lumMod val="50000"/>
                </a:srgbClr>
              </a:solidFill>
              <a:cs typeface="Century Gothic"/>
            </a:endParaRPr>
          </a:p>
        </p:txBody>
      </p:sp>
      <p:sp>
        <p:nvSpPr>
          <p:cNvPr id="50" name="TextBox 49">
            <a:extLst>
              <a:ext uri="{FF2B5EF4-FFF2-40B4-BE49-F238E27FC236}">
                <a16:creationId xmlns:a16="http://schemas.microsoft.com/office/drawing/2014/main" id="{CF31D08D-85DE-4A64-9693-74EED91D60A3}"/>
              </a:ext>
            </a:extLst>
          </p:cNvPr>
          <p:cNvSpPr txBox="1"/>
          <p:nvPr/>
        </p:nvSpPr>
        <p:spPr>
          <a:xfrm>
            <a:off x="155876" y="1830787"/>
            <a:ext cx="3166938" cy="505972"/>
          </a:xfrm>
          <a:prstGeom prst="rect">
            <a:avLst/>
          </a:prstGeom>
          <a:noFill/>
        </p:spPr>
        <p:txBody>
          <a:bodyPr wrap="square" lIns="0" rIns="0" rtlCol="0" anchor="t">
            <a:spAutoFit/>
          </a:bodyPr>
          <a:lstStyle/>
          <a:p>
            <a:pPr algn="r" defTabSz="457177">
              <a:lnSpc>
                <a:spcPct val="120000"/>
              </a:lnSpc>
              <a:defRPr/>
            </a:pPr>
            <a:r>
              <a:rPr lang="en-US" sz="2400" kern="0" dirty="0">
                <a:solidFill>
                  <a:srgbClr val="424242">
                    <a:lumMod val="50000"/>
                  </a:srgbClr>
                </a:solidFill>
                <a:ea typeface="Open Sans" panose="020B0606030504020204" pitchFamily="34" charset="0"/>
                <a:cs typeface="Century Gothic"/>
              </a:rPr>
              <a:t>Managing Diversity</a:t>
            </a:r>
          </a:p>
        </p:txBody>
      </p:sp>
      <p:sp>
        <p:nvSpPr>
          <p:cNvPr id="51" name="TextBox 50">
            <a:extLst>
              <a:ext uri="{FF2B5EF4-FFF2-40B4-BE49-F238E27FC236}">
                <a16:creationId xmlns:a16="http://schemas.microsoft.com/office/drawing/2014/main" id="{CF31D08D-85DE-4A64-9693-74EED91D60A3}"/>
              </a:ext>
            </a:extLst>
          </p:cNvPr>
          <p:cNvSpPr txBox="1"/>
          <p:nvPr/>
        </p:nvSpPr>
        <p:spPr>
          <a:xfrm>
            <a:off x="25859" y="4777262"/>
            <a:ext cx="3166938" cy="505972"/>
          </a:xfrm>
          <a:prstGeom prst="rect">
            <a:avLst/>
          </a:prstGeom>
          <a:noFill/>
        </p:spPr>
        <p:txBody>
          <a:bodyPr wrap="square" lIns="0" rIns="0" rtlCol="0" anchor="t">
            <a:spAutoFit/>
          </a:bodyPr>
          <a:lstStyle/>
          <a:p>
            <a:pPr algn="r" defTabSz="457177">
              <a:lnSpc>
                <a:spcPct val="120000"/>
              </a:lnSpc>
              <a:defRPr/>
            </a:pPr>
            <a:r>
              <a:rPr lang="en-US" sz="2400" kern="0" dirty="0">
                <a:solidFill>
                  <a:srgbClr val="424242">
                    <a:lumMod val="50000"/>
                  </a:srgbClr>
                </a:solidFill>
                <a:ea typeface="Open Sans" panose="020B0606030504020204" pitchFamily="34" charset="0"/>
                <a:cs typeface="Century Gothic"/>
              </a:rPr>
              <a:t>Regional Context</a:t>
            </a:r>
          </a:p>
        </p:txBody>
      </p:sp>
      <p:sp>
        <p:nvSpPr>
          <p:cNvPr id="52" name="TextBox 51">
            <a:extLst>
              <a:ext uri="{FF2B5EF4-FFF2-40B4-BE49-F238E27FC236}">
                <a16:creationId xmlns:a16="http://schemas.microsoft.com/office/drawing/2014/main" id="{CF31D08D-85DE-4A64-9693-74EED91D60A3}"/>
              </a:ext>
            </a:extLst>
          </p:cNvPr>
          <p:cNvSpPr txBox="1"/>
          <p:nvPr/>
        </p:nvSpPr>
        <p:spPr>
          <a:xfrm>
            <a:off x="8591157" y="4828555"/>
            <a:ext cx="3166938" cy="505972"/>
          </a:xfrm>
          <a:prstGeom prst="rect">
            <a:avLst/>
          </a:prstGeom>
          <a:noFill/>
        </p:spPr>
        <p:txBody>
          <a:bodyPr wrap="square" lIns="0" rIns="0" rtlCol="0" anchor="t">
            <a:spAutoFit/>
          </a:bodyPr>
          <a:lstStyle/>
          <a:p>
            <a:pPr defTabSz="457177">
              <a:lnSpc>
                <a:spcPct val="120000"/>
              </a:lnSpc>
              <a:defRPr/>
            </a:pPr>
            <a:r>
              <a:rPr lang="en-US" sz="2400" kern="0" dirty="0">
                <a:solidFill>
                  <a:srgbClr val="424242">
                    <a:lumMod val="50000"/>
                  </a:srgbClr>
                </a:solidFill>
                <a:ea typeface="Open Sans" panose="020B0606030504020204" pitchFamily="34" charset="0"/>
                <a:cs typeface="Century Gothic"/>
              </a:rPr>
              <a:t>Language</a:t>
            </a:r>
          </a:p>
        </p:txBody>
      </p:sp>
      <p:sp>
        <p:nvSpPr>
          <p:cNvPr id="2" name="Title 1">
            <a:extLst>
              <a:ext uri="{FF2B5EF4-FFF2-40B4-BE49-F238E27FC236}">
                <a16:creationId xmlns:a16="http://schemas.microsoft.com/office/drawing/2014/main" id="{149C349C-99EE-8A5D-FD58-5318E86E7B81}"/>
              </a:ext>
            </a:extLst>
          </p:cNvPr>
          <p:cNvSpPr txBox="1">
            <a:spLocks/>
          </p:cNvSpPr>
          <p:nvPr/>
        </p:nvSpPr>
        <p:spPr>
          <a:xfrm>
            <a:off x="335005" y="198074"/>
            <a:ext cx="11521987"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kern="100" dirty="0">
                <a:effectLst/>
                <a:latin typeface="+mn-lt"/>
                <a:ea typeface="Aptos" panose="020B0004020202020204" pitchFamily="34" charset="0"/>
                <a:cs typeface="Arial" panose="020B0604020202020204" pitchFamily="34" charset="0"/>
              </a:rPr>
              <a:t>Program Learning Outcomes </a:t>
            </a:r>
            <a:r>
              <a:rPr lang="en-US" sz="1400" kern="100" dirty="0">
                <a:effectLst/>
                <a:latin typeface="+mn-lt"/>
                <a:ea typeface="Aptos" panose="020B0004020202020204" pitchFamily="34" charset="0"/>
                <a:cs typeface="Arial" panose="020B0604020202020204" pitchFamily="34" charset="0"/>
              </a:rPr>
              <a:t>(</a:t>
            </a:r>
            <a:r>
              <a:rPr lang="en-CA" sz="1400" dirty="0"/>
              <a:t>Slide 1/3)</a:t>
            </a:r>
            <a:endParaRPr lang="en-CA" sz="3600" b="1" dirty="0">
              <a:latin typeface="+mn-lt"/>
            </a:endParaRPr>
          </a:p>
        </p:txBody>
      </p:sp>
      <p:sp>
        <p:nvSpPr>
          <p:cNvPr id="3" name="Title 1">
            <a:extLst>
              <a:ext uri="{FF2B5EF4-FFF2-40B4-BE49-F238E27FC236}">
                <a16:creationId xmlns:a16="http://schemas.microsoft.com/office/drawing/2014/main" id="{2DB51389-83E1-647C-4C18-2CCD6A02FB2C}"/>
              </a:ext>
            </a:extLst>
          </p:cNvPr>
          <p:cNvSpPr>
            <a:spLocks noGrp="1"/>
          </p:cNvSpPr>
          <p:nvPr>
            <p:ph type="title"/>
          </p:nvPr>
        </p:nvSpPr>
        <p:spPr>
          <a:xfrm>
            <a:off x="830702" y="659174"/>
            <a:ext cx="10515600" cy="549277"/>
          </a:xfrm>
        </p:spPr>
        <p:txBody>
          <a:bodyPr>
            <a:normAutofit/>
          </a:bodyPr>
          <a:lstStyle/>
          <a:p>
            <a:pPr algn="ctr"/>
            <a:r>
              <a:rPr lang="en-US" sz="1600" kern="100" dirty="0">
                <a:effectLst/>
                <a:latin typeface="+mn-lt"/>
                <a:ea typeface="Aptos" panose="020B0004020202020204" pitchFamily="34" charset="0"/>
                <a:cs typeface="Arial" panose="020B0604020202020204" pitchFamily="34" charset="0"/>
              </a:rPr>
              <a:t>It was difficult to piece the Program Learning Outcomes. But below was the closest to PLO’s:</a:t>
            </a:r>
            <a:endParaRPr lang="en-CA" sz="3200" dirty="0">
              <a:latin typeface="+mn-lt"/>
            </a:endParaRPr>
          </a:p>
        </p:txBody>
      </p:sp>
      <p:pic>
        <p:nvPicPr>
          <p:cNvPr id="7" name="Picture 6" descr="Capilano University - Tourism Industry Association of BC">
            <a:extLst>
              <a:ext uri="{FF2B5EF4-FFF2-40B4-BE49-F238E27FC236}">
                <a16:creationId xmlns:a16="http://schemas.microsoft.com/office/drawing/2014/main" id="{64AB5B27-598E-A6E8-00BB-1EA4253AA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6DB6A773-2B44-1177-42FF-247BE2A4147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6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afterEffect">
                                  <p:stCondLst>
                                    <p:cond delay="0"/>
                                  </p:stCondLst>
                                  <p:childTnLst>
                                    <p:animEffect transition="out" filter="fade">
                                      <p:cBhvr>
                                        <p:cTn id="6" dur="2000" tmFilter="0, 0; .2, .5; .8, .5; 1, 0"/>
                                        <p:tgtEl>
                                          <p:spTgt spid="9"/>
                                        </p:tgtEl>
                                      </p:cBhvr>
                                    </p:animEffect>
                                    <p:animScale>
                                      <p:cBhvr>
                                        <p:cTn id="7" dur="1000" autoRev="1" fill="hold"/>
                                        <p:tgtEl>
                                          <p:spTgt spid="9"/>
                                        </p:tgtEl>
                                      </p:cBhvr>
                                      <p:by x="105000" y="105000"/>
                                    </p:animScale>
                                  </p:childTnLst>
                                </p:cTn>
                              </p:par>
                              <p:par>
                                <p:cTn id="8" presetID="26" presetClass="emph" presetSubtype="0" repeatCount="2000" fill="hold" grpId="0" nodeType="withEffect">
                                  <p:stCondLst>
                                    <p:cond delay="0"/>
                                  </p:stCondLst>
                                  <p:childTnLst>
                                    <p:animEffect transition="out" filter="fade">
                                      <p:cBhvr>
                                        <p:cTn id="9" dur="2000" tmFilter="0, 0; .2, .5; .8, .5; 1, 0"/>
                                        <p:tgtEl>
                                          <p:spTgt spid="10"/>
                                        </p:tgtEl>
                                      </p:cBhvr>
                                    </p:animEffect>
                                    <p:animScale>
                                      <p:cBhvr>
                                        <p:cTn id="10" dur="1000" autoRev="1" fill="hold"/>
                                        <p:tgtEl>
                                          <p:spTgt spid="10"/>
                                        </p:tgtEl>
                                      </p:cBhvr>
                                      <p:by x="105000" y="105000"/>
                                    </p:animScale>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40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anim calcmode="lin" valueType="num">
                                      <p:cBhvr>
                                        <p:cTn id="16" dur="1000" fill="hold"/>
                                        <p:tgtEl>
                                          <p:spTgt spid="129"/>
                                        </p:tgtEl>
                                        <p:attrNameLst>
                                          <p:attrName>ppt_w</p:attrName>
                                        </p:attrNameLst>
                                      </p:cBhvr>
                                      <p:tavLst>
                                        <p:tav tm="0">
                                          <p:val>
                                            <p:fltVal val="0"/>
                                          </p:val>
                                        </p:tav>
                                        <p:tav tm="100000">
                                          <p:val>
                                            <p:strVal val="#ppt_w"/>
                                          </p:val>
                                        </p:tav>
                                      </p:tavLst>
                                    </p:anim>
                                    <p:anim calcmode="lin" valueType="num">
                                      <p:cBhvr>
                                        <p:cTn id="17" dur="1000" fill="hold"/>
                                        <p:tgtEl>
                                          <p:spTgt spid="129"/>
                                        </p:tgtEl>
                                        <p:attrNameLst>
                                          <p:attrName>ppt_h</p:attrName>
                                        </p:attrNameLst>
                                      </p:cBhvr>
                                      <p:tavLst>
                                        <p:tav tm="0">
                                          <p:val>
                                            <p:fltVal val="0"/>
                                          </p:val>
                                        </p:tav>
                                        <p:tav tm="100000">
                                          <p:val>
                                            <p:strVal val="#ppt_h"/>
                                          </p:val>
                                        </p:tav>
                                      </p:tavLst>
                                    </p:anim>
                                    <p:animEffect transition="in" filter="fade">
                                      <p:cBhvr>
                                        <p:cTn id="18" dur="1000"/>
                                        <p:tgtEl>
                                          <p:spTgt spid="129"/>
                                        </p:tgtEl>
                                      </p:cBhvr>
                                    </p:animEffect>
                                  </p:childTnLst>
                                </p:cTn>
                              </p:par>
                              <p:par>
                                <p:cTn id="19" presetID="22" presetClass="entr" presetSubtype="8"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wipe(left)">
                                      <p:cBhvr>
                                        <p:cTn id="21" dur="1000"/>
                                        <p:tgtEl>
                                          <p:spTgt spid="107"/>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11"/>
                                        </p:tgtEl>
                                        <p:attrNameLst>
                                          <p:attrName>style.visibility</p:attrName>
                                        </p:attrNameLst>
                                      </p:cBhvr>
                                      <p:to>
                                        <p:strVal val="visible"/>
                                      </p:to>
                                    </p:set>
                                    <p:anim calcmode="lin" valueType="num">
                                      <p:cBhvr additive="base">
                                        <p:cTn id="24" dur="1000"/>
                                        <p:tgtEl>
                                          <p:spTgt spid="111"/>
                                        </p:tgtEl>
                                        <p:attrNameLst>
                                          <p:attrName>ppt_x</p:attrName>
                                        </p:attrNameLst>
                                      </p:cBhvr>
                                      <p:tavLst>
                                        <p:tav tm="0">
                                          <p:val>
                                            <p:strVal val="#ppt_x-#ppt_w*1.125000"/>
                                          </p:val>
                                        </p:tav>
                                        <p:tav tm="100000">
                                          <p:val>
                                            <p:strVal val="#ppt_x"/>
                                          </p:val>
                                        </p:tav>
                                      </p:tavLst>
                                    </p:anim>
                                    <p:animEffect transition="in" filter="wipe(right)">
                                      <p:cBhvr>
                                        <p:cTn id="25" dur="1000"/>
                                        <p:tgtEl>
                                          <p:spTgt spid="111"/>
                                        </p:tgtEl>
                                      </p:cBhvr>
                                    </p:animEffect>
                                  </p:childTnLst>
                                </p:cTn>
                              </p:par>
                              <p:par>
                                <p:cTn id="26" presetID="53" presetClass="entr" presetSubtype="16" fill="hold" grpId="0" nodeType="withEffect">
                                  <p:stCondLst>
                                    <p:cond delay="1000"/>
                                  </p:stCondLst>
                                  <p:childTnLst>
                                    <p:set>
                                      <p:cBhvr>
                                        <p:cTn id="27" dur="1" fill="hold">
                                          <p:stCondLst>
                                            <p:cond delay="0"/>
                                          </p:stCondLst>
                                        </p:cTn>
                                        <p:tgtEl>
                                          <p:spTgt spid="128"/>
                                        </p:tgtEl>
                                        <p:attrNameLst>
                                          <p:attrName>style.visibility</p:attrName>
                                        </p:attrNameLst>
                                      </p:cBhvr>
                                      <p:to>
                                        <p:strVal val="visible"/>
                                      </p:to>
                                    </p:set>
                                    <p:anim calcmode="lin" valueType="num">
                                      <p:cBhvr>
                                        <p:cTn id="28" dur="1000" fill="hold"/>
                                        <p:tgtEl>
                                          <p:spTgt spid="128"/>
                                        </p:tgtEl>
                                        <p:attrNameLst>
                                          <p:attrName>ppt_w</p:attrName>
                                        </p:attrNameLst>
                                      </p:cBhvr>
                                      <p:tavLst>
                                        <p:tav tm="0">
                                          <p:val>
                                            <p:fltVal val="0"/>
                                          </p:val>
                                        </p:tav>
                                        <p:tav tm="100000">
                                          <p:val>
                                            <p:strVal val="#ppt_w"/>
                                          </p:val>
                                        </p:tav>
                                      </p:tavLst>
                                    </p:anim>
                                    <p:anim calcmode="lin" valueType="num">
                                      <p:cBhvr>
                                        <p:cTn id="29" dur="1000" fill="hold"/>
                                        <p:tgtEl>
                                          <p:spTgt spid="128"/>
                                        </p:tgtEl>
                                        <p:attrNameLst>
                                          <p:attrName>ppt_h</p:attrName>
                                        </p:attrNameLst>
                                      </p:cBhvr>
                                      <p:tavLst>
                                        <p:tav tm="0">
                                          <p:val>
                                            <p:fltVal val="0"/>
                                          </p:val>
                                        </p:tav>
                                        <p:tav tm="100000">
                                          <p:val>
                                            <p:strVal val="#ppt_h"/>
                                          </p:val>
                                        </p:tav>
                                      </p:tavLst>
                                    </p:anim>
                                    <p:animEffect transition="in" filter="fade">
                                      <p:cBhvr>
                                        <p:cTn id="30" dur="1000"/>
                                        <p:tgtEl>
                                          <p:spTgt spid="128"/>
                                        </p:tgtEl>
                                      </p:cBhvr>
                                    </p:animEffect>
                                  </p:childTnLst>
                                </p:cTn>
                              </p:par>
                              <p:par>
                                <p:cTn id="31" presetID="12" presetClass="entr" presetSubtype="1" fill="hold" nodeType="withEffect">
                                  <p:stCondLst>
                                    <p:cond delay="1000"/>
                                  </p:stCondLst>
                                  <p:childTnLst>
                                    <p:set>
                                      <p:cBhvr>
                                        <p:cTn id="32" dur="1" fill="hold">
                                          <p:stCondLst>
                                            <p:cond delay="0"/>
                                          </p:stCondLst>
                                        </p:cTn>
                                        <p:tgtEl>
                                          <p:spTgt spid="103"/>
                                        </p:tgtEl>
                                        <p:attrNameLst>
                                          <p:attrName>style.visibility</p:attrName>
                                        </p:attrNameLst>
                                      </p:cBhvr>
                                      <p:to>
                                        <p:strVal val="visible"/>
                                      </p:to>
                                    </p:set>
                                    <p:anim calcmode="lin" valueType="num">
                                      <p:cBhvr additive="base">
                                        <p:cTn id="33" dur="1000"/>
                                        <p:tgtEl>
                                          <p:spTgt spid="103"/>
                                        </p:tgtEl>
                                        <p:attrNameLst>
                                          <p:attrName>ppt_y</p:attrName>
                                        </p:attrNameLst>
                                      </p:cBhvr>
                                      <p:tavLst>
                                        <p:tav tm="0">
                                          <p:val>
                                            <p:strVal val="#ppt_y-#ppt_h*1.125000"/>
                                          </p:val>
                                        </p:tav>
                                        <p:tav tm="100000">
                                          <p:val>
                                            <p:strVal val="#ppt_y"/>
                                          </p:val>
                                        </p:tav>
                                      </p:tavLst>
                                    </p:anim>
                                    <p:animEffect transition="in" filter="wipe(down)">
                                      <p:cBhvr>
                                        <p:cTn id="34" dur="1000"/>
                                        <p:tgtEl>
                                          <p:spTgt spid="103"/>
                                        </p:tgtEl>
                                      </p:cBhvr>
                                    </p:animEffect>
                                  </p:childTnLst>
                                </p:cTn>
                              </p:par>
                              <p:par>
                                <p:cTn id="35" presetID="12" presetClass="entr" presetSubtype="8" fill="hold" grpId="0" nodeType="withEffect">
                                  <p:stCondLst>
                                    <p:cond delay="100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1000"/>
                                        <p:tgtEl>
                                          <p:spTgt spid="52"/>
                                        </p:tgtEl>
                                        <p:attrNameLst>
                                          <p:attrName>ppt_x</p:attrName>
                                        </p:attrNameLst>
                                      </p:cBhvr>
                                      <p:tavLst>
                                        <p:tav tm="0">
                                          <p:val>
                                            <p:strVal val="#ppt_x-#ppt_w*1.125000"/>
                                          </p:val>
                                        </p:tav>
                                        <p:tav tm="100000">
                                          <p:val>
                                            <p:strVal val="#ppt_x"/>
                                          </p:val>
                                        </p:tav>
                                      </p:tavLst>
                                    </p:anim>
                                    <p:animEffect transition="in" filter="wipe(right)">
                                      <p:cBhvr>
                                        <p:cTn id="38" dur="1000"/>
                                        <p:tgtEl>
                                          <p:spTgt spid="52"/>
                                        </p:tgtEl>
                                      </p:cBhvr>
                                    </p:animEffect>
                                  </p:childTnLst>
                                </p:cTn>
                              </p:par>
                              <p:par>
                                <p:cTn id="39" presetID="53" presetClass="entr" presetSubtype="16" fill="hold" grpId="0" nodeType="withEffect">
                                  <p:stCondLst>
                                    <p:cond delay="2000"/>
                                  </p:stCondLst>
                                  <p:childTnLst>
                                    <p:set>
                                      <p:cBhvr>
                                        <p:cTn id="40" dur="1" fill="hold">
                                          <p:stCondLst>
                                            <p:cond delay="0"/>
                                          </p:stCondLst>
                                        </p:cTn>
                                        <p:tgtEl>
                                          <p:spTgt spid="126"/>
                                        </p:tgtEl>
                                        <p:attrNameLst>
                                          <p:attrName>style.visibility</p:attrName>
                                        </p:attrNameLst>
                                      </p:cBhvr>
                                      <p:to>
                                        <p:strVal val="visible"/>
                                      </p:to>
                                    </p:set>
                                    <p:anim calcmode="lin" valueType="num">
                                      <p:cBhvr>
                                        <p:cTn id="41" dur="1000" fill="hold"/>
                                        <p:tgtEl>
                                          <p:spTgt spid="126"/>
                                        </p:tgtEl>
                                        <p:attrNameLst>
                                          <p:attrName>ppt_w</p:attrName>
                                        </p:attrNameLst>
                                      </p:cBhvr>
                                      <p:tavLst>
                                        <p:tav tm="0">
                                          <p:val>
                                            <p:fltVal val="0"/>
                                          </p:val>
                                        </p:tav>
                                        <p:tav tm="100000">
                                          <p:val>
                                            <p:strVal val="#ppt_w"/>
                                          </p:val>
                                        </p:tav>
                                      </p:tavLst>
                                    </p:anim>
                                    <p:anim calcmode="lin" valueType="num">
                                      <p:cBhvr>
                                        <p:cTn id="42" dur="1000" fill="hold"/>
                                        <p:tgtEl>
                                          <p:spTgt spid="126"/>
                                        </p:tgtEl>
                                        <p:attrNameLst>
                                          <p:attrName>ppt_h</p:attrName>
                                        </p:attrNameLst>
                                      </p:cBhvr>
                                      <p:tavLst>
                                        <p:tav tm="0">
                                          <p:val>
                                            <p:fltVal val="0"/>
                                          </p:val>
                                        </p:tav>
                                        <p:tav tm="100000">
                                          <p:val>
                                            <p:strVal val="#ppt_h"/>
                                          </p:val>
                                        </p:tav>
                                      </p:tavLst>
                                    </p:anim>
                                    <p:animEffect transition="in" filter="fade">
                                      <p:cBhvr>
                                        <p:cTn id="43" dur="1000"/>
                                        <p:tgtEl>
                                          <p:spTgt spid="126"/>
                                        </p:tgtEl>
                                      </p:cBhvr>
                                    </p:animEffect>
                                  </p:childTnLst>
                                </p:cTn>
                              </p:par>
                              <p:par>
                                <p:cTn id="44" presetID="22" presetClass="entr" presetSubtype="2" fill="hold" nodeType="withEffect">
                                  <p:stCondLst>
                                    <p:cond delay="2000"/>
                                  </p:stCondLst>
                                  <p:childTnLst>
                                    <p:set>
                                      <p:cBhvr>
                                        <p:cTn id="45" dur="1" fill="hold">
                                          <p:stCondLst>
                                            <p:cond delay="0"/>
                                          </p:stCondLst>
                                        </p:cTn>
                                        <p:tgtEl>
                                          <p:spTgt spid="108"/>
                                        </p:tgtEl>
                                        <p:attrNameLst>
                                          <p:attrName>style.visibility</p:attrName>
                                        </p:attrNameLst>
                                      </p:cBhvr>
                                      <p:to>
                                        <p:strVal val="visible"/>
                                      </p:to>
                                    </p:set>
                                    <p:animEffect transition="in" filter="wipe(right)">
                                      <p:cBhvr>
                                        <p:cTn id="46" dur="1000"/>
                                        <p:tgtEl>
                                          <p:spTgt spid="108"/>
                                        </p:tgtEl>
                                      </p:cBhvr>
                                    </p:animEffect>
                                  </p:childTnLst>
                                </p:cTn>
                              </p:par>
                              <p:par>
                                <p:cTn id="47" presetID="12" presetClass="entr" presetSubtype="2" fill="hold" grpId="0" nodeType="withEffect">
                                  <p:stCondLst>
                                    <p:cond delay="200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1000"/>
                                        <p:tgtEl>
                                          <p:spTgt spid="51"/>
                                        </p:tgtEl>
                                        <p:attrNameLst>
                                          <p:attrName>ppt_x</p:attrName>
                                        </p:attrNameLst>
                                      </p:cBhvr>
                                      <p:tavLst>
                                        <p:tav tm="0">
                                          <p:val>
                                            <p:strVal val="#ppt_x+#ppt_w*1.125000"/>
                                          </p:val>
                                        </p:tav>
                                        <p:tav tm="100000">
                                          <p:val>
                                            <p:strVal val="#ppt_x"/>
                                          </p:val>
                                        </p:tav>
                                      </p:tavLst>
                                    </p:anim>
                                    <p:animEffect transition="in" filter="wipe(left)">
                                      <p:cBhvr>
                                        <p:cTn id="50" dur="1000"/>
                                        <p:tgtEl>
                                          <p:spTgt spid="51"/>
                                        </p:tgtEl>
                                      </p:cBhvr>
                                    </p:animEffect>
                                  </p:childTnLst>
                                </p:cTn>
                              </p:par>
                              <p:par>
                                <p:cTn id="51" presetID="53" presetClass="entr" presetSubtype="16" fill="hold" grpId="0" nodeType="withEffect">
                                  <p:stCondLst>
                                    <p:cond delay="3000"/>
                                  </p:stCondLst>
                                  <p:childTnLst>
                                    <p:set>
                                      <p:cBhvr>
                                        <p:cTn id="52" dur="1" fill="hold">
                                          <p:stCondLst>
                                            <p:cond delay="0"/>
                                          </p:stCondLst>
                                        </p:cTn>
                                        <p:tgtEl>
                                          <p:spTgt spid="127"/>
                                        </p:tgtEl>
                                        <p:attrNameLst>
                                          <p:attrName>style.visibility</p:attrName>
                                        </p:attrNameLst>
                                      </p:cBhvr>
                                      <p:to>
                                        <p:strVal val="visible"/>
                                      </p:to>
                                    </p:set>
                                    <p:anim calcmode="lin" valueType="num">
                                      <p:cBhvr>
                                        <p:cTn id="53" dur="1000" fill="hold"/>
                                        <p:tgtEl>
                                          <p:spTgt spid="127"/>
                                        </p:tgtEl>
                                        <p:attrNameLst>
                                          <p:attrName>ppt_w</p:attrName>
                                        </p:attrNameLst>
                                      </p:cBhvr>
                                      <p:tavLst>
                                        <p:tav tm="0">
                                          <p:val>
                                            <p:fltVal val="0"/>
                                          </p:val>
                                        </p:tav>
                                        <p:tav tm="100000">
                                          <p:val>
                                            <p:strVal val="#ppt_w"/>
                                          </p:val>
                                        </p:tav>
                                      </p:tavLst>
                                    </p:anim>
                                    <p:anim calcmode="lin" valueType="num">
                                      <p:cBhvr>
                                        <p:cTn id="54" dur="1000" fill="hold"/>
                                        <p:tgtEl>
                                          <p:spTgt spid="127"/>
                                        </p:tgtEl>
                                        <p:attrNameLst>
                                          <p:attrName>ppt_h</p:attrName>
                                        </p:attrNameLst>
                                      </p:cBhvr>
                                      <p:tavLst>
                                        <p:tav tm="0">
                                          <p:val>
                                            <p:fltVal val="0"/>
                                          </p:val>
                                        </p:tav>
                                        <p:tav tm="100000">
                                          <p:val>
                                            <p:strVal val="#ppt_h"/>
                                          </p:val>
                                        </p:tav>
                                      </p:tavLst>
                                    </p:anim>
                                    <p:animEffect transition="in" filter="fade">
                                      <p:cBhvr>
                                        <p:cTn id="55" dur="1000"/>
                                        <p:tgtEl>
                                          <p:spTgt spid="127"/>
                                        </p:tgtEl>
                                      </p:cBhvr>
                                    </p:animEffect>
                                  </p:childTnLst>
                                </p:cTn>
                              </p:par>
                              <p:par>
                                <p:cTn id="56" presetID="12" presetClass="entr" presetSubtype="4" fill="hold" nodeType="withEffect">
                                  <p:stCondLst>
                                    <p:cond delay="3000"/>
                                  </p:stCondLst>
                                  <p:childTnLst>
                                    <p:set>
                                      <p:cBhvr>
                                        <p:cTn id="57" dur="1" fill="hold">
                                          <p:stCondLst>
                                            <p:cond delay="0"/>
                                          </p:stCondLst>
                                        </p:cTn>
                                        <p:tgtEl>
                                          <p:spTgt spid="98"/>
                                        </p:tgtEl>
                                        <p:attrNameLst>
                                          <p:attrName>style.visibility</p:attrName>
                                        </p:attrNameLst>
                                      </p:cBhvr>
                                      <p:to>
                                        <p:strVal val="visible"/>
                                      </p:to>
                                    </p:set>
                                    <p:anim calcmode="lin" valueType="num">
                                      <p:cBhvr additive="base">
                                        <p:cTn id="58" dur="1000"/>
                                        <p:tgtEl>
                                          <p:spTgt spid="98"/>
                                        </p:tgtEl>
                                        <p:attrNameLst>
                                          <p:attrName>ppt_y</p:attrName>
                                        </p:attrNameLst>
                                      </p:cBhvr>
                                      <p:tavLst>
                                        <p:tav tm="0">
                                          <p:val>
                                            <p:strVal val="#ppt_y+#ppt_h*1.125000"/>
                                          </p:val>
                                        </p:tav>
                                        <p:tav tm="100000">
                                          <p:val>
                                            <p:strVal val="#ppt_y"/>
                                          </p:val>
                                        </p:tav>
                                      </p:tavLst>
                                    </p:anim>
                                    <p:animEffect transition="in" filter="wipe(up)">
                                      <p:cBhvr>
                                        <p:cTn id="59" dur="1000"/>
                                        <p:tgtEl>
                                          <p:spTgt spid="98"/>
                                        </p:tgtEl>
                                      </p:cBhvr>
                                    </p:animEffect>
                                  </p:childTnLst>
                                </p:cTn>
                              </p:par>
                              <p:par>
                                <p:cTn id="60" presetID="12" presetClass="entr" presetSubtype="2" fill="hold" grpId="0" nodeType="withEffect">
                                  <p:stCondLst>
                                    <p:cond delay="300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1000"/>
                                        <p:tgtEl>
                                          <p:spTgt spid="50"/>
                                        </p:tgtEl>
                                        <p:attrNameLst>
                                          <p:attrName>ppt_x</p:attrName>
                                        </p:attrNameLst>
                                      </p:cBhvr>
                                      <p:tavLst>
                                        <p:tav tm="0">
                                          <p:val>
                                            <p:strVal val="#ppt_x+#ppt_w*1.125000"/>
                                          </p:val>
                                        </p:tav>
                                        <p:tav tm="100000">
                                          <p:val>
                                            <p:strVal val="#ppt_x"/>
                                          </p:val>
                                        </p:tav>
                                      </p:tavLst>
                                    </p:anim>
                                    <p:animEffect transition="in" filter="wipe(left)">
                                      <p:cBhvr>
                                        <p:cTn id="63" dur="1000"/>
                                        <p:tgtEl>
                                          <p:spTgt spid="50"/>
                                        </p:tgtEl>
                                      </p:cBhvr>
                                    </p:animEffect>
                                  </p:childTnLst>
                                </p:cTn>
                              </p:par>
                              <p:par>
                                <p:cTn id="64" presetID="26" presetClass="emph" presetSubtype="0" repeatCount="2000" fill="hold" grpId="0" nodeType="withEffect">
                                  <p:stCondLst>
                                    <p:cond delay="0"/>
                                  </p:stCondLst>
                                  <p:childTnLst>
                                    <p:animEffect transition="out" filter="fade">
                                      <p:cBhvr>
                                        <p:cTn id="65" dur="2000" tmFilter="0, 0; .2, .5; .8, .5; 1, 0"/>
                                        <p:tgtEl>
                                          <p:spTgt spid="34"/>
                                        </p:tgtEl>
                                      </p:cBhvr>
                                    </p:animEffect>
                                    <p:animScale>
                                      <p:cBhvr>
                                        <p:cTn id="66" dur="100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 grpId="0" animBg="1"/>
      <p:bldP spid="10" grpId="0" animBg="1"/>
      <p:bldP spid="111" grpId="0"/>
      <p:bldP spid="126" grpId="0" animBg="1"/>
      <p:bldP spid="127" grpId="0" animBg="1"/>
      <p:bldP spid="128" grpId="0" animBg="1"/>
      <p:bldP spid="129" grpId="0" animBg="1"/>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90AAC0-EEA0-7D06-3AB6-14A4C72CF80F}"/>
              </a:ext>
            </a:extLst>
          </p:cNvPr>
          <p:cNvSpPr txBox="1">
            <a:spLocks/>
          </p:cNvSpPr>
          <p:nvPr/>
        </p:nvSpPr>
        <p:spPr>
          <a:xfrm>
            <a:off x="335007" y="510386"/>
            <a:ext cx="11521987"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kern="100" dirty="0">
                <a:effectLst/>
                <a:latin typeface="+mn-lt"/>
                <a:ea typeface="Aptos" panose="020B0004020202020204" pitchFamily="34" charset="0"/>
                <a:cs typeface="Arial" panose="020B0604020202020204" pitchFamily="34" charset="0"/>
              </a:rPr>
              <a:t>Program Learning Outcomes </a:t>
            </a:r>
            <a:r>
              <a:rPr lang="en-US" sz="1400" kern="100" dirty="0">
                <a:effectLst/>
                <a:latin typeface="+mn-lt"/>
                <a:ea typeface="Aptos" panose="020B0004020202020204" pitchFamily="34" charset="0"/>
                <a:cs typeface="Arial" panose="020B0604020202020204" pitchFamily="34" charset="0"/>
              </a:rPr>
              <a:t>(</a:t>
            </a:r>
            <a:r>
              <a:rPr lang="en-CA" sz="1400" dirty="0">
                <a:latin typeface="+mn-lt"/>
              </a:rPr>
              <a:t>Slide 2/3)</a:t>
            </a:r>
            <a:endParaRPr lang="en-CA" sz="1400" b="1" dirty="0">
              <a:latin typeface="+mn-lt"/>
            </a:endParaRPr>
          </a:p>
        </p:txBody>
      </p:sp>
      <p:sp>
        <p:nvSpPr>
          <p:cNvPr id="7" name="TextBox 6">
            <a:extLst>
              <a:ext uri="{FF2B5EF4-FFF2-40B4-BE49-F238E27FC236}">
                <a16:creationId xmlns:a16="http://schemas.microsoft.com/office/drawing/2014/main" id="{290829CA-7C11-5533-EB66-B9D4AFDEC2AD}"/>
              </a:ext>
            </a:extLst>
          </p:cNvPr>
          <p:cNvSpPr txBox="1"/>
          <p:nvPr/>
        </p:nvSpPr>
        <p:spPr>
          <a:xfrm>
            <a:off x="958567" y="6162948"/>
            <a:ext cx="10414428" cy="369332"/>
          </a:xfrm>
          <a:prstGeom prst="rect">
            <a:avLst/>
          </a:prstGeom>
          <a:noFill/>
        </p:spPr>
        <p:txBody>
          <a:bodyPr wrap="square">
            <a:spAutoFit/>
          </a:bodyPr>
          <a:lstStyle/>
          <a:p>
            <a:pPr marL="0" indent="0" algn="ctr">
              <a:lnSpc>
                <a:spcPct val="100000"/>
              </a:lnSpc>
              <a:spcBef>
                <a:spcPts val="0"/>
              </a:spcBef>
              <a:spcAft>
                <a:spcPts val="600"/>
              </a:spcAft>
              <a:buNone/>
            </a:pPr>
            <a:r>
              <a:rPr lang="en-US" sz="1800" kern="100" dirty="0">
                <a:effectLst/>
                <a:ea typeface="Aptos" panose="020B0004020202020204" pitchFamily="34" charset="0"/>
                <a:cs typeface="Arial" panose="020B0604020202020204" pitchFamily="34" charset="0"/>
              </a:rPr>
              <a:t>Note: The use of blooms’ taxonomy was not well utilized at the time.</a:t>
            </a:r>
            <a:endParaRPr lang="en-CA" sz="1800" kern="100" dirty="0">
              <a:effectLst/>
              <a:ea typeface="Aptos" panose="020B0004020202020204" pitchFamily="34" charset="0"/>
              <a:cs typeface="Arial" panose="020B0604020202020204" pitchFamily="34" charset="0"/>
            </a:endParaRPr>
          </a:p>
        </p:txBody>
      </p:sp>
      <p:pic>
        <p:nvPicPr>
          <p:cNvPr id="8" name="Picture 7" descr="Capilano University - Tourism Industry Association of BC">
            <a:extLst>
              <a:ext uri="{FF2B5EF4-FFF2-40B4-BE49-F238E27FC236}">
                <a16:creationId xmlns:a16="http://schemas.microsoft.com/office/drawing/2014/main" id="{4BF92B3D-751E-9624-08B3-B3CC0CAFB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7338B0A-2375-F3A6-44B2-20753DF6C01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 10">
            <a:extLst>
              <a:ext uri="{FF2B5EF4-FFF2-40B4-BE49-F238E27FC236}">
                <a16:creationId xmlns:a16="http://schemas.microsoft.com/office/drawing/2014/main" id="{F5ECD732-DF2A-D873-2484-D8D123D587CF}"/>
              </a:ext>
            </a:extLst>
          </p:cNvPr>
          <p:cNvGraphicFramePr/>
          <p:nvPr>
            <p:extLst>
              <p:ext uri="{D42A27DB-BD31-4B8C-83A1-F6EECF244321}">
                <p14:modId xmlns:p14="http://schemas.microsoft.com/office/powerpoint/2010/main" val="3920220409"/>
              </p:ext>
            </p:extLst>
          </p:nvPr>
        </p:nvGraphicFramePr>
        <p:xfrm>
          <a:off x="575378" y="1367148"/>
          <a:ext cx="6678975" cy="4295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3FA63C5A-7C9C-A36F-CA7C-EC343154A876}"/>
              </a:ext>
            </a:extLst>
          </p:cNvPr>
          <p:cNvGraphicFramePr/>
          <p:nvPr>
            <p:extLst>
              <p:ext uri="{D42A27DB-BD31-4B8C-83A1-F6EECF244321}">
                <p14:modId xmlns:p14="http://schemas.microsoft.com/office/powerpoint/2010/main" val="1200057034"/>
              </p:ext>
            </p:extLst>
          </p:nvPr>
        </p:nvGraphicFramePr>
        <p:xfrm>
          <a:off x="7324823" y="1357163"/>
          <a:ext cx="4291799" cy="42959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9088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F2AC5A-4F7C-2D55-F722-A55153957A7C}"/>
              </a:ext>
            </a:extLst>
          </p:cNvPr>
          <p:cNvSpPr txBox="1">
            <a:spLocks/>
          </p:cNvSpPr>
          <p:nvPr/>
        </p:nvSpPr>
        <p:spPr>
          <a:xfrm>
            <a:off x="335007" y="510386"/>
            <a:ext cx="11521987"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kern="100" dirty="0">
                <a:effectLst/>
                <a:latin typeface="+mn-lt"/>
                <a:ea typeface="Aptos" panose="020B0004020202020204" pitchFamily="34" charset="0"/>
                <a:cs typeface="Arial" panose="020B0604020202020204" pitchFamily="34" charset="0"/>
              </a:rPr>
              <a:t>Program Learning Outcomes </a:t>
            </a:r>
            <a:r>
              <a:rPr lang="en-US" sz="1400" kern="100" dirty="0">
                <a:effectLst/>
                <a:latin typeface="+mn-lt"/>
                <a:ea typeface="Aptos" panose="020B0004020202020204" pitchFamily="34" charset="0"/>
                <a:cs typeface="Arial" panose="020B0604020202020204" pitchFamily="34" charset="0"/>
              </a:rPr>
              <a:t>(</a:t>
            </a:r>
            <a:r>
              <a:rPr lang="en-CA" sz="1400" dirty="0"/>
              <a:t>Slide 3/3)</a:t>
            </a:r>
            <a:endParaRPr lang="en-CA" sz="1400" b="1" dirty="0">
              <a:latin typeface="+mn-lt"/>
            </a:endParaRPr>
          </a:p>
        </p:txBody>
      </p:sp>
      <p:pic>
        <p:nvPicPr>
          <p:cNvPr id="7" name="Picture 6" descr="Capilano University - Tourism Industry Association of BC">
            <a:extLst>
              <a:ext uri="{FF2B5EF4-FFF2-40B4-BE49-F238E27FC236}">
                <a16:creationId xmlns:a16="http://schemas.microsoft.com/office/drawing/2014/main" id="{B3BD406E-0AE7-8F0E-365A-4EC3F9E28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E1ED07B-D68F-8B11-E1EA-7DF111CE301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B752EF35-A1AA-A194-1726-F1C30ABE2E5A}"/>
              </a:ext>
            </a:extLst>
          </p:cNvPr>
          <p:cNvGraphicFramePr/>
          <p:nvPr>
            <p:extLst>
              <p:ext uri="{D42A27DB-BD31-4B8C-83A1-F6EECF244321}">
                <p14:modId xmlns:p14="http://schemas.microsoft.com/office/powerpoint/2010/main" val="3240191398"/>
              </p:ext>
            </p:extLst>
          </p:nvPr>
        </p:nvGraphicFramePr>
        <p:xfrm>
          <a:off x="240632" y="1008868"/>
          <a:ext cx="11685069" cy="5055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937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Improve Your Boarding School With Our New Insights Package | Orah  Blog">
            <a:extLst>
              <a:ext uri="{FF2B5EF4-FFF2-40B4-BE49-F238E27FC236}">
                <a16:creationId xmlns:a16="http://schemas.microsoft.com/office/drawing/2014/main" id="{20FB0B51-8CB2-97B1-3FC3-808F62066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58" r="33849"/>
          <a:stretch/>
        </p:blipFill>
        <p:spPr bwMode="auto">
          <a:xfrm>
            <a:off x="8872884" y="1092347"/>
            <a:ext cx="3146802" cy="45338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78E08A-C668-A682-72C9-CBDA227326D8}"/>
              </a:ext>
            </a:extLst>
          </p:cNvPr>
          <p:cNvSpPr txBox="1"/>
          <p:nvPr/>
        </p:nvSpPr>
        <p:spPr>
          <a:xfrm>
            <a:off x="409663" y="2094472"/>
            <a:ext cx="8429142" cy="1446550"/>
          </a:xfrm>
          <a:prstGeom prst="rect">
            <a:avLst/>
          </a:prstGeom>
          <a:noFill/>
        </p:spPr>
        <p:txBody>
          <a:bodyPr wrap="square">
            <a:spAutoFit/>
          </a:bodyPr>
          <a:lstStyle/>
          <a:p>
            <a:r>
              <a:rPr lang="en-US" sz="4400" b="1" dirty="0"/>
              <a:t>Business or Regional Studies? </a:t>
            </a:r>
          </a:p>
          <a:p>
            <a:r>
              <a:rPr lang="en-US" sz="4400" b="1" dirty="0"/>
              <a:t>Key Insights on Master's Programs</a:t>
            </a:r>
            <a:endParaRPr lang="en-CA" sz="4400" b="1" dirty="0"/>
          </a:p>
        </p:txBody>
      </p:sp>
      <p:pic>
        <p:nvPicPr>
          <p:cNvPr id="8" name="Picture 7" descr="Capilano University - Tourism Industry Association of BC">
            <a:extLst>
              <a:ext uri="{FF2B5EF4-FFF2-40B4-BE49-F238E27FC236}">
                <a16:creationId xmlns:a16="http://schemas.microsoft.com/office/drawing/2014/main" id="{ED019DE0-F6D8-A17B-E4BF-C83280EDC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A5FA431-2064-D2CD-AE2C-F6F0366244A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8BD9012-5873-ADC0-ECC1-1CF25A74354A}"/>
              </a:ext>
            </a:extLst>
          </p:cNvPr>
          <p:cNvSpPr txBox="1">
            <a:spLocks/>
          </p:cNvSpPr>
          <p:nvPr/>
        </p:nvSpPr>
        <p:spPr>
          <a:xfrm>
            <a:off x="409663" y="3628592"/>
            <a:ext cx="11521987"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800" b="1" dirty="0">
                <a:latin typeface="+mn-lt"/>
              </a:rPr>
              <a:t>MBA vs. MA: What Sets Them Apart?</a:t>
            </a:r>
            <a:endParaRPr kumimoji="0" lang="en-CA" sz="1800" b="1" i="0" u="none" strike="noStrike" kern="1200" cap="none" spc="0" normalizeH="0" baseline="0" noProof="0" dirty="0">
              <a:ln>
                <a:noFill/>
              </a:ln>
              <a:solidFill>
                <a:prstClr val="black"/>
              </a:solidFill>
              <a:effectLst/>
              <a:uLnTx/>
              <a:uFillTx/>
              <a:latin typeface="+mn-lt"/>
              <a:ea typeface="+mj-ea"/>
              <a:cs typeface="+mj-cs"/>
            </a:endParaRPr>
          </a:p>
        </p:txBody>
      </p:sp>
      <p:sp>
        <p:nvSpPr>
          <p:cNvPr id="11" name="Title 1">
            <a:extLst>
              <a:ext uri="{FF2B5EF4-FFF2-40B4-BE49-F238E27FC236}">
                <a16:creationId xmlns:a16="http://schemas.microsoft.com/office/drawing/2014/main" id="{570B477C-2685-DF37-E28F-E0193674E8EF}"/>
              </a:ext>
            </a:extLst>
          </p:cNvPr>
          <p:cNvSpPr txBox="1">
            <a:spLocks/>
          </p:cNvSpPr>
          <p:nvPr/>
        </p:nvSpPr>
        <p:spPr>
          <a:xfrm>
            <a:off x="409663" y="4003263"/>
            <a:ext cx="11521987"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800" b="1" dirty="0">
                <a:latin typeface="+mn-lt"/>
              </a:rPr>
              <a:t>Common Threads in Latin American &amp; Asia Pacific Studies</a:t>
            </a:r>
            <a:endParaRPr kumimoji="0" lang="en-CA" sz="1800" b="1" i="0" u="none" strike="noStrike" kern="1200" cap="none" spc="0" normalizeH="0" baseline="0" noProof="0" dirty="0">
              <a:ln>
                <a:noFill/>
              </a:ln>
              <a:solidFill>
                <a:prstClr val="black"/>
              </a:solidFill>
              <a:effectLst/>
              <a:uLnTx/>
              <a:uFillTx/>
              <a:latin typeface="+mn-lt"/>
              <a:ea typeface="+mj-ea"/>
              <a:cs typeface="+mj-cs"/>
            </a:endParaRPr>
          </a:p>
        </p:txBody>
      </p:sp>
    </p:spTree>
    <p:extLst>
      <p:ext uri="{BB962C8B-B14F-4D97-AF65-F5344CB8AC3E}">
        <p14:creationId xmlns:p14="http://schemas.microsoft.com/office/powerpoint/2010/main" val="319274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90AAC0-EEA0-7D06-3AB6-14A4C72CF80F}"/>
              </a:ext>
            </a:extLst>
          </p:cNvPr>
          <p:cNvSpPr txBox="1">
            <a:spLocks/>
          </p:cNvSpPr>
          <p:nvPr/>
        </p:nvSpPr>
        <p:spPr>
          <a:xfrm>
            <a:off x="335006" y="510386"/>
            <a:ext cx="11521987"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latin typeface="+mn-lt"/>
              </a:rPr>
              <a:t>MBA vs. MA: What Sets Them Apart?</a:t>
            </a:r>
            <a:endParaRPr kumimoji="0" lang="en-CA" sz="3600" b="1" i="0" u="none" strike="noStrike" kern="1200" cap="none" spc="0" normalizeH="0" baseline="0" noProof="0" dirty="0">
              <a:ln>
                <a:noFill/>
              </a:ln>
              <a:solidFill>
                <a:prstClr val="black"/>
              </a:solidFill>
              <a:effectLst/>
              <a:uLnTx/>
              <a:uFillTx/>
              <a:latin typeface="+mn-lt"/>
              <a:ea typeface="+mj-ea"/>
              <a:cs typeface="+mj-cs"/>
            </a:endParaRPr>
          </a:p>
        </p:txBody>
      </p:sp>
      <p:pic>
        <p:nvPicPr>
          <p:cNvPr id="8" name="Picture 7" descr="Capilano University - Tourism Industry Association of BC">
            <a:extLst>
              <a:ext uri="{FF2B5EF4-FFF2-40B4-BE49-F238E27FC236}">
                <a16:creationId xmlns:a16="http://schemas.microsoft.com/office/drawing/2014/main" id="{4BF92B3D-751E-9624-08B3-B3CC0CAFB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7338B0A-2375-F3A6-44B2-20753DF6C01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5BF0CCA6-B386-9A3C-25D3-66384C83CA9C}"/>
              </a:ext>
            </a:extLst>
          </p:cNvPr>
          <p:cNvGraphicFramePr/>
          <p:nvPr>
            <p:extLst>
              <p:ext uri="{D42A27DB-BD31-4B8C-83A1-F6EECF244321}">
                <p14:modId xmlns:p14="http://schemas.microsoft.com/office/powerpoint/2010/main" val="1365584939"/>
              </p:ext>
            </p:extLst>
          </p:nvPr>
        </p:nvGraphicFramePr>
        <p:xfrm>
          <a:off x="77492" y="1270863"/>
          <a:ext cx="11942194" cy="4610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1FA3736C-E20E-56F8-0108-73FFF0EEBFE6}"/>
              </a:ext>
            </a:extLst>
          </p:cNvPr>
          <p:cNvSpPr txBox="1"/>
          <p:nvPr/>
        </p:nvSpPr>
        <p:spPr>
          <a:xfrm>
            <a:off x="2963971" y="6107968"/>
            <a:ext cx="6488311" cy="535531"/>
          </a:xfrm>
          <a:prstGeom prst="rect">
            <a:avLst/>
          </a:prstGeom>
          <a:noFill/>
        </p:spPr>
        <p:txBody>
          <a:bodyPr wrap="square">
            <a:spAutoFit/>
          </a:bodyPr>
          <a:lstStyle/>
          <a:p>
            <a:pPr marL="0" lvl="0" indent="0" algn="l" defTabSz="666750">
              <a:lnSpc>
                <a:spcPct val="90000"/>
              </a:lnSpc>
              <a:spcBef>
                <a:spcPct val="0"/>
              </a:spcBef>
              <a:spcAft>
                <a:spcPct val="35000"/>
              </a:spcAft>
              <a:buNone/>
            </a:pPr>
            <a:r>
              <a:rPr lang="en-US" sz="1600" kern="1200" dirty="0">
                <a:effectLst/>
                <a:latin typeface="+mn-lt"/>
                <a:ea typeface="Aptos" panose="020B0004020202020204" pitchFamily="34" charset="0"/>
                <a:cs typeface="Arial" panose="020B0604020202020204" pitchFamily="34" charset="0"/>
              </a:rPr>
              <a:t>In conclusion, the large majority of master’s of business do not overlap with the exploration of an master’s in Indo-Pacific Program.</a:t>
            </a:r>
            <a:endParaRPr lang="en-CA" sz="1600" kern="1200" dirty="0">
              <a:effectLst/>
              <a:latin typeface="+mn-lt"/>
              <a:ea typeface="Aptos" panose="020B0004020202020204" pitchFamily="34" charset="0"/>
              <a:cs typeface="Arial" panose="020B0604020202020204" pitchFamily="34" charset="0"/>
            </a:endParaRPr>
          </a:p>
        </p:txBody>
      </p:sp>
      <p:pic>
        <p:nvPicPr>
          <p:cNvPr id="18" name="Graphic 17" descr="Research">
            <a:extLst>
              <a:ext uri="{FF2B5EF4-FFF2-40B4-BE49-F238E27FC236}">
                <a16:creationId xmlns:a16="http://schemas.microsoft.com/office/drawing/2014/main" id="{992EFA04-1503-AB93-73F8-CD7D657B93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2399653" y="6120834"/>
            <a:ext cx="453560" cy="453560"/>
          </a:xfrm>
          <a:prstGeom prst="rect">
            <a:avLst/>
          </a:prstGeom>
        </p:spPr>
      </p:pic>
    </p:spTree>
    <p:extLst>
      <p:ext uri="{BB962C8B-B14F-4D97-AF65-F5344CB8AC3E}">
        <p14:creationId xmlns:p14="http://schemas.microsoft.com/office/powerpoint/2010/main" val="257337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pilano University - Tourism Industry Association of BC">
            <a:extLst>
              <a:ext uri="{FF2B5EF4-FFF2-40B4-BE49-F238E27FC236}">
                <a16:creationId xmlns:a16="http://schemas.microsoft.com/office/drawing/2014/main" id="{2132481A-18AB-AC77-D93A-AF1AB9007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6827" y="5943648"/>
            <a:ext cx="1293381" cy="6863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D7DFA71-EE96-7300-C710-0D0EA740D5BB}"/>
              </a:ext>
            </a:extLst>
          </p:cNvPr>
          <p:cNvSpPr txBox="1">
            <a:spLocks/>
          </p:cNvSpPr>
          <p:nvPr/>
        </p:nvSpPr>
        <p:spPr>
          <a:xfrm>
            <a:off x="3580109" y="417396"/>
            <a:ext cx="7942881"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latin typeface="+mn-lt"/>
              </a:rPr>
              <a:t>Common Threads in Latin American &amp; Asia Pacific Studies </a:t>
            </a:r>
            <a:r>
              <a:rPr lang="en-US" sz="1200" kern="100" dirty="0">
                <a:effectLst/>
                <a:latin typeface="+mn-lt"/>
                <a:ea typeface="Aptos" panose="020B0004020202020204" pitchFamily="34" charset="0"/>
                <a:cs typeface="Arial" panose="020B0604020202020204" pitchFamily="34" charset="0"/>
              </a:rPr>
              <a:t>(</a:t>
            </a:r>
            <a:r>
              <a:rPr lang="en-CA" sz="1200" dirty="0"/>
              <a:t>Slide 1/2)</a:t>
            </a:r>
            <a:endParaRPr kumimoji="0" lang="en-CA" sz="3600" b="1" i="0" u="none" strike="noStrike" kern="1200" cap="none" spc="0" normalizeH="0" baseline="0" noProof="0" dirty="0">
              <a:ln>
                <a:noFill/>
              </a:ln>
              <a:solidFill>
                <a:prstClr val="black"/>
              </a:solidFill>
              <a:effectLst/>
              <a:uLnTx/>
              <a:uFillTx/>
              <a:latin typeface="+mn-lt"/>
              <a:ea typeface="+mj-ea"/>
              <a:cs typeface="+mj-cs"/>
            </a:endParaRPr>
          </a:p>
        </p:txBody>
      </p:sp>
      <p:sp>
        <p:nvSpPr>
          <p:cNvPr id="10" name="Content Placeholder 2">
            <a:extLst>
              <a:ext uri="{FF2B5EF4-FFF2-40B4-BE49-F238E27FC236}">
                <a16:creationId xmlns:a16="http://schemas.microsoft.com/office/drawing/2014/main" id="{FBF25F8D-D8D6-2451-9DF6-2A6DB09A0602}"/>
              </a:ext>
            </a:extLst>
          </p:cNvPr>
          <p:cNvSpPr txBox="1">
            <a:spLocks/>
          </p:cNvSpPr>
          <p:nvPr/>
        </p:nvSpPr>
        <p:spPr>
          <a:xfrm>
            <a:off x="3580108" y="1244865"/>
            <a:ext cx="8390099" cy="50278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They are taught by highly qualified professors.</a:t>
            </a:r>
            <a:endParaRPr lang="en-CA" sz="1400" kern="100" dirty="0">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Usually taught at the top 30% of institutions with all Ivy League having these programs.</a:t>
            </a:r>
            <a:endParaRPr lang="en-CA" sz="1400" kern="100" dirty="0">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Language requirements are common for programs.</a:t>
            </a:r>
            <a:endParaRPr lang="en-CA" sz="1400" kern="100" dirty="0">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Most programs are interdisciplinary in nature with heavy emphasis on politics, social sciences (including economics), humanities, languages with an array of specialized “regional” content courses.</a:t>
            </a:r>
            <a:endParaRPr lang="en-CA" sz="1400" kern="100" dirty="0">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The master’s, usually, can be non-thesis or thesis bound with the thesis option taking about six months longer as an average.</a:t>
            </a:r>
            <a:endParaRPr lang="en-CA" sz="1400" kern="100" dirty="0">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Business courses are generally offered but unless those courses are “regionally coded” such as “Doing business in Latin America” they are not in high demand because of pre-requisites at the graduate level.</a:t>
            </a:r>
            <a:endParaRPr lang="en-CA" sz="1400" kern="100" dirty="0">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Encountering again a niche.</a:t>
            </a:r>
            <a:endParaRPr lang="en-CA" sz="1400" kern="100" dirty="0">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It is possible to create a Area Studies-Based program as part of a business graduate program.</a:t>
            </a:r>
            <a:endParaRPr lang="en-CA" sz="1400" kern="100" dirty="0">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Is it a business program or is it an area studies interdisciplinary program?</a:t>
            </a:r>
          </a:p>
          <a:p>
            <a:pPr>
              <a:lnSpc>
                <a:spcPct val="150000"/>
              </a:lnSpc>
              <a:spcBef>
                <a:spcPts val="0"/>
              </a:spcBef>
              <a:buFont typeface="Wingdings" panose="05000000000000000000" pitchFamily="2" charset="2"/>
              <a:buChar char="Ø"/>
            </a:pPr>
            <a:r>
              <a:rPr lang="en-US" sz="1400" kern="100" dirty="0">
                <a:ea typeface="Aptos" panose="020B0004020202020204" pitchFamily="34" charset="0"/>
                <a:cs typeface="Arial" panose="020B0604020202020204" pitchFamily="34" charset="0"/>
              </a:rPr>
              <a:t> The suggestion is that two thirds of the courses be global / international business in nature.</a:t>
            </a:r>
          </a:p>
          <a:p>
            <a:pPr>
              <a:lnSpc>
                <a:spcPct val="150000"/>
              </a:lnSpc>
              <a:spcBef>
                <a:spcPts val="0"/>
              </a:spcBef>
              <a:buFont typeface="Wingdings" panose="05000000000000000000" pitchFamily="2" charset="2"/>
              <a:buChar char="Ø"/>
            </a:pPr>
            <a:r>
              <a:rPr lang="en-US" sz="1400" kern="100" dirty="0">
                <a:effectLst/>
                <a:ea typeface="Aptos" panose="020B0004020202020204" pitchFamily="34" charset="0"/>
                <a:cs typeface="Arial" panose="020B0604020202020204" pitchFamily="34" charset="0"/>
              </a:rPr>
              <a:t>An external advisory board will be needed from the beginning as will reinforce brand-building and academic feedback and will support approval by the Ministry of Advanced Education.</a:t>
            </a:r>
            <a:endParaRPr lang="en-CA" sz="1400" kern="100" dirty="0">
              <a:effectLst/>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endParaRPr lang="en-CA" sz="1400" kern="100" dirty="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665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pilano University - Tourism Industry Association of BC">
            <a:extLst>
              <a:ext uri="{FF2B5EF4-FFF2-40B4-BE49-F238E27FC236}">
                <a16:creationId xmlns:a16="http://schemas.microsoft.com/office/drawing/2014/main" id="{2132481A-18AB-AC77-D93A-AF1AB9007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6827" y="5943648"/>
            <a:ext cx="1293381" cy="6863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D7DFA71-EE96-7300-C710-0D0EA740D5BB}"/>
              </a:ext>
            </a:extLst>
          </p:cNvPr>
          <p:cNvSpPr txBox="1">
            <a:spLocks/>
          </p:cNvSpPr>
          <p:nvPr/>
        </p:nvSpPr>
        <p:spPr>
          <a:xfrm>
            <a:off x="3580109" y="417396"/>
            <a:ext cx="7942881"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latin typeface="+mn-lt"/>
              </a:rPr>
              <a:t>Common Threads in Latin American &amp; Asia Pacific Studies </a:t>
            </a:r>
            <a:r>
              <a:rPr lang="en-US" sz="1200" kern="100" dirty="0">
                <a:effectLst/>
                <a:latin typeface="+mn-lt"/>
                <a:ea typeface="Aptos" panose="020B0004020202020204" pitchFamily="34" charset="0"/>
                <a:cs typeface="Arial" panose="020B0604020202020204" pitchFamily="34" charset="0"/>
              </a:rPr>
              <a:t>(</a:t>
            </a:r>
            <a:r>
              <a:rPr lang="en-CA" sz="1200" dirty="0"/>
              <a:t>Slide 2/2)</a:t>
            </a:r>
            <a:endParaRPr kumimoji="0" lang="en-CA" sz="3600" b="1" i="0" u="none" strike="noStrike" kern="1200" cap="none" spc="0" normalizeH="0" baseline="0" noProof="0" dirty="0">
              <a:ln>
                <a:noFill/>
              </a:ln>
              <a:solidFill>
                <a:prstClr val="black"/>
              </a:solidFill>
              <a:effectLst/>
              <a:uLnTx/>
              <a:uFillTx/>
              <a:latin typeface="+mn-lt"/>
              <a:ea typeface="+mj-ea"/>
              <a:cs typeface="+mj-cs"/>
            </a:endParaRPr>
          </a:p>
        </p:txBody>
      </p:sp>
      <p:sp>
        <p:nvSpPr>
          <p:cNvPr id="10" name="Content Placeholder 2">
            <a:extLst>
              <a:ext uri="{FF2B5EF4-FFF2-40B4-BE49-F238E27FC236}">
                <a16:creationId xmlns:a16="http://schemas.microsoft.com/office/drawing/2014/main" id="{FBF25F8D-D8D6-2451-9DF6-2A6DB09A0602}"/>
              </a:ext>
            </a:extLst>
          </p:cNvPr>
          <p:cNvSpPr txBox="1">
            <a:spLocks/>
          </p:cNvSpPr>
          <p:nvPr/>
        </p:nvSpPr>
        <p:spPr>
          <a:xfrm>
            <a:off x="3580109" y="1194727"/>
            <a:ext cx="8390099" cy="50278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Ø"/>
            </a:pPr>
            <a:r>
              <a:rPr lang="en-US" sz="1400" kern="100" dirty="0">
                <a:effectLst/>
                <a:ea typeface="Aptos" panose="020B0004020202020204" pitchFamily="34" charset="0"/>
                <a:cs typeface="Arial" panose="020B0604020202020204" pitchFamily="34" charset="0"/>
              </a:rPr>
              <a:t>The rest of the courses be “area studies” based and the Indo-Pacific as  the area study of specific interest.  Please note that in the new-world order, the Indo-Pacific concept refers not only to a geographic area but to a “values-based order”.</a:t>
            </a:r>
            <a:endParaRPr lang="en-CA" sz="1400" kern="100" dirty="0">
              <a:effectLst/>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ffectLst/>
                <a:ea typeface="Aptos" panose="020B0004020202020204" pitchFamily="34" charset="0"/>
                <a:cs typeface="Arial" panose="020B0604020202020204" pitchFamily="34" charset="0"/>
              </a:rPr>
              <a:t>The suggestion is to have one program covering emerging issues in business for the major areas of the Indo-Pacific: North America, Asia and Latin America.</a:t>
            </a:r>
            <a:endParaRPr lang="en-CA" sz="1400" kern="100" dirty="0">
              <a:effectLst/>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ffectLst/>
                <a:ea typeface="Aptos" panose="020B0004020202020204" pitchFamily="34" charset="0"/>
                <a:cs typeface="Arial" panose="020B0604020202020204" pitchFamily="34" charset="0"/>
              </a:rPr>
              <a:t>The program as per its emphasis in business will not cover languages.</a:t>
            </a:r>
            <a:endParaRPr lang="en-CA" sz="1400" kern="100" dirty="0">
              <a:effectLst/>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ffectLst/>
                <a:ea typeface="Aptos" panose="020B0004020202020204" pitchFamily="34" charset="0"/>
                <a:cs typeface="Arial" panose="020B0604020202020204" pitchFamily="34" charset="0"/>
              </a:rPr>
              <a:t>There will be one annual conference for the program to be determined with every other year in North America and another year in Latin America or Asia.</a:t>
            </a:r>
            <a:endParaRPr lang="en-CA" sz="1400" kern="100" dirty="0">
              <a:effectLst/>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ffectLst/>
                <a:ea typeface="Aptos" panose="020B0004020202020204" pitchFamily="34" charset="0"/>
                <a:cs typeface="Arial" panose="020B0604020202020204" pitchFamily="34" charset="0"/>
              </a:rPr>
              <a:t>The “area-studies” course should be topics based drawing on knowledge from experts in the area.</a:t>
            </a:r>
            <a:endParaRPr lang="en-CA" sz="1400" kern="100" dirty="0">
              <a:effectLst/>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ffectLst/>
                <a:ea typeface="Aptos" panose="020B0004020202020204" pitchFamily="34" charset="0"/>
                <a:cs typeface="Arial" panose="020B0604020202020204" pitchFamily="34" charset="0"/>
              </a:rPr>
              <a:t>A feasibility study will determine if an internship or coop program is possible given the resources needed and the current lack of networks.</a:t>
            </a:r>
            <a:endParaRPr lang="en-CA" sz="1400" kern="100" dirty="0">
              <a:effectLst/>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ffectLst/>
                <a:ea typeface="Aptos" panose="020B0004020202020204" pitchFamily="34" charset="0"/>
                <a:cs typeface="Arial" panose="020B0604020202020204" pitchFamily="34" charset="0"/>
              </a:rPr>
              <a:t>About sixteen months before a potential program is launched a network building initiative needs to be launched and it will cover some new as well as some old partners.</a:t>
            </a:r>
            <a:endParaRPr lang="en-CA" sz="1400" kern="100" dirty="0">
              <a:effectLst/>
              <a:ea typeface="Aptos" panose="020B0004020202020204" pitchFamily="34" charset="0"/>
              <a:cs typeface="Arial" panose="020B0604020202020204" pitchFamily="34" charset="0"/>
            </a:endParaRPr>
          </a:p>
          <a:p>
            <a:pPr>
              <a:lnSpc>
                <a:spcPct val="150000"/>
              </a:lnSpc>
              <a:spcBef>
                <a:spcPts val="0"/>
              </a:spcBef>
              <a:buFont typeface="Wingdings" panose="05000000000000000000" pitchFamily="2" charset="2"/>
              <a:buChar char="Ø"/>
            </a:pPr>
            <a:r>
              <a:rPr lang="en-US" sz="1400" kern="100" dirty="0">
                <a:effectLst/>
                <a:ea typeface="Aptos" panose="020B0004020202020204" pitchFamily="34" charset="0"/>
                <a:cs typeface="Arial" panose="020B0604020202020204" pitchFamily="34" charset="0"/>
              </a:rPr>
              <a:t>External academic partners will be one element (among others) that will help build the program brand, support recruitment and fill faculty gaps in specialty areas.</a:t>
            </a:r>
            <a:endParaRPr lang="en-CA" sz="1400"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4048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3793"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p:cNvPicPr/>
                      <p:nvPr/>
                    </p:nvPicPr>
                    <p:blipFill>
                      <a:blip r:embed="rId4"/>
                      <a:stretch>
                        <a:fillRect/>
                      </a:stretch>
                    </p:blipFill>
                    <p:spPr>
                      <a:xfrm>
                        <a:off x="3793" y="1588"/>
                        <a:ext cx="1587" cy="1587"/>
                      </a:xfrm>
                      <a:prstGeom prst="rect">
                        <a:avLst/>
                      </a:prstGeom>
                    </p:spPr>
                  </p:pic>
                </p:oleObj>
              </mc:Fallback>
            </mc:AlternateContent>
          </a:graphicData>
        </a:graphic>
      </p:graphicFrame>
      <p:sp>
        <p:nvSpPr>
          <p:cNvPr id="6" name="Title 5"/>
          <p:cNvSpPr>
            <a:spLocks noGrp="1"/>
          </p:cNvSpPr>
          <p:nvPr>
            <p:ph type="title" idx="4294967295"/>
          </p:nvPr>
        </p:nvSpPr>
        <p:spPr>
          <a:xfrm>
            <a:off x="335007" y="510386"/>
            <a:ext cx="11521987" cy="498483"/>
          </a:xfrm>
        </p:spPr>
        <p:txBody>
          <a:bodyPr>
            <a:normAutofit fontScale="90000"/>
          </a:bodyPr>
          <a:lstStyle/>
          <a:p>
            <a:r>
              <a:rPr lang="en-US" b="1" dirty="0">
                <a:latin typeface="+mn-lt"/>
              </a:rPr>
              <a:t>SWOT </a:t>
            </a:r>
            <a:r>
              <a:rPr lang="en-CA" b="1" dirty="0">
                <a:latin typeface="+mn-lt"/>
              </a:rPr>
              <a:t>for previous McRae</a:t>
            </a:r>
            <a:endParaRPr lang="en-US" b="1" dirty="0">
              <a:latin typeface="+mn-lt"/>
            </a:endParaRPr>
          </a:p>
        </p:txBody>
      </p:sp>
      <p:sp>
        <p:nvSpPr>
          <p:cNvPr id="76" name="Rechteck 6"/>
          <p:cNvSpPr/>
          <p:nvPr/>
        </p:nvSpPr>
        <p:spPr bwMode="gray">
          <a:xfrm rot="16200000">
            <a:off x="80701" y="2326813"/>
            <a:ext cx="1548524" cy="1456493"/>
          </a:xfrm>
          <a:prstGeom prst="round2SameRect">
            <a:avLst/>
          </a:prstGeom>
          <a:gradFill>
            <a:gsLst>
              <a:gs pos="0">
                <a:schemeClr val="accent1">
                  <a:lumMod val="75000"/>
                  <a:lumOff val="25000"/>
                </a:schemeClr>
              </a:gs>
              <a:gs pos="100000">
                <a:schemeClr val="accent3">
                  <a:lumMod val="90000"/>
                  <a:lumOff val="10000"/>
                </a:schemeClr>
              </a:gs>
            </a:gsLst>
            <a:lin ang="16200000" scaled="1"/>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endParaRPr lang="en-US" sz="1400" b="1" dirty="0">
              <a:solidFill>
                <a:prstClr val="white"/>
              </a:solidFill>
              <a:latin typeface="Calibri"/>
            </a:endParaRPr>
          </a:p>
        </p:txBody>
      </p:sp>
      <p:sp>
        <p:nvSpPr>
          <p:cNvPr id="60" name="Freihandform 18"/>
          <p:cNvSpPr txBox="1">
            <a:spLocks/>
          </p:cNvSpPr>
          <p:nvPr/>
        </p:nvSpPr>
        <p:spPr bwMode="gray">
          <a:xfrm>
            <a:off x="1685325" y="1598123"/>
            <a:ext cx="4570757" cy="2269852"/>
          </a:xfrm>
          <a:prstGeom prst="rect">
            <a:avLst/>
          </a:prstGeom>
          <a:noFill/>
          <a:ln>
            <a:noFill/>
          </a:ln>
        </p:spPr>
        <p:txBody>
          <a:bodyPr wrap="square" lIns="0" tIns="0" rIns="0" bIns="0" anchor="ctr">
            <a:sp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200" b="0" kern="1200" cap="none" spc="0" baseline="0">
                <a:solidFill>
                  <a:schemeClr val="bg1"/>
                </a:solidFill>
                <a:latin typeface="+mn-lt"/>
                <a:ea typeface="+mn-ea"/>
                <a:cs typeface="+mn-cs"/>
              </a:defRPr>
            </a:lvl1pPr>
            <a:lvl2pPr marL="180000" indent="-180000" algn="l" defTabSz="914400" rtl="0" eaLnBrk="1" latinLnBrk="0" hangingPunct="1">
              <a:lnSpc>
                <a:spcPct val="120000"/>
              </a:lnSpc>
              <a:spcBef>
                <a:spcPts val="0"/>
              </a:spcBef>
              <a:spcAft>
                <a:spcPts val="0"/>
              </a:spcAft>
              <a:buFont typeface="Arial" panose="020B0604020202020204" pitchFamily="34" charset="0"/>
              <a:buChar char="•"/>
              <a:defRPr sz="1200" kern="1200" spc="0" baseline="0">
                <a:solidFill>
                  <a:schemeClr val="bg1"/>
                </a:solidFill>
                <a:latin typeface="+mn-lt"/>
                <a:ea typeface="+mn-ea"/>
                <a:cs typeface="+mn-cs"/>
              </a:defRPr>
            </a:lvl2pPr>
            <a:lvl3pPr marL="36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3pPr>
            <a:lvl4pPr marL="54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4pPr>
            <a:lvl5pPr marL="72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5pPr>
            <a:lvl6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6pPr>
            <a:lvl7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7pPr>
            <a:lvl8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8pPr>
            <a:lvl9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9pPr>
          </a:lstStyle>
          <a:p>
            <a:pPr marL="215957" lvl="2" indent="-215957" defTabSz="914264" fontAlgn="t">
              <a:lnSpc>
                <a:spcPct val="100000"/>
              </a:lnSpc>
              <a:spcBef>
                <a:spcPts val="300"/>
              </a:spcBef>
              <a:buClr>
                <a:srgbClr val="005DA8"/>
              </a:buClr>
              <a:buFont typeface="Wingdings 3" panose="05040102010807070707" pitchFamily="18" charset="2"/>
              <a:buChar char="}"/>
            </a:pPr>
            <a:r>
              <a:rPr lang="en-US" sz="1300" dirty="0">
                <a:solidFill>
                  <a:prstClr val="black">
                    <a:lumMod val="75000"/>
                    <a:lumOff val="25000"/>
                  </a:prstClr>
                </a:solidFill>
                <a:latin typeface="Calibri"/>
              </a:rPr>
              <a:t>Unique program design.</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005DA8"/>
              </a:buClr>
              <a:buFont typeface="Wingdings 3" panose="05040102010807070707" pitchFamily="18" charset="2"/>
              <a:buChar char="}"/>
            </a:pPr>
            <a:r>
              <a:rPr lang="en-US" sz="1300" dirty="0">
                <a:solidFill>
                  <a:prstClr val="black">
                    <a:lumMod val="75000"/>
                    <a:lumOff val="25000"/>
                  </a:prstClr>
                </a:solidFill>
                <a:latin typeface="Calibri"/>
              </a:rPr>
              <a:t>Strong government support.</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005DA8"/>
              </a:buClr>
              <a:buFont typeface="Wingdings 3" panose="05040102010807070707" pitchFamily="18" charset="2"/>
              <a:buChar char="}"/>
            </a:pPr>
            <a:r>
              <a:rPr lang="en-US" sz="1300" dirty="0">
                <a:solidFill>
                  <a:prstClr val="black">
                    <a:lumMod val="75000"/>
                    <a:lumOff val="25000"/>
                  </a:prstClr>
                </a:solidFill>
                <a:latin typeface="Calibri"/>
              </a:rPr>
              <a:t>At one point in time: strong donor support.</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005DA8"/>
              </a:buClr>
              <a:buFont typeface="Wingdings 3" panose="05040102010807070707" pitchFamily="18" charset="2"/>
              <a:buChar char="}"/>
            </a:pPr>
            <a:r>
              <a:rPr lang="en-US" sz="1300" dirty="0">
                <a:solidFill>
                  <a:prstClr val="black">
                    <a:lumMod val="75000"/>
                    <a:lumOff val="25000"/>
                  </a:prstClr>
                </a:solidFill>
                <a:latin typeface="Calibri"/>
              </a:rPr>
              <a:t>Network with the larger business and government.</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005DA8"/>
              </a:buClr>
              <a:buFont typeface="Wingdings 3" panose="05040102010807070707" pitchFamily="18" charset="2"/>
              <a:buChar char="}"/>
            </a:pPr>
            <a:r>
              <a:rPr lang="en-US" sz="1300" dirty="0">
                <a:solidFill>
                  <a:prstClr val="black">
                    <a:lumMod val="75000"/>
                    <a:lumOff val="25000"/>
                  </a:prstClr>
                </a:solidFill>
                <a:latin typeface="Calibri"/>
              </a:rPr>
              <a:t>Internship programs.</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005DA8"/>
              </a:buClr>
              <a:buFont typeface="Wingdings 3" panose="05040102010807070707" pitchFamily="18" charset="2"/>
              <a:buChar char="}"/>
            </a:pPr>
            <a:r>
              <a:rPr lang="en-US" sz="1300" dirty="0">
                <a:solidFill>
                  <a:prstClr val="black">
                    <a:lumMod val="75000"/>
                    <a:lumOff val="25000"/>
                  </a:prstClr>
                </a:solidFill>
                <a:latin typeface="Calibri"/>
              </a:rPr>
              <a:t>Appealing year-end hands-on conferences in Asia and Latin America.</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005DA8"/>
              </a:buClr>
              <a:buFont typeface="Wingdings 3" panose="05040102010807070707" pitchFamily="18" charset="2"/>
              <a:buChar char="}"/>
            </a:pPr>
            <a:r>
              <a:rPr lang="en-US" sz="1300" dirty="0">
                <a:solidFill>
                  <a:prstClr val="black">
                    <a:lumMod val="75000"/>
                    <a:lumOff val="25000"/>
                  </a:prstClr>
                </a:solidFill>
                <a:latin typeface="Calibri"/>
              </a:rPr>
              <a:t>Government funding for development program in Latin America.</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005DA8"/>
              </a:buClr>
              <a:buFont typeface="Wingdings 3" panose="05040102010807070707" pitchFamily="18" charset="2"/>
              <a:buChar char="}"/>
            </a:pPr>
            <a:r>
              <a:rPr lang="en-US" sz="1300" dirty="0">
                <a:solidFill>
                  <a:prstClr val="black">
                    <a:lumMod val="75000"/>
                    <a:lumOff val="25000"/>
                  </a:prstClr>
                </a:solidFill>
                <a:latin typeface="Calibri"/>
              </a:rPr>
              <a:t>Ability of the McRae Institute to work with the rest of the Business School, Tourism and Global Studies Programs.</a:t>
            </a:r>
            <a:endParaRPr lang="en-CA" sz="1300" dirty="0">
              <a:solidFill>
                <a:prstClr val="black">
                  <a:lumMod val="75000"/>
                  <a:lumOff val="25000"/>
                </a:prstClr>
              </a:solidFill>
              <a:latin typeface="Calibri"/>
            </a:endParaRPr>
          </a:p>
        </p:txBody>
      </p:sp>
      <p:cxnSp>
        <p:nvCxnSpPr>
          <p:cNvPr id="62" name="Gerader Verbinder 6"/>
          <p:cNvCxnSpPr>
            <a:cxnSpLocks/>
          </p:cNvCxnSpPr>
          <p:nvPr/>
        </p:nvCxnSpPr>
        <p:spPr bwMode="gray">
          <a:xfrm>
            <a:off x="1575460" y="1666067"/>
            <a:ext cx="0" cy="216325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229329" y="2396037"/>
            <a:ext cx="1251764" cy="1302661"/>
            <a:chOff x="830425" y="1815757"/>
            <a:chExt cx="1252054" cy="1302963"/>
          </a:xfrm>
        </p:grpSpPr>
        <p:sp>
          <p:nvSpPr>
            <p:cNvPr id="61" name="Rechteck 8"/>
            <p:cNvSpPr/>
            <p:nvPr/>
          </p:nvSpPr>
          <p:spPr bwMode="gray">
            <a:xfrm>
              <a:off x="830425" y="1815757"/>
              <a:ext cx="1252054" cy="103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264">
                <a:spcAft>
                  <a:spcPts val="1000"/>
                </a:spcAft>
              </a:pPr>
              <a:r>
                <a:rPr lang="en-US" sz="6699" b="1" dirty="0">
                  <a:solidFill>
                    <a:prstClr val="white"/>
                  </a:solidFill>
                  <a:latin typeface="Calibri"/>
                </a:rPr>
                <a:t>S</a:t>
              </a:r>
            </a:p>
          </p:txBody>
        </p:sp>
        <p:sp>
          <p:nvSpPr>
            <p:cNvPr id="77" name="Rechteck 8"/>
            <p:cNvSpPr/>
            <p:nvPr/>
          </p:nvSpPr>
          <p:spPr bwMode="gray">
            <a:xfrm>
              <a:off x="830425" y="2872499"/>
              <a:ext cx="125205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264">
                <a:spcAft>
                  <a:spcPts val="1000"/>
                </a:spcAft>
              </a:pPr>
              <a:r>
                <a:rPr lang="en-US" sz="1600" b="1" dirty="0">
                  <a:solidFill>
                    <a:prstClr val="white"/>
                  </a:solidFill>
                  <a:latin typeface="Calibri"/>
                </a:rPr>
                <a:t>Strengths</a:t>
              </a:r>
            </a:p>
          </p:txBody>
        </p:sp>
      </p:grpSp>
      <p:sp>
        <p:nvSpPr>
          <p:cNvPr id="81" name="Rechteck 6"/>
          <p:cNvSpPr/>
          <p:nvPr/>
        </p:nvSpPr>
        <p:spPr bwMode="gray">
          <a:xfrm rot="16200000">
            <a:off x="6273334" y="2334562"/>
            <a:ext cx="1548524" cy="1456493"/>
          </a:xfrm>
          <a:prstGeom prst="round2SameRect">
            <a:avLst/>
          </a:prstGeom>
          <a:solidFill>
            <a:srgbClr val="FDAF17"/>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endParaRPr lang="en-US" sz="1400" b="1" dirty="0">
              <a:solidFill>
                <a:prstClr val="white"/>
              </a:solidFill>
              <a:latin typeface="Calibri"/>
            </a:endParaRPr>
          </a:p>
        </p:txBody>
      </p:sp>
      <p:sp>
        <p:nvSpPr>
          <p:cNvPr id="82" name="Freihandform 18"/>
          <p:cNvSpPr txBox="1">
            <a:spLocks/>
          </p:cNvSpPr>
          <p:nvPr/>
        </p:nvSpPr>
        <p:spPr bwMode="gray">
          <a:xfrm>
            <a:off x="7862459" y="1620065"/>
            <a:ext cx="4187327" cy="2231380"/>
          </a:xfrm>
          <a:prstGeom prst="rect">
            <a:avLst/>
          </a:prstGeom>
          <a:noFill/>
          <a:ln>
            <a:noFill/>
          </a:ln>
        </p:spPr>
        <p:txBody>
          <a:bodyPr wrap="square" lIns="0" tIns="0" rIns="0" bIns="0" anchor="ctr">
            <a:sp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200" b="0" kern="1200" cap="none" spc="0" baseline="0">
                <a:solidFill>
                  <a:schemeClr val="bg1"/>
                </a:solidFill>
                <a:latin typeface="+mn-lt"/>
                <a:ea typeface="+mn-ea"/>
                <a:cs typeface="+mn-cs"/>
              </a:defRPr>
            </a:lvl1pPr>
            <a:lvl2pPr marL="180000" indent="-180000" algn="l" defTabSz="914400" rtl="0" eaLnBrk="1" latinLnBrk="0" hangingPunct="1">
              <a:lnSpc>
                <a:spcPct val="120000"/>
              </a:lnSpc>
              <a:spcBef>
                <a:spcPts val="0"/>
              </a:spcBef>
              <a:spcAft>
                <a:spcPts val="0"/>
              </a:spcAft>
              <a:buFont typeface="Arial" panose="020B0604020202020204" pitchFamily="34" charset="0"/>
              <a:buChar char="•"/>
              <a:defRPr sz="1200" kern="1200" spc="0" baseline="0">
                <a:solidFill>
                  <a:schemeClr val="bg1"/>
                </a:solidFill>
                <a:latin typeface="+mn-lt"/>
                <a:ea typeface="+mn-ea"/>
                <a:cs typeface="+mn-cs"/>
              </a:defRPr>
            </a:lvl2pPr>
            <a:lvl3pPr marL="36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3pPr>
            <a:lvl4pPr marL="54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4pPr>
            <a:lvl5pPr marL="72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5pPr>
            <a:lvl6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6pPr>
            <a:lvl7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7pPr>
            <a:lvl8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8pPr>
            <a:lvl9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9pPr>
          </a:lstStyle>
          <a:p>
            <a:pPr marL="215957" lvl="2" indent="-215957" defTabSz="914264" fontAlgn="t">
              <a:lnSpc>
                <a:spcPct val="100000"/>
              </a:lnSpc>
              <a:spcBef>
                <a:spcPts val="300"/>
              </a:spcBef>
              <a:buClr>
                <a:srgbClr val="FDAF17"/>
              </a:buClr>
              <a:buFont typeface="Wingdings 3" panose="05040102010807070707" pitchFamily="18" charset="2"/>
              <a:buChar char="}"/>
            </a:pPr>
            <a:r>
              <a:rPr lang="en-US" sz="1300" dirty="0">
                <a:solidFill>
                  <a:prstClr val="black">
                    <a:lumMod val="75000"/>
                    <a:lumOff val="25000"/>
                  </a:prstClr>
                </a:solidFill>
                <a:latin typeface="Calibri"/>
              </a:rPr>
              <a:t>Cost of running the program.</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FDAF17"/>
              </a:buClr>
              <a:buFont typeface="Wingdings 3" panose="05040102010807070707" pitchFamily="18" charset="2"/>
              <a:buChar char="}"/>
            </a:pPr>
            <a:r>
              <a:rPr lang="en-US" sz="1300" dirty="0">
                <a:solidFill>
                  <a:prstClr val="black">
                    <a:lumMod val="75000"/>
                    <a:lumOff val="25000"/>
                  </a:prstClr>
                </a:solidFill>
                <a:latin typeface="Calibri"/>
              </a:rPr>
              <a:t>Unclear target market.</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FDAF17"/>
              </a:buClr>
              <a:buFont typeface="Wingdings 3" panose="05040102010807070707" pitchFamily="18" charset="2"/>
              <a:buChar char="}"/>
            </a:pPr>
            <a:r>
              <a:rPr lang="en-US" sz="1300" dirty="0">
                <a:solidFill>
                  <a:prstClr val="black">
                    <a:lumMod val="75000"/>
                    <a:lumOff val="25000"/>
                  </a:prstClr>
                </a:solidFill>
                <a:latin typeface="Calibri"/>
              </a:rPr>
              <a:t>Investments in the brand were needed.</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FDAF17"/>
              </a:buClr>
              <a:buFont typeface="Wingdings 3" panose="05040102010807070707" pitchFamily="18" charset="2"/>
              <a:buChar char="}"/>
            </a:pPr>
            <a:r>
              <a:rPr lang="en-US" sz="1300" dirty="0">
                <a:solidFill>
                  <a:prstClr val="black">
                    <a:lumMod val="75000"/>
                    <a:lumOff val="25000"/>
                  </a:prstClr>
                </a:solidFill>
                <a:latin typeface="Calibri"/>
              </a:rPr>
              <a:t>Program Review was needed.</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FDAF17"/>
              </a:buClr>
              <a:buFont typeface="Wingdings 3" panose="05040102010807070707" pitchFamily="18" charset="2"/>
              <a:buChar char="}"/>
            </a:pPr>
            <a:r>
              <a:rPr lang="en-US" sz="1300" dirty="0">
                <a:solidFill>
                  <a:prstClr val="black">
                    <a:lumMod val="75000"/>
                    <a:lumOff val="25000"/>
                  </a:prstClr>
                </a:solidFill>
                <a:latin typeface="Calibri"/>
              </a:rPr>
              <a:t>Unclear content as the need for area studies was questioned because of a larger trend towards globalization</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FDAF17"/>
              </a:buClr>
              <a:buFont typeface="Wingdings 3" panose="05040102010807070707" pitchFamily="18" charset="2"/>
              <a:buChar char="}"/>
            </a:pPr>
            <a:r>
              <a:rPr lang="en-US" sz="1300" dirty="0">
                <a:solidFill>
                  <a:prstClr val="black">
                    <a:lumMod val="75000"/>
                    <a:lumOff val="25000"/>
                  </a:prstClr>
                </a:solidFill>
                <a:latin typeface="Calibri"/>
              </a:rPr>
              <a:t>Unusual for a college to be offering graduate level programs (optics).</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FDAF17"/>
              </a:buClr>
              <a:buFont typeface="Wingdings 3" panose="05040102010807070707" pitchFamily="18" charset="2"/>
              <a:buChar char="}"/>
            </a:pPr>
            <a:r>
              <a:rPr lang="en-US" sz="1300" dirty="0">
                <a:solidFill>
                  <a:prstClr val="black">
                    <a:lumMod val="75000"/>
                    <a:lumOff val="25000"/>
                  </a:prstClr>
                </a:solidFill>
                <a:latin typeface="Calibri"/>
              </a:rPr>
              <a:t>Some administrative issues as per the administration of the program.</a:t>
            </a:r>
            <a:endParaRPr lang="en-CA" sz="1300" dirty="0">
              <a:solidFill>
                <a:prstClr val="black">
                  <a:lumMod val="75000"/>
                  <a:lumOff val="25000"/>
                </a:prstClr>
              </a:solidFill>
              <a:latin typeface="Calibri"/>
            </a:endParaRPr>
          </a:p>
        </p:txBody>
      </p:sp>
      <p:cxnSp>
        <p:nvCxnSpPr>
          <p:cNvPr id="83" name="Gerader Verbinder 6"/>
          <p:cNvCxnSpPr>
            <a:cxnSpLocks/>
          </p:cNvCxnSpPr>
          <p:nvPr/>
        </p:nvCxnSpPr>
        <p:spPr bwMode="gray">
          <a:xfrm>
            <a:off x="7775841" y="1666067"/>
            <a:ext cx="0" cy="217100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6421962" y="2403786"/>
            <a:ext cx="1251764" cy="1302661"/>
            <a:chOff x="830425" y="1815757"/>
            <a:chExt cx="1252054" cy="1302963"/>
          </a:xfrm>
        </p:grpSpPr>
        <p:sp>
          <p:nvSpPr>
            <p:cNvPr id="85" name="Rechteck 8"/>
            <p:cNvSpPr/>
            <p:nvPr/>
          </p:nvSpPr>
          <p:spPr bwMode="gray">
            <a:xfrm>
              <a:off x="830425" y="1815757"/>
              <a:ext cx="1252054" cy="103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264">
                <a:spcAft>
                  <a:spcPts val="1000"/>
                </a:spcAft>
              </a:pPr>
              <a:r>
                <a:rPr lang="en-US" sz="6699" b="1" dirty="0">
                  <a:solidFill>
                    <a:srgbClr val="09244C"/>
                  </a:solidFill>
                  <a:latin typeface="Calibri"/>
                </a:rPr>
                <a:t>W</a:t>
              </a:r>
            </a:p>
          </p:txBody>
        </p:sp>
        <p:sp>
          <p:nvSpPr>
            <p:cNvPr id="86" name="Rechteck 8"/>
            <p:cNvSpPr/>
            <p:nvPr/>
          </p:nvSpPr>
          <p:spPr bwMode="gray">
            <a:xfrm>
              <a:off x="830425" y="2872499"/>
              <a:ext cx="125205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264">
                <a:spcAft>
                  <a:spcPts val="1000"/>
                </a:spcAft>
              </a:pPr>
              <a:r>
                <a:rPr lang="en-US" sz="1600" b="1" dirty="0">
                  <a:solidFill>
                    <a:srgbClr val="09244C"/>
                  </a:solidFill>
                  <a:latin typeface="Calibri"/>
                </a:rPr>
                <a:t>Weaknesses</a:t>
              </a:r>
            </a:p>
          </p:txBody>
        </p:sp>
      </p:grpSp>
      <p:sp>
        <p:nvSpPr>
          <p:cNvPr id="88" name="Rechteck 6"/>
          <p:cNvSpPr/>
          <p:nvPr/>
        </p:nvSpPr>
        <p:spPr bwMode="gray">
          <a:xfrm rot="16200000">
            <a:off x="80702" y="4288298"/>
            <a:ext cx="1548524" cy="1456493"/>
          </a:xfrm>
          <a:prstGeom prst="round2SameRect">
            <a:avLst/>
          </a:prstGeom>
          <a:solidFill>
            <a:srgbClr val="D232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endParaRPr lang="en-US" sz="1400" b="1" dirty="0">
              <a:solidFill>
                <a:schemeClr val="bg1"/>
              </a:solidFill>
              <a:latin typeface="Calibri"/>
            </a:endParaRPr>
          </a:p>
        </p:txBody>
      </p:sp>
      <p:sp>
        <p:nvSpPr>
          <p:cNvPr id="89" name="Freihandform 18"/>
          <p:cNvSpPr txBox="1">
            <a:spLocks/>
          </p:cNvSpPr>
          <p:nvPr/>
        </p:nvSpPr>
        <p:spPr bwMode="gray">
          <a:xfrm>
            <a:off x="1699329" y="4232096"/>
            <a:ext cx="4556752" cy="400110"/>
          </a:xfrm>
          <a:prstGeom prst="rect">
            <a:avLst/>
          </a:prstGeom>
          <a:noFill/>
          <a:ln>
            <a:noFill/>
          </a:ln>
        </p:spPr>
        <p:txBody>
          <a:bodyPr wrap="square" lIns="0" tIns="0" rIns="0" bIns="0" anchor="ctr">
            <a:sp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200" b="0" kern="1200" cap="none" spc="0" baseline="0">
                <a:solidFill>
                  <a:schemeClr val="bg1"/>
                </a:solidFill>
                <a:latin typeface="+mn-lt"/>
                <a:ea typeface="+mn-ea"/>
                <a:cs typeface="+mn-cs"/>
              </a:defRPr>
            </a:lvl1pPr>
            <a:lvl2pPr marL="180000" indent="-180000" algn="l" defTabSz="914400" rtl="0" eaLnBrk="1" latinLnBrk="0" hangingPunct="1">
              <a:lnSpc>
                <a:spcPct val="120000"/>
              </a:lnSpc>
              <a:spcBef>
                <a:spcPts val="0"/>
              </a:spcBef>
              <a:spcAft>
                <a:spcPts val="0"/>
              </a:spcAft>
              <a:buFont typeface="Arial" panose="020B0604020202020204" pitchFamily="34" charset="0"/>
              <a:buChar char="•"/>
              <a:defRPr sz="1200" kern="1200" spc="0" baseline="0">
                <a:solidFill>
                  <a:schemeClr val="bg1"/>
                </a:solidFill>
                <a:latin typeface="+mn-lt"/>
                <a:ea typeface="+mn-ea"/>
                <a:cs typeface="+mn-cs"/>
              </a:defRPr>
            </a:lvl2pPr>
            <a:lvl3pPr marL="36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3pPr>
            <a:lvl4pPr marL="54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4pPr>
            <a:lvl5pPr marL="72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5pPr>
            <a:lvl6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6pPr>
            <a:lvl7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7pPr>
            <a:lvl8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8pPr>
            <a:lvl9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9pPr>
          </a:lstStyle>
          <a:p>
            <a:pPr marL="215957" lvl="2" indent="-215957" defTabSz="914264" fontAlgn="t">
              <a:lnSpc>
                <a:spcPct val="100000"/>
              </a:lnSpc>
              <a:spcBef>
                <a:spcPts val="300"/>
              </a:spcBef>
              <a:buClr>
                <a:srgbClr val="D23239"/>
              </a:buClr>
              <a:buFont typeface="Wingdings 3" panose="05040102010807070707" pitchFamily="18" charset="2"/>
              <a:buChar char="}"/>
            </a:pPr>
            <a:r>
              <a:rPr lang="en-US" sz="1300" dirty="0">
                <a:solidFill>
                  <a:prstClr val="black">
                    <a:lumMod val="75000"/>
                    <a:lumOff val="25000"/>
                  </a:prstClr>
                </a:solidFill>
                <a:latin typeface="Calibri"/>
              </a:rPr>
              <a:t>The BC Government granted us “University status” but we did not create master’s programs</a:t>
            </a:r>
            <a:endParaRPr lang="en-CA" sz="1300" dirty="0">
              <a:solidFill>
                <a:prstClr val="black">
                  <a:lumMod val="75000"/>
                  <a:lumOff val="25000"/>
                </a:prstClr>
              </a:solidFill>
              <a:latin typeface="Calibri"/>
            </a:endParaRPr>
          </a:p>
        </p:txBody>
      </p:sp>
      <p:cxnSp>
        <p:nvCxnSpPr>
          <p:cNvPr id="90" name="Gerader Verbinder 6"/>
          <p:cNvCxnSpPr>
            <a:cxnSpLocks/>
          </p:cNvCxnSpPr>
          <p:nvPr/>
        </p:nvCxnSpPr>
        <p:spPr bwMode="gray">
          <a:xfrm>
            <a:off x="1575460" y="4242282"/>
            <a:ext cx="7749" cy="154852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229329" y="4357522"/>
            <a:ext cx="1251764" cy="1302661"/>
            <a:chOff x="830425" y="1815757"/>
            <a:chExt cx="1252054" cy="1302963"/>
          </a:xfrm>
        </p:grpSpPr>
        <p:sp>
          <p:nvSpPr>
            <p:cNvPr id="92" name="Rechteck 8"/>
            <p:cNvSpPr/>
            <p:nvPr/>
          </p:nvSpPr>
          <p:spPr bwMode="gray">
            <a:xfrm>
              <a:off x="830425" y="1815757"/>
              <a:ext cx="1252054" cy="103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264">
                <a:spcAft>
                  <a:spcPts val="1000"/>
                </a:spcAft>
              </a:pPr>
              <a:r>
                <a:rPr lang="en-US" sz="6699" b="1" dirty="0">
                  <a:solidFill>
                    <a:schemeClr val="bg1"/>
                  </a:solidFill>
                  <a:latin typeface="Calibri"/>
                </a:rPr>
                <a:t>O</a:t>
              </a:r>
            </a:p>
          </p:txBody>
        </p:sp>
        <p:sp>
          <p:nvSpPr>
            <p:cNvPr id="93" name="Rechteck 8"/>
            <p:cNvSpPr/>
            <p:nvPr/>
          </p:nvSpPr>
          <p:spPr bwMode="gray">
            <a:xfrm>
              <a:off x="830425" y="2872499"/>
              <a:ext cx="125205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264">
                <a:spcAft>
                  <a:spcPts val="1000"/>
                </a:spcAft>
              </a:pPr>
              <a:r>
                <a:rPr lang="en-US" sz="1600" b="1" dirty="0">
                  <a:solidFill>
                    <a:schemeClr val="bg1"/>
                  </a:solidFill>
                  <a:latin typeface="Calibri"/>
                </a:rPr>
                <a:t>Opportunities</a:t>
              </a:r>
            </a:p>
          </p:txBody>
        </p:sp>
      </p:grpSp>
      <p:sp>
        <p:nvSpPr>
          <p:cNvPr id="95" name="Rechteck 6"/>
          <p:cNvSpPr/>
          <p:nvPr/>
        </p:nvSpPr>
        <p:spPr bwMode="gray">
          <a:xfrm rot="16200000">
            <a:off x="6273334" y="4296047"/>
            <a:ext cx="1548524" cy="1456493"/>
          </a:xfrm>
          <a:prstGeom prst="round2SameRect">
            <a:avLst/>
          </a:prstGeom>
          <a:solidFill>
            <a:srgbClr val="7CB84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endParaRPr lang="en-US" sz="1400" b="1" dirty="0">
              <a:solidFill>
                <a:prstClr val="white"/>
              </a:solidFill>
              <a:latin typeface="Calibri"/>
            </a:endParaRPr>
          </a:p>
        </p:txBody>
      </p:sp>
      <p:sp>
        <p:nvSpPr>
          <p:cNvPr id="96" name="Freihandform 18"/>
          <p:cNvSpPr txBox="1">
            <a:spLocks/>
          </p:cNvSpPr>
          <p:nvPr/>
        </p:nvSpPr>
        <p:spPr bwMode="gray">
          <a:xfrm>
            <a:off x="7877956" y="4234291"/>
            <a:ext cx="4187323" cy="1277273"/>
          </a:xfrm>
          <a:prstGeom prst="rect">
            <a:avLst/>
          </a:prstGeom>
          <a:noFill/>
          <a:ln>
            <a:noFill/>
          </a:ln>
        </p:spPr>
        <p:txBody>
          <a:bodyPr wrap="square" lIns="0" tIns="0" rIns="0" bIns="0" anchor="ctr">
            <a:sp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200" b="0" kern="1200" cap="none" spc="0" baseline="0">
                <a:solidFill>
                  <a:schemeClr val="bg1"/>
                </a:solidFill>
                <a:latin typeface="+mn-lt"/>
                <a:ea typeface="+mn-ea"/>
                <a:cs typeface="+mn-cs"/>
              </a:defRPr>
            </a:lvl1pPr>
            <a:lvl2pPr marL="180000" indent="-180000" algn="l" defTabSz="914400" rtl="0" eaLnBrk="1" latinLnBrk="0" hangingPunct="1">
              <a:lnSpc>
                <a:spcPct val="120000"/>
              </a:lnSpc>
              <a:spcBef>
                <a:spcPts val="0"/>
              </a:spcBef>
              <a:spcAft>
                <a:spcPts val="0"/>
              </a:spcAft>
              <a:buFont typeface="Arial" panose="020B0604020202020204" pitchFamily="34" charset="0"/>
              <a:buChar char="•"/>
              <a:defRPr sz="1200" kern="1200" spc="0" baseline="0">
                <a:solidFill>
                  <a:schemeClr val="bg1"/>
                </a:solidFill>
                <a:latin typeface="+mn-lt"/>
                <a:ea typeface="+mn-ea"/>
                <a:cs typeface="+mn-cs"/>
              </a:defRPr>
            </a:lvl2pPr>
            <a:lvl3pPr marL="36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3pPr>
            <a:lvl4pPr marL="54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4pPr>
            <a:lvl5pPr marL="72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5pPr>
            <a:lvl6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6pPr>
            <a:lvl7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7pPr>
            <a:lvl8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8pPr>
            <a:lvl9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9pPr>
          </a:lstStyle>
          <a:p>
            <a:pPr marL="215957" lvl="2" indent="-215957" defTabSz="914264" fontAlgn="t">
              <a:lnSpc>
                <a:spcPct val="100000"/>
              </a:lnSpc>
              <a:spcBef>
                <a:spcPts val="300"/>
              </a:spcBef>
              <a:buClr>
                <a:srgbClr val="B0E900"/>
              </a:buClr>
              <a:buFont typeface="Wingdings 3" panose="05040102010807070707" pitchFamily="18" charset="2"/>
              <a:buChar char="}"/>
            </a:pPr>
            <a:r>
              <a:rPr lang="en-US" sz="1300" dirty="0">
                <a:solidFill>
                  <a:prstClr val="black">
                    <a:lumMod val="75000"/>
                    <a:lumOff val="25000"/>
                  </a:prstClr>
                </a:solidFill>
                <a:latin typeface="Calibri"/>
              </a:rPr>
              <a:t>Strong economic contraction- “Great Recession” of 2008-2010.</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B0E900"/>
              </a:buClr>
              <a:buFont typeface="Wingdings 3" panose="05040102010807070707" pitchFamily="18" charset="2"/>
              <a:buChar char="}"/>
            </a:pPr>
            <a:r>
              <a:rPr lang="en-US" sz="1300" dirty="0">
                <a:solidFill>
                  <a:prstClr val="black">
                    <a:lumMod val="75000"/>
                    <a:lumOff val="25000"/>
                  </a:prstClr>
                </a:solidFill>
                <a:latin typeface="Calibri"/>
              </a:rPr>
              <a:t>Population growth slowdown in the catchment area (domestic).</a:t>
            </a:r>
            <a:endParaRPr lang="en-CA" sz="1300" dirty="0">
              <a:solidFill>
                <a:prstClr val="black">
                  <a:lumMod val="75000"/>
                  <a:lumOff val="25000"/>
                </a:prstClr>
              </a:solidFill>
              <a:latin typeface="Calibri"/>
            </a:endParaRPr>
          </a:p>
          <a:p>
            <a:pPr marL="215957" lvl="2" indent="-215957" defTabSz="914264" fontAlgn="t">
              <a:lnSpc>
                <a:spcPct val="100000"/>
              </a:lnSpc>
              <a:spcBef>
                <a:spcPts val="300"/>
              </a:spcBef>
              <a:buClr>
                <a:srgbClr val="B0E900"/>
              </a:buClr>
              <a:buFont typeface="Wingdings 3" panose="05040102010807070707" pitchFamily="18" charset="2"/>
              <a:buChar char="}"/>
            </a:pPr>
            <a:r>
              <a:rPr lang="en-US" sz="1300" dirty="0">
                <a:solidFill>
                  <a:prstClr val="black">
                    <a:lumMod val="75000"/>
                    <a:lumOff val="25000"/>
                  </a:prstClr>
                </a:solidFill>
                <a:latin typeface="Calibri"/>
              </a:rPr>
              <a:t>Increase in the cost of living in our “catch area” in detriment of enrollment.</a:t>
            </a:r>
            <a:endParaRPr lang="en-CA" sz="1300" dirty="0">
              <a:solidFill>
                <a:prstClr val="black">
                  <a:lumMod val="75000"/>
                  <a:lumOff val="25000"/>
                </a:prstClr>
              </a:solidFill>
              <a:latin typeface="Calibri"/>
            </a:endParaRPr>
          </a:p>
        </p:txBody>
      </p:sp>
      <p:cxnSp>
        <p:nvCxnSpPr>
          <p:cNvPr id="97" name="Gerader Verbinder 6"/>
          <p:cNvCxnSpPr>
            <a:cxnSpLocks/>
          </p:cNvCxnSpPr>
          <p:nvPr/>
        </p:nvCxnSpPr>
        <p:spPr bwMode="gray">
          <a:xfrm>
            <a:off x="7775841" y="4242282"/>
            <a:ext cx="0" cy="154852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421962" y="4365270"/>
            <a:ext cx="1251764" cy="1318047"/>
            <a:chOff x="830425" y="1815757"/>
            <a:chExt cx="1252054" cy="1318352"/>
          </a:xfrm>
        </p:grpSpPr>
        <p:sp>
          <p:nvSpPr>
            <p:cNvPr id="99" name="Rechteck 8"/>
            <p:cNvSpPr/>
            <p:nvPr/>
          </p:nvSpPr>
          <p:spPr bwMode="gray">
            <a:xfrm>
              <a:off x="830425" y="1815757"/>
              <a:ext cx="1252054" cy="103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264">
                <a:spcAft>
                  <a:spcPts val="1000"/>
                </a:spcAft>
              </a:pPr>
              <a:r>
                <a:rPr lang="en-US" sz="6699" b="1" dirty="0">
                  <a:solidFill>
                    <a:prstClr val="white"/>
                  </a:solidFill>
                  <a:latin typeface="Calibri"/>
                </a:rPr>
                <a:t>T</a:t>
              </a:r>
            </a:p>
          </p:txBody>
        </p:sp>
        <p:sp>
          <p:nvSpPr>
            <p:cNvPr id="100" name="Rechteck 8"/>
            <p:cNvSpPr/>
            <p:nvPr/>
          </p:nvSpPr>
          <p:spPr bwMode="gray">
            <a:xfrm>
              <a:off x="830425" y="2857110"/>
              <a:ext cx="125205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264">
                <a:spcAft>
                  <a:spcPts val="1000"/>
                </a:spcAft>
              </a:pPr>
              <a:r>
                <a:rPr lang="en-US" b="1" dirty="0">
                  <a:solidFill>
                    <a:prstClr val="white"/>
                  </a:solidFill>
                  <a:latin typeface="Calibri"/>
                </a:rPr>
                <a:t>Threats</a:t>
              </a:r>
            </a:p>
          </p:txBody>
        </p:sp>
      </p:grpSp>
      <p:pic>
        <p:nvPicPr>
          <p:cNvPr id="22" name="Picture 21" descr="Capilano University - Tourism Industry Association of BC">
            <a:extLst>
              <a:ext uri="{FF2B5EF4-FFF2-40B4-BE49-F238E27FC236}">
                <a16:creationId xmlns:a16="http://schemas.microsoft.com/office/drawing/2014/main" id="{9AAFB22E-D826-3465-201A-14EB0FF27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910E031A-C686-B614-E0FF-B2173DECBAD6}"/>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27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F4727B-E5A8-8CA0-3C8E-09096C7ECA75}"/>
              </a:ext>
            </a:extLst>
          </p:cNvPr>
          <p:cNvSpPr txBox="1">
            <a:spLocks/>
          </p:cNvSpPr>
          <p:nvPr/>
        </p:nvSpPr>
        <p:spPr>
          <a:xfrm>
            <a:off x="335007" y="51038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CA" sz="4000" b="1" dirty="0">
                <a:latin typeface="+mn-lt"/>
              </a:rPr>
              <a:t>Comprehensive Course List </a:t>
            </a:r>
            <a:r>
              <a:rPr lang="en-US" sz="1050" kern="100" dirty="0">
                <a:effectLst/>
                <a:latin typeface="+mn-lt"/>
                <a:ea typeface="Aptos" panose="020B0004020202020204" pitchFamily="34" charset="0"/>
                <a:cs typeface="Arial" panose="020B0604020202020204" pitchFamily="34" charset="0"/>
              </a:rPr>
              <a:t>(</a:t>
            </a:r>
            <a:r>
              <a:rPr lang="en-CA" sz="1050" dirty="0"/>
              <a:t>Slide 1/3)</a:t>
            </a:r>
            <a:endParaRPr lang="en-CA" sz="4000" b="1" dirty="0">
              <a:latin typeface="+mn-lt"/>
            </a:endParaRPr>
          </a:p>
        </p:txBody>
      </p:sp>
      <p:graphicFrame>
        <p:nvGraphicFramePr>
          <p:cNvPr id="10" name="Table 9">
            <a:extLst>
              <a:ext uri="{FF2B5EF4-FFF2-40B4-BE49-F238E27FC236}">
                <a16:creationId xmlns:a16="http://schemas.microsoft.com/office/drawing/2014/main" id="{09E5C4B0-5AB5-BE57-D904-06F319B99C3F}"/>
              </a:ext>
            </a:extLst>
          </p:cNvPr>
          <p:cNvGraphicFramePr>
            <a:graphicFrameLocks noGrp="1"/>
          </p:cNvGraphicFramePr>
          <p:nvPr>
            <p:extLst>
              <p:ext uri="{D42A27DB-BD31-4B8C-83A1-F6EECF244321}">
                <p14:modId xmlns:p14="http://schemas.microsoft.com/office/powerpoint/2010/main" val="930414181"/>
              </p:ext>
            </p:extLst>
          </p:nvPr>
        </p:nvGraphicFramePr>
        <p:xfrm>
          <a:off x="1663603" y="1252636"/>
          <a:ext cx="8864794" cy="5252866"/>
        </p:xfrm>
        <a:graphic>
          <a:graphicData uri="http://schemas.openxmlformats.org/drawingml/2006/table">
            <a:tbl>
              <a:tblPr>
                <a:tableStyleId>{1E171933-4619-4E11-9A3F-F7608DF75F80}</a:tableStyleId>
              </a:tblPr>
              <a:tblGrid>
                <a:gridCol w="1026462">
                  <a:extLst>
                    <a:ext uri="{9D8B030D-6E8A-4147-A177-3AD203B41FA5}">
                      <a16:colId xmlns:a16="http://schemas.microsoft.com/office/drawing/2014/main" val="4053340244"/>
                    </a:ext>
                  </a:extLst>
                </a:gridCol>
                <a:gridCol w="1258615">
                  <a:extLst>
                    <a:ext uri="{9D8B030D-6E8A-4147-A177-3AD203B41FA5}">
                      <a16:colId xmlns:a16="http://schemas.microsoft.com/office/drawing/2014/main" val="812674203"/>
                    </a:ext>
                  </a:extLst>
                </a:gridCol>
                <a:gridCol w="928314">
                  <a:extLst>
                    <a:ext uri="{9D8B030D-6E8A-4147-A177-3AD203B41FA5}">
                      <a16:colId xmlns:a16="http://schemas.microsoft.com/office/drawing/2014/main" val="1026591399"/>
                    </a:ext>
                  </a:extLst>
                </a:gridCol>
                <a:gridCol w="2648786">
                  <a:extLst>
                    <a:ext uri="{9D8B030D-6E8A-4147-A177-3AD203B41FA5}">
                      <a16:colId xmlns:a16="http://schemas.microsoft.com/office/drawing/2014/main" val="1867329545"/>
                    </a:ext>
                  </a:extLst>
                </a:gridCol>
                <a:gridCol w="1551187">
                  <a:extLst>
                    <a:ext uri="{9D8B030D-6E8A-4147-A177-3AD203B41FA5}">
                      <a16:colId xmlns:a16="http://schemas.microsoft.com/office/drawing/2014/main" val="2126454864"/>
                    </a:ext>
                  </a:extLst>
                </a:gridCol>
                <a:gridCol w="1451430">
                  <a:extLst>
                    <a:ext uri="{9D8B030D-6E8A-4147-A177-3AD203B41FA5}">
                      <a16:colId xmlns:a16="http://schemas.microsoft.com/office/drawing/2014/main" val="1152137919"/>
                    </a:ext>
                  </a:extLst>
                </a:gridCol>
              </a:tblGrid>
              <a:tr h="231845">
                <a:tc gridSpan="2">
                  <a:txBody>
                    <a:bodyPr/>
                    <a:lstStyle/>
                    <a:p>
                      <a:pPr algn="ctr" fontAlgn="ctr"/>
                      <a:r>
                        <a:rPr lang="en-CA" sz="1100" b="1" u="none" strike="noStrike" dirty="0">
                          <a:solidFill>
                            <a:srgbClr val="000000"/>
                          </a:solidFill>
                          <a:effectLst/>
                        </a:rPr>
                        <a:t>Course Category</a:t>
                      </a:r>
                      <a:endParaRPr lang="en-CA" sz="11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r>
                        <a:rPr lang="en-CA" sz="1000" b="1" u="none" strike="noStrike" dirty="0">
                          <a:solidFill>
                            <a:srgbClr val="000000"/>
                          </a:solidFill>
                          <a:effectLst/>
                        </a:rPr>
                        <a:t>Course Category</a:t>
                      </a:r>
                      <a:endParaRPr lang="en-CA" sz="10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200" b="1" u="none" strike="noStrike" dirty="0">
                          <a:solidFill>
                            <a:srgbClr val="000000"/>
                          </a:solidFill>
                          <a:effectLst/>
                        </a:rPr>
                        <a:t>Course Code</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200" b="1" u="none" strike="noStrike" dirty="0">
                          <a:solidFill>
                            <a:srgbClr val="000000"/>
                          </a:solidFill>
                          <a:effectLst/>
                        </a:rPr>
                        <a:t>Course Title</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200" b="1" u="none" strike="noStrike" dirty="0">
                          <a:solidFill>
                            <a:srgbClr val="000000"/>
                          </a:solidFill>
                          <a:effectLst/>
                        </a:rPr>
                        <a:t>Credits &amp; Hours</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200" b="1" u="none" strike="noStrike" dirty="0">
                          <a:solidFill>
                            <a:srgbClr val="000000"/>
                          </a:solidFill>
                          <a:effectLst/>
                        </a:rPr>
                        <a:t>Total</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72155"/>
                  </a:ext>
                </a:extLst>
              </a:tr>
              <a:tr h="208957">
                <a:tc rowSpan="5" gridSpan="2">
                  <a:txBody>
                    <a:bodyPr/>
                    <a:lstStyle/>
                    <a:p>
                      <a:pPr algn="ctr" fontAlgn="ctr"/>
                      <a:r>
                        <a:rPr lang="en-CA" sz="1200" b="1" u="none" strike="noStrike" dirty="0">
                          <a:solidFill>
                            <a:srgbClr val="000000"/>
                          </a:solidFill>
                          <a:effectLst/>
                        </a:rPr>
                        <a:t>Management</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FDAF17"/>
                    </a:solidFill>
                  </a:tcPr>
                </a:tc>
                <a:tc rowSpan="5" hMerge="1">
                  <a:txBody>
                    <a:bodyPr/>
                    <a:lstStyle/>
                    <a:p>
                      <a:pPr algn="ctr" fontAlgn="ctr"/>
                      <a:r>
                        <a:rPr lang="en-CA" sz="900" b="0" u="none" strike="noStrike" dirty="0">
                          <a:solidFill>
                            <a:srgbClr val="000000"/>
                          </a:solidFill>
                          <a:effectLst/>
                        </a:rPr>
                        <a:t>Management</a:t>
                      </a:r>
                      <a:endParaRPr lang="en-CA" sz="9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000" b="0" u="none" strike="noStrike" dirty="0">
                          <a:solidFill>
                            <a:srgbClr val="000000"/>
                          </a:solidFill>
                          <a:effectLst/>
                        </a:rPr>
                        <a:t>MRIM 500</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dirty="0">
                          <a:solidFill>
                            <a:srgbClr val="000000"/>
                          </a:solidFill>
                          <a:effectLst/>
                        </a:rPr>
                        <a:t>Introduction to International Management</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dirty="0">
                          <a:solidFill>
                            <a:srgbClr val="000000"/>
                          </a:solidFill>
                          <a:effectLst/>
                        </a:rPr>
                        <a:t>1.5 credits, 32 hours</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rowSpan="5">
                  <a:txBody>
                    <a:bodyPr/>
                    <a:lstStyle/>
                    <a:p>
                      <a:pPr algn="ctr" fontAlgn="b"/>
                      <a:r>
                        <a:rPr lang="en-US" sz="1000" b="0" u="none" strike="noStrike" dirty="0">
                          <a:solidFill>
                            <a:srgbClr val="000000"/>
                          </a:solidFill>
                          <a:effectLst/>
                        </a:rPr>
                        <a:t>For a total of 7.5 credits.</a:t>
                      </a:r>
                      <a:endParaRPr lang="en-US"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extLst>
                  <a:ext uri="{0D108BD9-81ED-4DB2-BD59-A6C34878D82A}">
                    <a16:rowId xmlns:a16="http://schemas.microsoft.com/office/drawing/2014/main" val="777824406"/>
                  </a:ext>
                </a:extLst>
              </a:tr>
              <a:tr h="174921">
                <a:tc gridSpan="2" vMerge="1">
                  <a:txBody>
                    <a:bodyPr/>
                    <a:lstStyle/>
                    <a:p>
                      <a:pPr algn="l" fontAlgn="b"/>
                      <a:endParaRPr lang="en-CA" sz="700" b="0" i="0" u="none" strike="noStrike">
                        <a:solidFill>
                          <a:srgbClr val="000000"/>
                        </a:solidFill>
                        <a:effectLst/>
                        <a:latin typeface="Calibri" panose="020F0502020204030204" pitchFamily="34" charset="0"/>
                      </a:endParaRPr>
                    </a:p>
                  </a:txBody>
                  <a:tcPr marL="3949" marR="3949" marT="3949" marB="0" anchor="b"/>
                </a:tc>
                <a:tc hMerge="1" vMerge="1">
                  <a:txBody>
                    <a:bodyPr/>
                    <a:lstStyle/>
                    <a:p>
                      <a:endParaRPr lang="en-CA"/>
                    </a:p>
                  </a:txBody>
                  <a:tcPr/>
                </a:tc>
                <a:tc>
                  <a:txBody>
                    <a:bodyPr/>
                    <a:lstStyle/>
                    <a:p>
                      <a:pPr algn="ctr" fontAlgn="b"/>
                      <a:r>
                        <a:rPr lang="en-CA" sz="1000" b="0" u="none" strike="noStrike">
                          <a:solidFill>
                            <a:srgbClr val="000000"/>
                          </a:solidFill>
                          <a:effectLst/>
                        </a:rPr>
                        <a:t>MRIM 501</a:t>
                      </a:r>
                      <a:endParaRPr lang="en-CA" sz="10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a:solidFill>
                            <a:srgbClr val="000000"/>
                          </a:solidFill>
                          <a:effectLst/>
                        </a:rPr>
                        <a:t>International Project Management</a:t>
                      </a:r>
                      <a:endParaRPr lang="en-CA" sz="10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a:solidFill>
                            <a:srgbClr val="000000"/>
                          </a:solidFill>
                          <a:effectLst/>
                        </a:rPr>
                        <a:t>1.5 credits, 32 hours</a:t>
                      </a:r>
                      <a:endParaRPr lang="en-CA" sz="10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vMerge="1">
                  <a:txBody>
                    <a:bodyPr/>
                    <a:lstStyle/>
                    <a:p>
                      <a:endParaRPr lang="en-CA"/>
                    </a:p>
                  </a:txBody>
                  <a:tcPr/>
                </a:tc>
                <a:extLst>
                  <a:ext uri="{0D108BD9-81ED-4DB2-BD59-A6C34878D82A}">
                    <a16:rowId xmlns:a16="http://schemas.microsoft.com/office/drawing/2014/main" val="2341588794"/>
                  </a:ext>
                </a:extLst>
              </a:tr>
              <a:tr h="174921">
                <a:tc gridSpan="2" vMerge="1">
                  <a:txBody>
                    <a:bodyPr/>
                    <a:lstStyle/>
                    <a:p>
                      <a:pPr algn="l" fontAlgn="b"/>
                      <a:endParaRPr lang="en-CA" sz="700" b="0" i="0" u="none" strike="noStrike">
                        <a:solidFill>
                          <a:srgbClr val="000000"/>
                        </a:solidFill>
                        <a:effectLst/>
                        <a:latin typeface="Calibri" panose="020F0502020204030204" pitchFamily="34" charset="0"/>
                      </a:endParaRPr>
                    </a:p>
                  </a:txBody>
                  <a:tcPr marL="3949" marR="3949" marT="3949" marB="0" anchor="b"/>
                </a:tc>
                <a:tc hMerge="1" vMerge="1">
                  <a:txBody>
                    <a:bodyPr/>
                    <a:lstStyle/>
                    <a:p>
                      <a:endParaRPr lang="en-CA"/>
                    </a:p>
                  </a:txBody>
                  <a:tcPr/>
                </a:tc>
                <a:tc>
                  <a:txBody>
                    <a:bodyPr/>
                    <a:lstStyle/>
                    <a:p>
                      <a:pPr algn="ctr" fontAlgn="b"/>
                      <a:r>
                        <a:rPr lang="en-CA" sz="1000" b="0" u="none" strike="noStrike" dirty="0">
                          <a:solidFill>
                            <a:srgbClr val="000000"/>
                          </a:solidFill>
                          <a:effectLst/>
                        </a:rPr>
                        <a:t>MRIM 502</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a:solidFill>
                            <a:srgbClr val="000000"/>
                          </a:solidFill>
                          <a:effectLst/>
                        </a:rPr>
                        <a:t>Strategic Management</a:t>
                      </a:r>
                      <a:endParaRPr lang="en-CA" sz="10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a:solidFill>
                            <a:srgbClr val="000000"/>
                          </a:solidFill>
                          <a:effectLst/>
                        </a:rPr>
                        <a:t>1.5 credits, 32 hours</a:t>
                      </a:r>
                      <a:endParaRPr lang="en-CA" sz="10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vMerge="1">
                  <a:txBody>
                    <a:bodyPr/>
                    <a:lstStyle/>
                    <a:p>
                      <a:endParaRPr lang="en-CA"/>
                    </a:p>
                  </a:txBody>
                  <a:tcPr/>
                </a:tc>
                <a:extLst>
                  <a:ext uri="{0D108BD9-81ED-4DB2-BD59-A6C34878D82A}">
                    <a16:rowId xmlns:a16="http://schemas.microsoft.com/office/drawing/2014/main" val="1278310572"/>
                  </a:ext>
                </a:extLst>
              </a:tr>
              <a:tr h="219489">
                <a:tc gridSpan="2" vMerge="1">
                  <a:txBody>
                    <a:bodyPr/>
                    <a:lstStyle/>
                    <a:p>
                      <a:pPr algn="l" fontAlgn="b"/>
                      <a:endParaRPr lang="en-CA" sz="700" b="0" i="0" u="none" strike="noStrike" dirty="0">
                        <a:solidFill>
                          <a:srgbClr val="000000"/>
                        </a:solidFill>
                        <a:effectLst/>
                        <a:latin typeface="Calibri" panose="020F0502020204030204" pitchFamily="34" charset="0"/>
                      </a:endParaRPr>
                    </a:p>
                  </a:txBody>
                  <a:tcPr marL="3949" marR="3949" marT="3949" marB="0" anchor="b"/>
                </a:tc>
                <a:tc hMerge="1" vMerge="1">
                  <a:txBody>
                    <a:bodyPr/>
                    <a:lstStyle/>
                    <a:p>
                      <a:endParaRPr lang="en-CA"/>
                    </a:p>
                  </a:txBody>
                  <a:tcPr/>
                </a:tc>
                <a:tc>
                  <a:txBody>
                    <a:bodyPr/>
                    <a:lstStyle/>
                    <a:p>
                      <a:pPr algn="ctr" fontAlgn="b"/>
                      <a:r>
                        <a:rPr lang="en-CA" sz="1000" b="0" u="none" strike="noStrike">
                          <a:solidFill>
                            <a:srgbClr val="000000"/>
                          </a:solidFill>
                          <a:effectLst/>
                        </a:rPr>
                        <a:t>MRIM 503</a:t>
                      </a:r>
                      <a:endParaRPr lang="en-CA" sz="10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dirty="0">
                          <a:solidFill>
                            <a:srgbClr val="000000"/>
                          </a:solidFill>
                          <a:effectLst/>
                        </a:rPr>
                        <a:t>International Business Development Projects</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dirty="0">
                          <a:solidFill>
                            <a:srgbClr val="000000"/>
                          </a:solidFill>
                          <a:effectLst/>
                        </a:rPr>
                        <a:t>1.5 credits, 32 hours</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vMerge="1">
                  <a:txBody>
                    <a:bodyPr/>
                    <a:lstStyle/>
                    <a:p>
                      <a:endParaRPr lang="en-CA"/>
                    </a:p>
                  </a:txBody>
                  <a:tcPr/>
                </a:tc>
                <a:extLst>
                  <a:ext uri="{0D108BD9-81ED-4DB2-BD59-A6C34878D82A}">
                    <a16:rowId xmlns:a16="http://schemas.microsoft.com/office/drawing/2014/main" val="1378393522"/>
                  </a:ext>
                </a:extLst>
              </a:tr>
              <a:tr h="174921">
                <a:tc gridSpan="2" vMerge="1">
                  <a:txBody>
                    <a:bodyPr/>
                    <a:lstStyle/>
                    <a:p>
                      <a:pPr algn="l" fontAlgn="b"/>
                      <a:endParaRPr lang="en-CA" sz="700" b="0" i="0" u="none" strike="noStrike">
                        <a:solidFill>
                          <a:srgbClr val="000000"/>
                        </a:solidFill>
                        <a:effectLst/>
                        <a:latin typeface="Calibri" panose="020F0502020204030204" pitchFamily="34" charset="0"/>
                      </a:endParaRPr>
                    </a:p>
                  </a:txBody>
                  <a:tcPr marL="3949" marR="3949" marT="3949" marB="0" anchor="b">
                    <a:lnT w="12700" cap="flat" cmpd="sng" algn="ctr">
                      <a:solidFill>
                        <a:schemeClr val="tx1"/>
                      </a:solidFill>
                      <a:prstDash val="solid"/>
                      <a:round/>
                      <a:headEnd type="none" w="med" len="med"/>
                      <a:tailEnd type="none" w="med" len="med"/>
                    </a:lnT>
                  </a:tcPr>
                </a:tc>
                <a:tc hMerge="1" vMerge="1">
                  <a:txBody>
                    <a:bodyPr/>
                    <a:lstStyle/>
                    <a:p>
                      <a:endParaRPr lang="en-CA"/>
                    </a:p>
                  </a:txBody>
                  <a:tcPr>
                    <a:lnT w="12700" cap="flat" cmpd="sng" algn="ctr">
                      <a:solidFill>
                        <a:schemeClr val="tx1"/>
                      </a:solidFill>
                      <a:prstDash val="solid"/>
                      <a:round/>
                      <a:headEnd type="none" w="med" len="med"/>
                      <a:tailEnd type="none" w="med" len="med"/>
                    </a:lnT>
                  </a:tcPr>
                </a:tc>
                <a:tc>
                  <a:txBody>
                    <a:bodyPr/>
                    <a:lstStyle/>
                    <a:p>
                      <a:pPr algn="ctr" fontAlgn="b"/>
                      <a:r>
                        <a:rPr lang="en-CA" sz="1000" b="0" u="none" strike="noStrike" dirty="0">
                          <a:solidFill>
                            <a:srgbClr val="000000"/>
                          </a:solidFill>
                          <a:effectLst/>
                        </a:rPr>
                        <a:t>MRIM 504</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a:solidFill>
                            <a:srgbClr val="000000"/>
                          </a:solidFill>
                          <a:effectLst/>
                        </a:rPr>
                        <a:t>Negotiating Across Cultures</a:t>
                      </a:r>
                      <a:endParaRPr lang="en-CA" sz="10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a:txBody>
                    <a:bodyPr/>
                    <a:lstStyle/>
                    <a:p>
                      <a:pPr algn="ctr" fontAlgn="b"/>
                      <a:r>
                        <a:rPr lang="en-CA" sz="1000" b="0" u="none" strike="noStrike" dirty="0">
                          <a:solidFill>
                            <a:srgbClr val="000000"/>
                          </a:solidFill>
                          <a:effectLst/>
                        </a:rPr>
                        <a:t>1.5 credits, 32 hours</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F17"/>
                    </a:solidFill>
                  </a:tcPr>
                </a:tc>
                <a:tc vMerge="1">
                  <a:txBody>
                    <a:bodyPr/>
                    <a:lstStyle/>
                    <a:p>
                      <a:endParaRPr lang="en-C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8733628"/>
                  </a:ext>
                </a:extLst>
              </a:tr>
              <a:tr h="174921">
                <a:tc rowSpan="2" gridSpan="2">
                  <a:txBody>
                    <a:bodyPr/>
                    <a:lstStyle/>
                    <a:p>
                      <a:pPr algn="ctr" fontAlgn="ctr"/>
                      <a:r>
                        <a:rPr lang="en-CA" sz="1200" b="1" u="none" strike="noStrike" dirty="0">
                          <a:solidFill>
                            <a:srgbClr val="000000"/>
                          </a:solidFill>
                          <a:effectLst/>
                        </a:rPr>
                        <a:t>Finance</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rgbClr val="92D050"/>
                    </a:solidFill>
                  </a:tcPr>
                </a:tc>
                <a:tc rowSpan="2" hMerge="1">
                  <a:txBody>
                    <a:bodyPr/>
                    <a:lstStyle/>
                    <a:p>
                      <a:pPr algn="ctr" fontAlgn="ctr"/>
                      <a:r>
                        <a:rPr lang="en-CA" sz="900" b="0" u="none" strike="noStrike" dirty="0">
                          <a:solidFill>
                            <a:srgbClr val="000000"/>
                          </a:solidFill>
                          <a:effectLst/>
                        </a:rPr>
                        <a:t>Finance</a:t>
                      </a:r>
                      <a:endParaRPr lang="en-CA" sz="9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000" b="0" u="none" strike="noStrike" dirty="0">
                          <a:solidFill>
                            <a:srgbClr val="000000"/>
                          </a:solidFill>
                          <a:effectLst/>
                        </a:rPr>
                        <a:t>MRIM 511</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CA" sz="1000" b="0" u="none" strike="noStrike" dirty="0">
                          <a:solidFill>
                            <a:srgbClr val="000000"/>
                          </a:solidFill>
                          <a:effectLst/>
                        </a:rPr>
                        <a:t>International Finance</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CA" sz="1000" b="0" u="none" strike="noStrike">
                          <a:solidFill>
                            <a:srgbClr val="000000"/>
                          </a:solidFill>
                          <a:effectLst/>
                        </a:rPr>
                        <a:t>1.5 credits, 32 hours</a:t>
                      </a:r>
                      <a:endParaRPr lang="en-CA" sz="10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b"/>
                      <a:r>
                        <a:rPr lang="en-US" sz="1000" b="0" u="none" strike="noStrike" dirty="0">
                          <a:solidFill>
                            <a:srgbClr val="000000"/>
                          </a:solidFill>
                          <a:effectLst/>
                        </a:rPr>
                        <a:t>For a total of 3 credits.</a:t>
                      </a:r>
                      <a:endParaRPr lang="en-US"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24968665"/>
                  </a:ext>
                </a:extLst>
              </a:tr>
              <a:tr h="190190">
                <a:tc gridSpan="2" vMerge="1">
                  <a:txBody>
                    <a:bodyPr/>
                    <a:lstStyle/>
                    <a:p>
                      <a:pPr algn="l" fontAlgn="b"/>
                      <a:endParaRPr lang="en-CA" sz="700" b="0" i="0" u="none" strike="noStrike" dirty="0">
                        <a:solidFill>
                          <a:srgbClr val="000000"/>
                        </a:solidFill>
                        <a:effectLst/>
                        <a:latin typeface="Calibri" panose="020F0502020204030204" pitchFamily="34" charset="0"/>
                      </a:endParaRPr>
                    </a:p>
                  </a:txBody>
                  <a:tcPr marL="3949" marR="3949" marT="3949" marB="0" anchor="b"/>
                </a:tc>
                <a:tc hMerge="1" vMerge="1">
                  <a:txBody>
                    <a:bodyPr/>
                    <a:lstStyle/>
                    <a:p>
                      <a:pPr algn="ctr" fontAlgn="ctr"/>
                      <a:endParaRPr lang="en-CA" sz="9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000" b="0" u="none" strike="noStrike" dirty="0">
                          <a:solidFill>
                            <a:srgbClr val="000000"/>
                          </a:solidFill>
                          <a:effectLst/>
                        </a:rPr>
                        <a:t>MRIM 512</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CA" sz="1000" b="0" u="none" strike="noStrike" dirty="0">
                          <a:solidFill>
                            <a:srgbClr val="000000"/>
                          </a:solidFill>
                          <a:effectLst/>
                        </a:rPr>
                        <a:t>International Financial Strategies</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CA" sz="1000" b="0" u="none" strike="noStrike" dirty="0">
                          <a:solidFill>
                            <a:srgbClr val="000000"/>
                          </a:solidFill>
                          <a:effectLst/>
                        </a:rPr>
                        <a:t>1.5 credits, 32 hours</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CA"/>
                    </a:p>
                  </a:txBody>
                  <a:tcPr/>
                </a:tc>
                <a:extLst>
                  <a:ext uri="{0D108BD9-81ED-4DB2-BD59-A6C34878D82A}">
                    <a16:rowId xmlns:a16="http://schemas.microsoft.com/office/drawing/2014/main" val="1403644554"/>
                  </a:ext>
                </a:extLst>
              </a:tr>
              <a:tr h="209022">
                <a:tc gridSpan="2">
                  <a:txBody>
                    <a:bodyPr/>
                    <a:lstStyle/>
                    <a:p>
                      <a:pPr algn="ctr" fontAlgn="ctr"/>
                      <a:r>
                        <a:rPr lang="en-CA" sz="1200" b="1" u="none" strike="noStrike" dirty="0">
                          <a:solidFill>
                            <a:schemeClr val="bg1"/>
                          </a:solidFill>
                          <a:effectLst/>
                        </a:rPr>
                        <a:t>Marketing</a:t>
                      </a:r>
                      <a:endParaRPr lang="en-CA" sz="1200" b="1"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fontAlgn="ctr"/>
                      <a:r>
                        <a:rPr lang="en-CA" sz="900" b="0" u="none" strike="noStrike" dirty="0">
                          <a:solidFill>
                            <a:srgbClr val="000000"/>
                          </a:solidFill>
                          <a:effectLst/>
                        </a:rPr>
                        <a:t>Marketing</a:t>
                      </a:r>
                      <a:endParaRPr lang="en-CA" sz="9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000" b="0" u="none" strike="noStrike" dirty="0">
                          <a:solidFill>
                            <a:schemeClr val="bg1"/>
                          </a:solidFill>
                          <a:effectLst/>
                        </a:rPr>
                        <a:t>MRIM 521</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fontAlgn="b"/>
                      <a:r>
                        <a:rPr lang="en-CA" sz="1000" b="0" u="none" strike="noStrike">
                          <a:solidFill>
                            <a:schemeClr val="bg1"/>
                          </a:solidFill>
                          <a:effectLst/>
                        </a:rPr>
                        <a:t>International Marketing</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fontAlgn="b"/>
                      <a:r>
                        <a:rPr lang="en-CA" sz="1000" b="0" u="none" strike="noStrike" dirty="0">
                          <a:solidFill>
                            <a:schemeClr val="bg1"/>
                          </a:solidFill>
                          <a:effectLst/>
                        </a:rPr>
                        <a:t>1.5 credits, 32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ctr" fontAlgn="b"/>
                      <a:r>
                        <a:rPr lang="en-US" sz="1000" b="0" u="none" strike="noStrike" dirty="0">
                          <a:solidFill>
                            <a:schemeClr val="bg1"/>
                          </a:solidFill>
                          <a:effectLst/>
                        </a:rPr>
                        <a:t>For a total of 1.5 credits.</a:t>
                      </a:r>
                      <a:endParaRPr lang="en-US"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2013616050"/>
                  </a:ext>
                </a:extLst>
              </a:tr>
              <a:tr h="174921">
                <a:tc rowSpan="5" gridSpan="2">
                  <a:txBody>
                    <a:bodyPr/>
                    <a:lstStyle/>
                    <a:p>
                      <a:pPr algn="ctr" fontAlgn="ctr"/>
                      <a:r>
                        <a:rPr lang="en-CA" sz="1200" b="1" u="none" strike="noStrike" dirty="0">
                          <a:solidFill>
                            <a:schemeClr val="bg1"/>
                          </a:solidFill>
                          <a:effectLst/>
                        </a:rPr>
                        <a:t>Career and Life Skills</a:t>
                      </a:r>
                      <a:endParaRPr lang="en-CA" sz="1200" b="1"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D23239"/>
                    </a:solidFill>
                  </a:tcPr>
                </a:tc>
                <a:tc rowSpan="5" hMerge="1">
                  <a:txBody>
                    <a:bodyPr/>
                    <a:lstStyle/>
                    <a:p>
                      <a:pPr algn="ctr" fontAlgn="ctr"/>
                      <a:r>
                        <a:rPr lang="en-CA" sz="900" b="0" u="none" strike="noStrike" dirty="0">
                          <a:solidFill>
                            <a:srgbClr val="000000"/>
                          </a:solidFill>
                          <a:effectLst/>
                        </a:rPr>
                        <a:t>Career and Life Skills</a:t>
                      </a:r>
                      <a:endParaRPr lang="en-CA" sz="9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000" b="0" u="none" strike="noStrike" dirty="0">
                          <a:solidFill>
                            <a:schemeClr val="bg1"/>
                          </a:solidFill>
                          <a:effectLst/>
                        </a:rPr>
                        <a:t>MRIM 530</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000" b="0" u="none" strike="noStrike" dirty="0">
                          <a:solidFill>
                            <a:schemeClr val="bg1"/>
                          </a:solidFill>
                          <a:effectLst/>
                        </a:rPr>
                        <a:t>International Career Management</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000" b="0" u="none" strike="noStrike" dirty="0">
                          <a:solidFill>
                            <a:schemeClr val="bg1"/>
                          </a:solidFill>
                          <a:effectLst/>
                        </a:rPr>
                        <a:t>.75 credits, 16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rowSpan="5">
                  <a:txBody>
                    <a:bodyPr/>
                    <a:lstStyle/>
                    <a:p>
                      <a:pPr algn="ctr" fontAlgn="ctr"/>
                      <a:r>
                        <a:rPr lang="en-US" sz="1000" b="0" u="none" strike="noStrike" dirty="0">
                          <a:solidFill>
                            <a:schemeClr val="bg1"/>
                          </a:solidFill>
                          <a:effectLst/>
                        </a:rPr>
                        <a:t>For a total of 2.75 credits</a:t>
                      </a:r>
                      <a:endParaRPr lang="en-US"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extLst>
                  <a:ext uri="{0D108BD9-81ED-4DB2-BD59-A6C34878D82A}">
                    <a16:rowId xmlns:a16="http://schemas.microsoft.com/office/drawing/2014/main" val="3368108617"/>
                  </a:ext>
                </a:extLst>
              </a:tr>
              <a:tr h="174921">
                <a:tc gridSpan="2" vMerge="1">
                  <a:txBody>
                    <a:bodyPr/>
                    <a:lstStyle/>
                    <a:p>
                      <a:pPr algn="l" fontAlgn="b"/>
                      <a:endParaRPr lang="en-CA" sz="7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CA"/>
                    </a:p>
                  </a:txBody>
                  <a:tcPr/>
                </a:tc>
                <a:tc>
                  <a:txBody>
                    <a:bodyPr/>
                    <a:lstStyle/>
                    <a:p>
                      <a:pPr algn="ctr" fontAlgn="b"/>
                      <a:r>
                        <a:rPr lang="en-CA" sz="1000" b="0" u="none" strike="noStrike" dirty="0">
                          <a:solidFill>
                            <a:schemeClr val="bg1"/>
                          </a:solidFill>
                          <a:effectLst/>
                        </a:rPr>
                        <a:t>MRIM 531</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000" b="0" u="none" strike="noStrike">
                          <a:solidFill>
                            <a:schemeClr val="bg1"/>
                          </a:solidFill>
                          <a:effectLst/>
                        </a:rPr>
                        <a:t>Coop Term Preparation</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000" b="0" u="none" strike="noStrike" dirty="0">
                          <a:solidFill>
                            <a:schemeClr val="bg1"/>
                          </a:solidFill>
                          <a:effectLst/>
                        </a:rPr>
                        <a:t>.75 credits, 16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vMerge="1">
                  <a:txBody>
                    <a:bodyPr/>
                    <a:lstStyle/>
                    <a:p>
                      <a:endParaRPr lang="en-CA"/>
                    </a:p>
                  </a:txBody>
                  <a:tcPr/>
                </a:tc>
                <a:extLst>
                  <a:ext uri="{0D108BD9-81ED-4DB2-BD59-A6C34878D82A}">
                    <a16:rowId xmlns:a16="http://schemas.microsoft.com/office/drawing/2014/main" val="1412882348"/>
                  </a:ext>
                </a:extLst>
              </a:tr>
              <a:tr h="174921">
                <a:tc gridSpan="2" vMerge="1">
                  <a:txBody>
                    <a:bodyPr/>
                    <a:lstStyle/>
                    <a:p>
                      <a:pPr algn="l" fontAlgn="b"/>
                      <a:endParaRPr lang="en-CA" sz="700" b="0" i="0" u="none" strike="noStrike" dirty="0">
                        <a:solidFill>
                          <a:srgbClr val="000000"/>
                        </a:solidFill>
                        <a:effectLst/>
                        <a:latin typeface="Calibri" panose="020F0502020204030204" pitchFamily="34" charset="0"/>
                      </a:endParaRPr>
                    </a:p>
                  </a:txBody>
                  <a:tcPr marL="3949" marR="3949" marT="3949" marB="0" anchor="b">
                    <a:lnT w="12700" cap="flat" cmpd="sng" algn="ctr">
                      <a:solidFill>
                        <a:schemeClr val="tx1"/>
                      </a:solidFill>
                      <a:prstDash val="solid"/>
                      <a:round/>
                      <a:headEnd type="none" w="med" len="med"/>
                      <a:tailEnd type="none" w="med" len="med"/>
                    </a:lnT>
                  </a:tcPr>
                </a:tc>
                <a:tc hMerge="1" vMerge="1">
                  <a:txBody>
                    <a:bodyPr/>
                    <a:lstStyle/>
                    <a:p>
                      <a:endParaRPr lang="en-CA"/>
                    </a:p>
                  </a:txBody>
                  <a:tcPr>
                    <a:lnT w="12700" cap="flat" cmpd="sng" algn="ctr">
                      <a:solidFill>
                        <a:schemeClr val="tx1"/>
                      </a:solidFill>
                      <a:prstDash val="solid"/>
                      <a:round/>
                      <a:headEnd type="none" w="med" len="med"/>
                      <a:tailEnd type="none" w="med" len="med"/>
                    </a:lnT>
                  </a:tcPr>
                </a:tc>
                <a:tc>
                  <a:txBody>
                    <a:bodyPr/>
                    <a:lstStyle/>
                    <a:p>
                      <a:pPr algn="ctr" fontAlgn="b"/>
                      <a:r>
                        <a:rPr lang="en-CA" sz="1000" b="0" u="none" strike="noStrike" dirty="0">
                          <a:solidFill>
                            <a:schemeClr val="bg1"/>
                          </a:solidFill>
                          <a:effectLst/>
                        </a:rPr>
                        <a:t>MRIM 531</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000" b="0" u="none" strike="noStrike" dirty="0">
                          <a:solidFill>
                            <a:schemeClr val="bg1"/>
                          </a:solidFill>
                          <a:effectLst/>
                        </a:rPr>
                        <a:t>Coop Preparation-Spring Semester</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000" b="0" u="none" strike="noStrike" dirty="0">
                          <a:solidFill>
                            <a:schemeClr val="bg1"/>
                          </a:solidFill>
                          <a:effectLst/>
                        </a:rPr>
                        <a:t>16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vMerge="1">
                  <a:txBody>
                    <a:bodyPr/>
                    <a:lstStyle/>
                    <a:p>
                      <a:endParaRPr lang="en-C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0678135"/>
                  </a:ext>
                </a:extLst>
              </a:tr>
              <a:tr h="174921">
                <a:tc gridSpan="2" vMerge="1">
                  <a:txBody>
                    <a:bodyPr/>
                    <a:lstStyle/>
                    <a:p>
                      <a:pPr algn="l" fontAlgn="b"/>
                      <a:endParaRPr lang="en-CA" sz="700" b="0" i="0" u="none" strike="noStrike" dirty="0">
                        <a:solidFill>
                          <a:srgbClr val="000000"/>
                        </a:solidFill>
                        <a:effectLst/>
                        <a:latin typeface="Calibri" panose="020F0502020204030204" pitchFamily="34" charset="0"/>
                      </a:endParaRPr>
                    </a:p>
                  </a:txBody>
                  <a:tcPr marL="3949" marR="3949" marT="3949" marB="0" anchor="b">
                    <a:lnT w="12700" cap="flat" cmpd="sng" algn="ctr">
                      <a:solidFill>
                        <a:schemeClr val="tx1"/>
                      </a:solidFill>
                      <a:prstDash val="solid"/>
                      <a:round/>
                      <a:headEnd type="none" w="med" len="med"/>
                      <a:tailEnd type="none" w="med" len="med"/>
                    </a:lnT>
                  </a:tcPr>
                </a:tc>
                <a:tc hMerge="1" vMerge="1">
                  <a:txBody>
                    <a:bodyPr/>
                    <a:lstStyle/>
                    <a:p>
                      <a:endParaRPr lang="en-CA"/>
                    </a:p>
                  </a:txBody>
                  <a:tcPr>
                    <a:lnT w="12700" cap="flat" cmpd="sng" algn="ctr">
                      <a:solidFill>
                        <a:schemeClr val="tx1"/>
                      </a:solidFill>
                      <a:prstDash val="solid"/>
                      <a:round/>
                      <a:headEnd type="none" w="med" len="med"/>
                      <a:tailEnd type="none" w="med" len="med"/>
                    </a:lnT>
                  </a:tcPr>
                </a:tc>
                <a:tc>
                  <a:txBody>
                    <a:bodyPr/>
                    <a:lstStyle/>
                    <a:p>
                      <a:pPr algn="ctr" fontAlgn="b"/>
                      <a:r>
                        <a:rPr lang="en-CA" sz="1000" b="0" u="none" strike="noStrike" dirty="0">
                          <a:solidFill>
                            <a:schemeClr val="bg1"/>
                          </a:solidFill>
                          <a:effectLst/>
                        </a:rPr>
                        <a:t>MRIM 532</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US" sz="1000" b="0" u="none" strike="noStrike">
                          <a:solidFill>
                            <a:schemeClr val="bg1"/>
                          </a:solidFill>
                          <a:effectLst/>
                        </a:rPr>
                        <a:t>Manager Skills Set 1 -Workshops</a:t>
                      </a:r>
                      <a:endParaRPr lang="en-US"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000" b="0" u="none" strike="noStrike" dirty="0">
                          <a:solidFill>
                            <a:schemeClr val="bg1"/>
                          </a:solidFill>
                          <a:effectLst/>
                        </a:rPr>
                        <a:t>.75 credits, 16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vMerge="1">
                  <a:txBody>
                    <a:bodyPr/>
                    <a:lstStyle/>
                    <a:p>
                      <a:endParaRPr lang="en-C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86784279"/>
                  </a:ext>
                </a:extLst>
              </a:tr>
              <a:tr h="174921">
                <a:tc gridSpan="2" vMerge="1">
                  <a:txBody>
                    <a:bodyPr/>
                    <a:lstStyle/>
                    <a:p>
                      <a:pPr algn="l" fontAlgn="b"/>
                      <a:endParaRPr lang="en-CA" sz="700" b="0" i="0" u="none" strike="noStrike">
                        <a:solidFill>
                          <a:srgbClr val="000000"/>
                        </a:solidFill>
                        <a:effectLst/>
                        <a:latin typeface="Calibri" panose="020F0502020204030204" pitchFamily="34" charset="0"/>
                      </a:endParaRPr>
                    </a:p>
                  </a:txBody>
                  <a:tcPr marL="3949" marR="3949" marT="3949" marB="0" anchor="b"/>
                </a:tc>
                <a:tc hMerge="1" vMerge="1">
                  <a:txBody>
                    <a:bodyPr/>
                    <a:lstStyle/>
                    <a:p>
                      <a:endParaRPr lang="en-CA"/>
                    </a:p>
                  </a:txBody>
                  <a:tcPr/>
                </a:tc>
                <a:tc>
                  <a:txBody>
                    <a:bodyPr/>
                    <a:lstStyle/>
                    <a:p>
                      <a:pPr algn="ctr" fontAlgn="b"/>
                      <a:r>
                        <a:rPr lang="en-CA" sz="1000" b="0" u="none" strike="noStrike" dirty="0">
                          <a:solidFill>
                            <a:schemeClr val="bg1"/>
                          </a:solidFill>
                          <a:effectLst/>
                        </a:rPr>
                        <a:t>MRIM 533</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US" sz="1000" b="0" u="none" strike="noStrike">
                          <a:solidFill>
                            <a:schemeClr val="bg1"/>
                          </a:solidFill>
                          <a:effectLst/>
                        </a:rPr>
                        <a:t>Manager Skills Set 2 -Workshops</a:t>
                      </a:r>
                      <a:endParaRPr lang="en-US"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000" b="0" u="none" strike="noStrike" dirty="0">
                          <a:solidFill>
                            <a:schemeClr val="bg1"/>
                          </a:solidFill>
                          <a:effectLst/>
                        </a:rPr>
                        <a:t>.75 credits, 16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vMerge="1">
                  <a:txBody>
                    <a:bodyPr/>
                    <a:lstStyle/>
                    <a:p>
                      <a:endParaRPr lang="en-CA"/>
                    </a:p>
                  </a:txBody>
                  <a:tcPr/>
                </a:tc>
                <a:extLst>
                  <a:ext uri="{0D108BD9-81ED-4DB2-BD59-A6C34878D82A}">
                    <a16:rowId xmlns:a16="http://schemas.microsoft.com/office/drawing/2014/main" val="1432305196"/>
                  </a:ext>
                </a:extLst>
              </a:tr>
              <a:tr h="174921">
                <a:tc rowSpan="2" gridSpan="2">
                  <a:txBody>
                    <a:bodyPr/>
                    <a:lstStyle/>
                    <a:p>
                      <a:pPr algn="ctr" fontAlgn="ctr"/>
                      <a:r>
                        <a:rPr lang="en-CA" sz="1200" b="1" u="none" strike="noStrike" dirty="0">
                          <a:solidFill>
                            <a:srgbClr val="000000"/>
                          </a:solidFill>
                          <a:effectLst/>
                        </a:rPr>
                        <a:t>Global Context</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rgbClr val="FFB418"/>
                    </a:solidFill>
                  </a:tcPr>
                </a:tc>
                <a:tc rowSpan="2" hMerge="1">
                  <a:txBody>
                    <a:bodyPr/>
                    <a:lstStyle/>
                    <a:p>
                      <a:pPr algn="ctr" fontAlgn="ctr"/>
                      <a:r>
                        <a:rPr lang="en-CA" sz="900" b="0" u="none" strike="noStrike" dirty="0">
                          <a:solidFill>
                            <a:srgbClr val="000000"/>
                          </a:solidFill>
                          <a:effectLst/>
                        </a:rPr>
                        <a:t>Global Context</a:t>
                      </a:r>
                      <a:endParaRPr lang="en-CA" sz="9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000" b="0" u="none" strike="noStrike" dirty="0">
                          <a:solidFill>
                            <a:srgbClr val="000000"/>
                          </a:solidFill>
                          <a:effectLst/>
                        </a:rPr>
                        <a:t>MRIM 540</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418"/>
                    </a:solidFill>
                  </a:tcPr>
                </a:tc>
                <a:tc>
                  <a:txBody>
                    <a:bodyPr/>
                    <a:lstStyle/>
                    <a:p>
                      <a:pPr algn="ctr" fontAlgn="b"/>
                      <a:r>
                        <a:rPr lang="en-CA" sz="1000" b="0" u="none" strike="noStrike" dirty="0">
                          <a:solidFill>
                            <a:srgbClr val="000000"/>
                          </a:solidFill>
                          <a:effectLst/>
                        </a:rPr>
                        <a:t>Interpreting Global Markets</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418"/>
                    </a:solidFill>
                  </a:tcPr>
                </a:tc>
                <a:tc>
                  <a:txBody>
                    <a:bodyPr/>
                    <a:lstStyle/>
                    <a:p>
                      <a:pPr algn="ctr" fontAlgn="b"/>
                      <a:r>
                        <a:rPr lang="en-CA" sz="1000" b="0" u="none" strike="noStrike">
                          <a:solidFill>
                            <a:srgbClr val="000000"/>
                          </a:solidFill>
                          <a:effectLst/>
                        </a:rPr>
                        <a:t>1.5 credits, 32 hours</a:t>
                      </a:r>
                      <a:endParaRPr lang="en-CA" sz="10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418"/>
                    </a:solidFill>
                  </a:tcPr>
                </a:tc>
                <a:tc rowSpan="2">
                  <a:txBody>
                    <a:bodyPr/>
                    <a:lstStyle/>
                    <a:p>
                      <a:pPr algn="ctr" fontAlgn="b"/>
                      <a:r>
                        <a:rPr lang="en-US" sz="1000" b="0" u="none" strike="noStrike" dirty="0">
                          <a:solidFill>
                            <a:srgbClr val="000000"/>
                          </a:solidFill>
                          <a:effectLst/>
                        </a:rPr>
                        <a:t>For a total of 3 credits</a:t>
                      </a:r>
                      <a:endParaRPr lang="en-US"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418"/>
                    </a:solidFill>
                  </a:tcPr>
                </a:tc>
                <a:extLst>
                  <a:ext uri="{0D108BD9-81ED-4DB2-BD59-A6C34878D82A}">
                    <a16:rowId xmlns:a16="http://schemas.microsoft.com/office/drawing/2014/main" val="1563030228"/>
                  </a:ext>
                </a:extLst>
              </a:tr>
              <a:tr h="174921">
                <a:tc gridSpan="2" vMerge="1">
                  <a:txBody>
                    <a:bodyPr/>
                    <a:lstStyle/>
                    <a:p>
                      <a:pPr algn="l" fontAlgn="b"/>
                      <a:endParaRPr lang="en-CA" sz="700" b="0" i="0" u="none" strike="noStrike" dirty="0">
                        <a:solidFill>
                          <a:srgbClr val="000000"/>
                        </a:solidFill>
                        <a:effectLst/>
                        <a:latin typeface="Calibri" panose="020F0502020204030204" pitchFamily="34" charset="0"/>
                      </a:endParaRPr>
                    </a:p>
                  </a:txBody>
                  <a:tcPr marL="3949" marR="3949" marT="3949" marB="0" anchor="b"/>
                </a:tc>
                <a:tc hMerge="1" vMerge="1">
                  <a:txBody>
                    <a:bodyPr/>
                    <a:lstStyle/>
                    <a:p>
                      <a:endParaRPr lang="en-CA"/>
                    </a:p>
                  </a:txBody>
                  <a:tcPr/>
                </a:tc>
                <a:tc>
                  <a:txBody>
                    <a:bodyPr/>
                    <a:lstStyle/>
                    <a:p>
                      <a:pPr algn="ctr" fontAlgn="b"/>
                      <a:r>
                        <a:rPr lang="en-CA" sz="1000" b="0" u="none" strike="noStrike" dirty="0">
                          <a:solidFill>
                            <a:srgbClr val="000000"/>
                          </a:solidFill>
                          <a:effectLst/>
                        </a:rPr>
                        <a:t>MRIM 541</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418"/>
                    </a:solidFill>
                  </a:tcPr>
                </a:tc>
                <a:tc>
                  <a:txBody>
                    <a:bodyPr/>
                    <a:lstStyle/>
                    <a:p>
                      <a:pPr algn="ctr" fontAlgn="b"/>
                      <a:r>
                        <a:rPr lang="en-CA" sz="1000" b="0" u="none" strike="noStrike" dirty="0">
                          <a:solidFill>
                            <a:srgbClr val="000000"/>
                          </a:solidFill>
                          <a:effectLst/>
                        </a:rPr>
                        <a:t>McRae Seminar in Global Dynamics</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418"/>
                    </a:solidFill>
                  </a:tcPr>
                </a:tc>
                <a:tc>
                  <a:txBody>
                    <a:bodyPr/>
                    <a:lstStyle/>
                    <a:p>
                      <a:pPr algn="ctr" fontAlgn="b"/>
                      <a:r>
                        <a:rPr lang="en-CA" sz="1000" b="0" u="none" strike="noStrike" dirty="0">
                          <a:solidFill>
                            <a:srgbClr val="000000"/>
                          </a:solidFill>
                          <a:effectLst/>
                        </a:rPr>
                        <a:t>1.5 credits, 32 hours</a:t>
                      </a:r>
                      <a:endParaRPr lang="en-CA" sz="10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418"/>
                    </a:solidFill>
                  </a:tcPr>
                </a:tc>
                <a:tc vMerge="1">
                  <a:txBody>
                    <a:bodyPr/>
                    <a:lstStyle/>
                    <a:p>
                      <a:endParaRPr lang="en-CA"/>
                    </a:p>
                  </a:txBody>
                  <a:tcPr/>
                </a:tc>
                <a:extLst>
                  <a:ext uri="{0D108BD9-81ED-4DB2-BD59-A6C34878D82A}">
                    <a16:rowId xmlns:a16="http://schemas.microsoft.com/office/drawing/2014/main" val="2166379070"/>
                  </a:ext>
                </a:extLst>
              </a:tr>
              <a:tr h="208957">
                <a:tc rowSpan="12">
                  <a:txBody>
                    <a:bodyPr/>
                    <a:lstStyle/>
                    <a:p>
                      <a:pPr algn="ctr" fontAlgn="ctr"/>
                      <a:r>
                        <a:rPr lang="en-CA" sz="1200" b="1" u="none" strike="noStrike" dirty="0">
                          <a:solidFill>
                            <a:schemeClr val="bg1"/>
                          </a:solidFill>
                          <a:effectLst/>
                        </a:rPr>
                        <a:t>Regional Context Courses </a:t>
                      </a:r>
                      <a:endParaRPr lang="en-CA" sz="1200" b="1"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5DA8"/>
                    </a:solidFill>
                  </a:tcPr>
                </a:tc>
                <a:tc rowSpan="6">
                  <a:txBody>
                    <a:bodyPr/>
                    <a:lstStyle/>
                    <a:p>
                      <a:pPr algn="ctr" fontAlgn="ctr"/>
                      <a:r>
                        <a:rPr lang="en-CA" sz="1200" b="1" u="none" strike="noStrike" dirty="0">
                          <a:solidFill>
                            <a:schemeClr val="bg1"/>
                          </a:solidFill>
                          <a:effectLst/>
                        </a:rPr>
                        <a:t>Asian Context</a:t>
                      </a:r>
                      <a:endParaRPr lang="en-CA" sz="1200" b="1"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a:solidFill>
                            <a:schemeClr val="bg1"/>
                          </a:solidFill>
                          <a:effectLst/>
                        </a:rPr>
                        <a:t>MRIM 550</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a:solidFill>
                            <a:schemeClr val="bg1"/>
                          </a:solidFill>
                          <a:effectLst/>
                        </a:rPr>
                        <a:t>Asian Traditions and Thought</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2.25 credits, 40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rowSpan="12">
                  <a:txBody>
                    <a:bodyPr/>
                    <a:lstStyle/>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p>
                    <a:p>
                      <a:pPr algn="ctr" fontAlgn="b"/>
                      <a:r>
                        <a:rPr lang="en-CA" sz="1000" b="0" u="none" strike="noStrike" dirty="0">
                          <a:solidFill>
                            <a:schemeClr val="bg1"/>
                          </a:solidFill>
                          <a:effectLst/>
                        </a:rPr>
                        <a:t> </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extLst>
                  <a:ext uri="{0D108BD9-81ED-4DB2-BD59-A6C34878D82A}">
                    <a16:rowId xmlns:a16="http://schemas.microsoft.com/office/drawing/2014/main" val="3914026069"/>
                  </a:ext>
                </a:extLst>
              </a:tr>
              <a:tr h="174921">
                <a:tc vMerge="1">
                  <a:txBody>
                    <a:bodyPr/>
                    <a:lstStyle/>
                    <a:p>
                      <a:endParaRPr lang="en-CA"/>
                    </a:p>
                  </a:txBody>
                  <a:tcPr/>
                </a:tc>
                <a:tc vMerge="1">
                  <a:txBody>
                    <a:bodyPr/>
                    <a:lstStyle/>
                    <a:p>
                      <a:endParaRPr lang="en-CA"/>
                    </a:p>
                  </a:txBody>
                  <a:tcPr/>
                </a:tc>
                <a:tc>
                  <a:txBody>
                    <a:bodyPr/>
                    <a:lstStyle/>
                    <a:p>
                      <a:pPr algn="ctr" fontAlgn="b"/>
                      <a:r>
                        <a:rPr lang="en-CA" sz="1000" b="0" u="none" strike="noStrike">
                          <a:solidFill>
                            <a:schemeClr val="bg1"/>
                          </a:solidFill>
                          <a:effectLst/>
                        </a:rPr>
                        <a:t>MRIM 551</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u="none" strike="noStrike" dirty="0">
                          <a:solidFill>
                            <a:schemeClr val="bg1"/>
                          </a:solidFill>
                          <a:effectLst/>
                        </a:rPr>
                        <a:t>Post-Colonial Asia (Fall module 2)</a:t>
                      </a:r>
                      <a:endParaRPr lang="en-US"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a:solidFill>
                            <a:schemeClr val="bg1"/>
                          </a:solidFill>
                          <a:effectLst/>
                        </a:rPr>
                        <a:t>1.5 credits, 32 hours</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a:solidFill>
                            <a:srgbClr val="000000"/>
                          </a:solidFill>
                          <a:effectLst/>
                        </a:rPr>
                        <a:t> </a:t>
                      </a:r>
                      <a:endParaRPr lang="en-CA" sz="700" b="0" i="0" u="none" strike="noStrike">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938413016"/>
                  </a:ext>
                </a:extLst>
              </a:tr>
              <a:tr h="174921">
                <a:tc vMerge="1">
                  <a:txBody>
                    <a:bodyPr/>
                    <a:lstStyle/>
                    <a:p>
                      <a:endParaRPr lang="en-CA"/>
                    </a:p>
                  </a:txBody>
                  <a:tcPr/>
                </a:tc>
                <a:tc vMerge="1">
                  <a:txBody>
                    <a:bodyPr/>
                    <a:lstStyle/>
                    <a:p>
                      <a:endParaRPr lang="en-CA"/>
                    </a:p>
                  </a:txBody>
                  <a:tcPr/>
                </a:tc>
                <a:tc>
                  <a:txBody>
                    <a:bodyPr/>
                    <a:lstStyle/>
                    <a:p>
                      <a:pPr algn="ctr" fontAlgn="b"/>
                      <a:r>
                        <a:rPr lang="en-CA" sz="1000" b="0" u="none" strike="noStrike">
                          <a:solidFill>
                            <a:schemeClr val="bg1"/>
                          </a:solidFill>
                          <a:effectLst/>
                        </a:rPr>
                        <a:t>MRIM 552</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a:solidFill>
                            <a:schemeClr val="bg1"/>
                          </a:solidFill>
                          <a:effectLst/>
                        </a:rPr>
                        <a:t>Asia Pacific Perspectives (Spring)</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a:solidFill>
                            <a:schemeClr val="bg1"/>
                          </a:solidFill>
                          <a:effectLst/>
                        </a:rPr>
                        <a:t>1.5 credits, 32 hours</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dirty="0">
                          <a:solidFill>
                            <a:srgbClr val="000000"/>
                          </a:solidFill>
                          <a:effectLst/>
                        </a:rPr>
                        <a:t> </a:t>
                      </a:r>
                      <a:endParaRPr lang="en-CA" sz="700" b="0" i="0" u="none" strike="noStrike" dirty="0">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1641276649"/>
                  </a:ext>
                </a:extLst>
              </a:tr>
              <a:tr h="174921">
                <a:tc vMerge="1">
                  <a:txBody>
                    <a:bodyPr/>
                    <a:lstStyle/>
                    <a:p>
                      <a:endParaRPr lang="en-CA"/>
                    </a:p>
                  </a:txBody>
                  <a:tcPr/>
                </a:tc>
                <a:tc vMerge="1">
                  <a:txBody>
                    <a:bodyPr/>
                    <a:lstStyle/>
                    <a:p>
                      <a:endParaRPr lang="en-CA"/>
                    </a:p>
                  </a:txBody>
                  <a:tcPr/>
                </a:tc>
                <a:tc>
                  <a:txBody>
                    <a:bodyPr/>
                    <a:lstStyle/>
                    <a:p>
                      <a:pPr algn="ctr" fontAlgn="b"/>
                      <a:r>
                        <a:rPr lang="en-CA" sz="1000" b="0" u="none" strike="noStrike">
                          <a:solidFill>
                            <a:schemeClr val="bg1"/>
                          </a:solidFill>
                          <a:effectLst/>
                        </a:rPr>
                        <a:t>MRIM 553</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a:solidFill>
                            <a:schemeClr val="bg1"/>
                          </a:solidFill>
                          <a:effectLst/>
                        </a:rPr>
                        <a:t>Asian Market Trends (Spring)</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3.0 credits, 64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a:solidFill>
                            <a:srgbClr val="000000"/>
                          </a:solidFill>
                          <a:effectLst/>
                        </a:rPr>
                        <a:t> </a:t>
                      </a:r>
                      <a:endParaRPr lang="en-CA" sz="700" b="0" i="0" u="none" strike="noStrike">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81086233"/>
                  </a:ext>
                </a:extLst>
              </a:tr>
              <a:tr h="174921">
                <a:tc vMerge="1">
                  <a:txBody>
                    <a:bodyPr/>
                    <a:lstStyle/>
                    <a:p>
                      <a:endParaRPr lang="en-CA"/>
                    </a:p>
                  </a:txBody>
                  <a:tcPr/>
                </a:tc>
                <a:tc vMerge="1">
                  <a:txBody>
                    <a:bodyPr/>
                    <a:lstStyle/>
                    <a:p>
                      <a:endParaRPr lang="en-CA"/>
                    </a:p>
                  </a:txBody>
                  <a:tcPr/>
                </a:tc>
                <a:tc>
                  <a:txBody>
                    <a:bodyPr/>
                    <a:lstStyle/>
                    <a:p>
                      <a:pPr algn="ctr" fontAlgn="b"/>
                      <a:r>
                        <a:rPr lang="en-CA" sz="1000" b="0" u="none" strike="noStrike" dirty="0">
                          <a:solidFill>
                            <a:schemeClr val="bg1"/>
                          </a:solidFill>
                          <a:effectLst/>
                        </a:rPr>
                        <a:t>MRIM 554</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u="none" strike="noStrike">
                          <a:solidFill>
                            <a:schemeClr val="bg1"/>
                          </a:solidFill>
                          <a:effectLst/>
                        </a:rPr>
                        <a:t>Global News Analysis Asia (Fall)</a:t>
                      </a:r>
                      <a:endParaRPr lang="en-US"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1.5 credits, 32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a:solidFill>
                            <a:srgbClr val="000000"/>
                          </a:solidFill>
                          <a:effectLst/>
                        </a:rPr>
                        <a:t> </a:t>
                      </a:r>
                      <a:endParaRPr lang="en-CA" sz="700" b="0" i="0" u="none" strike="noStrike">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2858914075"/>
                  </a:ext>
                </a:extLst>
              </a:tr>
              <a:tr h="174921">
                <a:tc vMerge="1">
                  <a:txBody>
                    <a:bodyPr/>
                    <a:lstStyle/>
                    <a:p>
                      <a:endParaRPr lang="en-CA"/>
                    </a:p>
                  </a:txBody>
                  <a:tcPr/>
                </a:tc>
                <a:tc vMerge="1">
                  <a:txBody>
                    <a:bodyPr/>
                    <a:lstStyle/>
                    <a:p>
                      <a:endParaRPr lang="en-CA"/>
                    </a:p>
                  </a:txBody>
                  <a:tcPr/>
                </a:tc>
                <a:tc>
                  <a:txBody>
                    <a:bodyPr/>
                    <a:lstStyle/>
                    <a:p>
                      <a:pPr algn="ctr" fontAlgn="b"/>
                      <a:r>
                        <a:rPr lang="en-CA" sz="1000" b="0" u="none" strike="noStrike">
                          <a:solidFill>
                            <a:schemeClr val="bg1"/>
                          </a:solidFill>
                          <a:effectLst/>
                        </a:rPr>
                        <a:t>MRIM 555</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u="none" strike="noStrike" dirty="0">
                          <a:solidFill>
                            <a:schemeClr val="bg1"/>
                          </a:solidFill>
                          <a:effectLst/>
                        </a:rPr>
                        <a:t>Global News Analysis Asia II (Spring)</a:t>
                      </a:r>
                      <a:endParaRPr lang="en-US"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1.5 credits, 32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dirty="0">
                          <a:solidFill>
                            <a:srgbClr val="000000"/>
                          </a:solidFill>
                          <a:effectLst/>
                        </a:rPr>
                        <a:t> </a:t>
                      </a:r>
                      <a:endParaRPr lang="en-CA" sz="700" b="0" i="0" u="none" strike="noStrike" dirty="0">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223466975"/>
                  </a:ext>
                </a:extLst>
              </a:tr>
              <a:tr h="208957">
                <a:tc vMerge="1">
                  <a:txBody>
                    <a:bodyPr/>
                    <a:lstStyle/>
                    <a:p>
                      <a:endParaRPr lang="en-CA"/>
                    </a:p>
                  </a:txBody>
                  <a:tcPr/>
                </a:tc>
                <a:tc rowSpan="6">
                  <a:txBody>
                    <a:bodyPr/>
                    <a:lstStyle/>
                    <a:p>
                      <a:pPr algn="ctr" fontAlgn="ctr"/>
                      <a:r>
                        <a:rPr lang="en-CA" sz="1200" b="1" u="none" strike="noStrike" dirty="0">
                          <a:solidFill>
                            <a:schemeClr val="bg1"/>
                          </a:solidFill>
                          <a:effectLst/>
                        </a:rPr>
                        <a:t>Latin American Context</a:t>
                      </a:r>
                      <a:endParaRPr lang="en-CA" sz="1200" b="1"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a:solidFill>
                            <a:schemeClr val="bg1"/>
                          </a:solidFill>
                          <a:effectLst/>
                        </a:rPr>
                        <a:t>MRIM 560</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u="none" strike="noStrike" dirty="0">
                          <a:solidFill>
                            <a:schemeClr val="bg1"/>
                          </a:solidFill>
                          <a:effectLst/>
                        </a:rPr>
                        <a:t>Latin American Traditions and Thoughts (Fall)</a:t>
                      </a:r>
                      <a:endParaRPr lang="en-US"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2.25 credits, 40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a:solidFill>
                            <a:srgbClr val="000000"/>
                          </a:solidFill>
                          <a:effectLst/>
                        </a:rPr>
                        <a:t> </a:t>
                      </a:r>
                      <a:endParaRPr lang="en-CA" sz="700" b="0" i="0" u="none" strike="noStrike">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3399264879"/>
                  </a:ext>
                </a:extLst>
              </a:tr>
              <a:tr h="174921">
                <a:tc vMerge="1">
                  <a:txBody>
                    <a:bodyPr/>
                    <a:lstStyle/>
                    <a:p>
                      <a:endParaRPr lang="en-CA"/>
                    </a:p>
                  </a:txBody>
                  <a:tcPr/>
                </a:tc>
                <a:tc vMerge="1">
                  <a:txBody>
                    <a:bodyPr/>
                    <a:lstStyle/>
                    <a:p>
                      <a:endParaRPr lang="en-CA"/>
                    </a:p>
                  </a:txBody>
                  <a:tcPr/>
                </a:tc>
                <a:tc>
                  <a:txBody>
                    <a:bodyPr/>
                    <a:lstStyle/>
                    <a:p>
                      <a:pPr algn="ctr" fontAlgn="b"/>
                      <a:r>
                        <a:rPr lang="en-CA" sz="1000" b="0" u="none" strike="noStrike">
                          <a:solidFill>
                            <a:schemeClr val="bg1"/>
                          </a:solidFill>
                          <a:effectLst/>
                        </a:rPr>
                        <a:t>MRIM 561</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u="none" strike="noStrike">
                          <a:solidFill>
                            <a:schemeClr val="bg1"/>
                          </a:solidFill>
                          <a:effectLst/>
                        </a:rPr>
                        <a:t>Post Colonial Latin America (Fall)</a:t>
                      </a:r>
                      <a:endParaRPr lang="en-US"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1.5 credits, 32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dirty="0">
                          <a:solidFill>
                            <a:srgbClr val="000000"/>
                          </a:solidFill>
                          <a:effectLst/>
                        </a:rPr>
                        <a:t> </a:t>
                      </a:r>
                      <a:endParaRPr lang="en-CA" sz="700" b="0" i="0" u="none" strike="noStrike" dirty="0">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4118659478"/>
                  </a:ext>
                </a:extLst>
              </a:tr>
              <a:tr h="174921">
                <a:tc vMerge="1">
                  <a:txBody>
                    <a:bodyPr/>
                    <a:lstStyle/>
                    <a:p>
                      <a:endParaRPr lang="en-CA"/>
                    </a:p>
                  </a:txBody>
                  <a:tcPr/>
                </a:tc>
                <a:tc vMerge="1">
                  <a:txBody>
                    <a:bodyPr/>
                    <a:lstStyle/>
                    <a:p>
                      <a:endParaRPr lang="en-CA"/>
                    </a:p>
                  </a:txBody>
                  <a:tcPr/>
                </a:tc>
                <a:tc>
                  <a:txBody>
                    <a:bodyPr/>
                    <a:lstStyle/>
                    <a:p>
                      <a:pPr algn="ctr" fontAlgn="b"/>
                      <a:r>
                        <a:rPr lang="en-CA" sz="1000" b="0" u="none" strike="noStrike">
                          <a:solidFill>
                            <a:schemeClr val="bg1"/>
                          </a:solidFill>
                          <a:effectLst/>
                        </a:rPr>
                        <a:t>MRIM 562</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a:solidFill>
                            <a:schemeClr val="bg1"/>
                          </a:solidFill>
                          <a:effectLst/>
                        </a:rPr>
                        <a:t>Latin American Perspectives (Spring)</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1.5 credits, 32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dirty="0">
                          <a:solidFill>
                            <a:srgbClr val="000000"/>
                          </a:solidFill>
                          <a:effectLst/>
                        </a:rPr>
                        <a:t> </a:t>
                      </a:r>
                      <a:endParaRPr lang="en-CA" sz="700" b="0" i="0" u="none" strike="noStrike" dirty="0">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23489304"/>
                  </a:ext>
                </a:extLst>
              </a:tr>
              <a:tr h="208957">
                <a:tc vMerge="1">
                  <a:txBody>
                    <a:bodyPr/>
                    <a:lstStyle/>
                    <a:p>
                      <a:endParaRPr lang="en-CA"/>
                    </a:p>
                  </a:txBody>
                  <a:tcPr/>
                </a:tc>
                <a:tc vMerge="1">
                  <a:txBody>
                    <a:bodyPr/>
                    <a:lstStyle/>
                    <a:p>
                      <a:endParaRPr lang="en-CA"/>
                    </a:p>
                  </a:txBody>
                  <a:tcPr/>
                </a:tc>
                <a:tc>
                  <a:txBody>
                    <a:bodyPr/>
                    <a:lstStyle/>
                    <a:p>
                      <a:pPr algn="ctr" fontAlgn="b"/>
                      <a:r>
                        <a:rPr lang="en-CA" sz="1000" b="0" u="none" strike="noStrike">
                          <a:solidFill>
                            <a:schemeClr val="bg1"/>
                          </a:solidFill>
                          <a:effectLst/>
                        </a:rPr>
                        <a:t>MRIM 563</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a:solidFill>
                            <a:schemeClr val="bg1"/>
                          </a:solidFill>
                          <a:effectLst/>
                        </a:rPr>
                        <a:t>Latin American Market Trends (Spring)</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3.0 credits, 64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dirty="0">
                          <a:solidFill>
                            <a:srgbClr val="000000"/>
                          </a:solidFill>
                          <a:effectLst/>
                        </a:rPr>
                        <a:t> </a:t>
                      </a:r>
                      <a:endParaRPr lang="en-CA" sz="700" b="0" i="0" u="none" strike="noStrike" dirty="0">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1573333710"/>
                  </a:ext>
                </a:extLst>
              </a:tr>
              <a:tr h="208957">
                <a:tc vMerge="1">
                  <a:txBody>
                    <a:bodyPr/>
                    <a:lstStyle/>
                    <a:p>
                      <a:endParaRPr lang="en-CA"/>
                    </a:p>
                  </a:txBody>
                  <a:tcPr/>
                </a:tc>
                <a:tc vMerge="1">
                  <a:txBody>
                    <a:bodyPr/>
                    <a:lstStyle/>
                    <a:p>
                      <a:endParaRPr lang="en-CA"/>
                    </a:p>
                  </a:txBody>
                  <a:tcPr/>
                </a:tc>
                <a:tc>
                  <a:txBody>
                    <a:bodyPr/>
                    <a:lstStyle/>
                    <a:p>
                      <a:pPr algn="ctr" fontAlgn="b"/>
                      <a:r>
                        <a:rPr lang="en-CA" sz="1000" b="0" u="none" strike="noStrike">
                          <a:solidFill>
                            <a:schemeClr val="bg1"/>
                          </a:solidFill>
                          <a:effectLst/>
                        </a:rPr>
                        <a:t>MRIM 564</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u="none" strike="noStrike" dirty="0">
                          <a:solidFill>
                            <a:schemeClr val="bg1"/>
                          </a:solidFill>
                          <a:effectLst/>
                        </a:rPr>
                        <a:t>Global News Analysis I - Latin America (Fall)</a:t>
                      </a:r>
                      <a:endParaRPr lang="en-US"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1.5 credits, 32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dirty="0">
                          <a:solidFill>
                            <a:srgbClr val="000000"/>
                          </a:solidFill>
                          <a:effectLst/>
                        </a:rPr>
                        <a:t> </a:t>
                      </a:r>
                      <a:endParaRPr lang="en-CA" sz="700" b="0" i="0" u="none" strike="noStrike" dirty="0">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579781359"/>
                  </a:ext>
                </a:extLst>
              </a:tr>
              <a:tr h="208957">
                <a:tc vMerge="1">
                  <a:txBody>
                    <a:bodyPr/>
                    <a:lstStyle/>
                    <a:p>
                      <a:endParaRPr lang="en-CA"/>
                    </a:p>
                  </a:txBody>
                  <a:tcPr/>
                </a:tc>
                <a:tc vMerge="1">
                  <a:txBody>
                    <a:bodyPr/>
                    <a:lstStyle/>
                    <a:p>
                      <a:endParaRPr lang="en-CA"/>
                    </a:p>
                  </a:txBody>
                  <a:tcPr/>
                </a:tc>
                <a:tc>
                  <a:txBody>
                    <a:bodyPr/>
                    <a:lstStyle/>
                    <a:p>
                      <a:pPr algn="ctr" fontAlgn="b"/>
                      <a:r>
                        <a:rPr lang="en-CA" sz="1000" b="0" u="none" strike="noStrike">
                          <a:solidFill>
                            <a:schemeClr val="bg1"/>
                          </a:solidFill>
                          <a:effectLst/>
                        </a:rPr>
                        <a:t>MRIM 565</a:t>
                      </a:r>
                      <a:endParaRPr lang="en-CA" sz="1000" b="0" i="0" u="none" strike="noStrike">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u="none" strike="noStrike" dirty="0">
                          <a:solidFill>
                            <a:schemeClr val="bg1"/>
                          </a:solidFill>
                          <a:effectLst/>
                        </a:rPr>
                        <a:t>Global News Analysis II - Latin America (spring)</a:t>
                      </a:r>
                      <a:endParaRPr lang="en-US"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u="none" strike="noStrike" dirty="0">
                          <a:solidFill>
                            <a:schemeClr val="bg1"/>
                          </a:solidFill>
                          <a:effectLst/>
                        </a:rPr>
                        <a:t>1.5 credits, 32 hours</a:t>
                      </a:r>
                      <a:endParaRPr lang="en-CA" sz="1000" b="0" i="0" u="none" strike="noStrike" dirty="0">
                        <a:solidFill>
                          <a:schemeClr val="bg1"/>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pPr algn="ctr" fontAlgn="b"/>
                      <a:r>
                        <a:rPr lang="en-CA" sz="700" b="0" u="none" strike="noStrike" dirty="0">
                          <a:solidFill>
                            <a:srgbClr val="000000"/>
                          </a:solidFill>
                          <a:effectLst/>
                        </a:rPr>
                        <a:t> </a:t>
                      </a:r>
                      <a:endParaRPr lang="en-CA" sz="700" b="0" i="0" u="none" strike="noStrike" dirty="0">
                        <a:solidFill>
                          <a:srgbClr val="000000"/>
                        </a:solidFill>
                        <a:effectLst/>
                        <a:latin typeface="Calibri" panose="020F0502020204030204" pitchFamily="34" charset="0"/>
                      </a:endParaRPr>
                    </a:p>
                  </a:txBody>
                  <a:tcPr marL="3949" marR="3949" marT="3949" marB="0" anchor="ctr"/>
                </a:tc>
                <a:extLst>
                  <a:ext uri="{0D108BD9-81ED-4DB2-BD59-A6C34878D82A}">
                    <a16:rowId xmlns:a16="http://schemas.microsoft.com/office/drawing/2014/main" val="2153412852"/>
                  </a:ext>
                </a:extLst>
              </a:tr>
            </a:tbl>
          </a:graphicData>
        </a:graphic>
      </p:graphicFrame>
      <p:pic>
        <p:nvPicPr>
          <p:cNvPr id="12" name="Picture 11" descr="Capilano University - Tourism Industry Association of BC">
            <a:extLst>
              <a:ext uri="{FF2B5EF4-FFF2-40B4-BE49-F238E27FC236}">
                <a16:creationId xmlns:a16="http://schemas.microsoft.com/office/drawing/2014/main" id="{661C5CA3-0351-C958-7E7A-442A7D5DB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3ED83FAA-9F4D-6B33-7F58-65ACD8CA7D9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52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2AA0C3-37B1-8921-31D5-E9E199229458}"/>
              </a:ext>
            </a:extLst>
          </p:cNvPr>
          <p:cNvGraphicFramePr>
            <a:graphicFrameLocks noGrp="1"/>
          </p:cNvGraphicFramePr>
          <p:nvPr>
            <p:extLst>
              <p:ext uri="{D42A27DB-BD31-4B8C-83A1-F6EECF244321}">
                <p14:modId xmlns:p14="http://schemas.microsoft.com/office/powerpoint/2010/main" val="2069140506"/>
              </p:ext>
            </p:extLst>
          </p:nvPr>
        </p:nvGraphicFramePr>
        <p:xfrm>
          <a:off x="1852973" y="1175734"/>
          <a:ext cx="8599549" cy="5475608"/>
        </p:xfrm>
        <a:graphic>
          <a:graphicData uri="http://schemas.openxmlformats.org/drawingml/2006/table">
            <a:tbl>
              <a:tblPr/>
              <a:tblGrid>
                <a:gridCol w="674074">
                  <a:extLst>
                    <a:ext uri="{9D8B030D-6E8A-4147-A177-3AD203B41FA5}">
                      <a16:colId xmlns:a16="http://schemas.microsoft.com/office/drawing/2014/main" val="1738144606"/>
                    </a:ext>
                  </a:extLst>
                </a:gridCol>
                <a:gridCol w="1049541">
                  <a:extLst>
                    <a:ext uri="{9D8B030D-6E8A-4147-A177-3AD203B41FA5}">
                      <a16:colId xmlns:a16="http://schemas.microsoft.com/office/drawing/2014/main" val="2965409720"/>
                    </a:ext>
                  </a:extLst>
                </a:gridCol>
                <a:gridCol w="634272">
                  <a:extLst>
                    <a:ext uri="{9D8B030D-6E8A-4147-A177-3AD203B41FA5}">
                      <a16:colId xmlns:a16="http://schemas.microsoft.com/office/drawing/2014/main" val="3198335072"/>
                    </a:ext>
                  </a:extLst>
                </a:gridCol>
                <a:gridCol w="3750918">
                  <a:extLst>
                    <a:ext uri="{9D8B030D-6E8A-4147-A177-3AD203B41FA5}">
                      <a16:colId xmlns:a16="http://schemas.microsoft.com/office/drawing/2014/main" val="3928774357"/>
                    </a:ext>
                  </a:extLst>
                </a:gridCol>
                <a:gridCol w="1150349">
                  <a:extLst>
                    <a:ext uri="{9D8B030D-6E8A-4147-A177-3AD203B41FA5}">
                      <a16:colId xmlns:a16="http://schemas.microsoft.com/office/drawing/2014/main" val="3780918343"/>
                    </a:ext>
                  </a:extLst>
                </a:gridCol>
                <a:gridCol w="1340395">
                  <a:extLst>
                    <a:ext uri="{9D8B030D-6E8A-4147-A177-3AD203B41FA5}">
                      <a16:colId xmlns:a16="http://schemas.microsoft.com/office/drawing/2014/main" val="2130388464"/>
                    </a:ext>
                  </a:extLst>
                </a:gridCol>
              </a:tblGrid>
              <a:tr h="389474">
                <a:tc gridSpan="2">
                  <a:txBody>
                    <a:bodyPr/>
                    <a:lstStyle/>
                    <a:p>
                      <a:pPr algn="ctr" fontAlgn="ctr"/>
                      <a:r>
                        <a:rPr lang="en-CA" sz="1100" b="1" u="none" strike="noStrike" dirty="0">
                          <a:solidFill>
                            <a:srgbClr val="000000"/>
                          </a:solidFill>
                          <a:effectLst/>
                        </a:rPr>
                        <a:t>Course Category</a:t>
                      </a:r>
                      <a:endParaRPr lang="en-CA" sz="11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r>
                        <a:rPr lang="en-CA" sz="1000" b="1" u="none" strike="noStrike" dirty="0">
                          <a:solidFill>
                            <a:srgbClr val="000000"/>
                          </a:solidFill>
                          <a:effectLst/>
                        </a:rPr>
                        <a:t>Course Category</a:t>
                      </a:r>
                      <a:endParaRPr lang="en-CA" sz="1000" b="1" i="0" u="none" strike="noStrike" dirty="0">
                        <a:solidFill>
                          <a:srgbClr val="000000"/>
                        </a:solidFill>
                        <a:effectLst/>
                        <a:latin typeface="Calibri" panose="020F0502020204030204" pitchFamily="34" charset="0"/>
                      </a:endParaRPr>
                    </a:p>
                  </a:txBody>
                  <a:tcPr marL="3949" marR="3949" marT="3949" marB="0" anchor="ctr">
                    <a:lnL>
                      <a:noFill/>
                    </a:lnL>
                    <a:lnR>
                      <a:noFill/>
                    </a:lnR>
                    <a:lnT>
                      <a:noFill/>
                    </a:lnT>
                    <a:lnB>
                      <a:noFill/>
                    </a:lnB>
                  </a:tcPr>
                </a:tc>
                <a:tc>
                  <a:txBody>
                    <a:bodyPr/>
                    <a:lstStyle/>
                    <a:p>
                      <a:pPr algn="ctr" fontAlgn="b"/>
                      <a:r>
                        <a:rPr lang="en-CA" sz="1100" b="1" u="none" strike="noStrike" dirty="0">
                          <a:solidFill>
                            <a:srgbClr val="000000"/>
                          </a:solidFill>
                          <a:effectLst/>
                        </a:rPr>
                        <a:t>Course Code</a:t>
                      </a:r>
                      <a:endParaRPr lang="en-CA" sz="11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100" b="1" u="none" strike="noStrike" dirty="0">
                          <a:solidFill>
                            <a:srgbClr val="000000"/>
                          </a:solidFill>
                          <a:effectLst/>
                        </a:rPr>
                        <a:t>Course Title</a:t>
                      </a:r>
                      <a:endParaRPr lang="en-CA" sz="11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100" b="1" u="none" strike="noStrike" dirty="0">
                          <a:solidFill>
                            <a:srgbClr val="000000"/>
                          </a:solidFill>
                          <a:effectLst/>
                        </a:rPr>
                        <a:t>Credits &amp; Hours</a:t>
                      </a:r>
                      <a:endParaRPr lang="en-CA" sz="11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100" b="1" u="none" strike="noStrike" dirty="0">
                          <a:solidFill>
                            <a:srgbClr val="000000"/>
                          </a:solidFill>
                          <a:effectLst/>
                        </a:rPr>
                        <a:t>Total</a:t>
                      </a:r>
                      <a:endParaRPr lang="en-CA" sz="11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837703"/>
                  </a:ext>
                </a:extLst>
              </a:tr>
              <a:tr h="184284">
                <a:tc rowSpan="10">
                  <a:txBody>
                    <a:bodyPr/>
                    <a:lstStyle/>
                    <a:p>
                      <a:pPr algn="ctr" fontAlgn="ctr"/>
                      <a:r>
                        <a:rPr lang="en-CA" sz="1200" b="1" i="0" u="none" strike="noStrike" dirty="0">
                          <a:solidFill>
                            <a:srgbClr val="000000"/>
                          </a:solidFill>
                          <a:effectLst/>
                          <a:latin typeface="Calibri" panose="020F0502020204030204" pitchFamily="34" charset="0"/>
                        </a:rPr>
                        <a:t>Elective courses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4">
                  <a:txBody>
                    <a:bodyPr/>
                    <a:lstStyle/>
                    <a:p>
                      <a:pPr algn="ctr" fontAlgn="ctr"/>
                      <a:r>
                        <a:rPr lang="en-CA" sz="1200" b="1" i="0" u="none" strike="noStrike" dirty="0">
                          <a:solidFill>
                            <a:srgbClr val="000000"/>
                          </a:solidFill>
                          <a:effectLst/>
                          <a:latin typeface="Calibri" panose="020F0502020204030204" pitchFamily="34" charset="0"/>
                        </a:rPr>
                        <a:t>Management</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dirty="0">
                          <a:solidFill>
                            <a:srgbClr val="000000"/>
                          </a:solidFill>
                          <a:effectLst/>
                          <a:latin typeface="Calibri" panose="020F0502020204030204" pitchFamily="34" charset="0"/>
                        </a:rPr>
                        <a:t>MRIM 590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1000" b="0" i="0" u="none" strike="noStrike" dirty="0">
                          <a:solidFill>
                            <a:srgbClr val="000000"/>
                          </a:solidFill>
                          <a:effectLst/>
                          <a:latin typeface="Calibri" panose="020F0502020204030204" pitchFamily="34" charset="0"/>
                        </a:rPr>
                        <a:t>Directed Studies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a:solidFill>
                            <a:srgbClr val="000000"/>
                          </a:solidFill>
                          <a:effectLst/>
                          <a:latin typeface="Calibri" panose="020F0502020204030204" pitchFamily="34" charset="0"/>
                        </a:rPr>
                        <a:t>1.5 credits, 32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10">
                  <a:txBody>
                    <a:bodyPr/>
                    <a:lstStyle/>
                    <a:p>
                      <a:pPr algn="ctr" fontAlgn="ctr"/>
                      <a:r>
                        <a:rPr lang="en-US" sz="1000" b="0" i="0" u="none" strike="noStrike" dirty="0">
                          <a:solidFill>
                            <a:srgbClr val="000000"/>
                          </a:solidFill>
                          <a:effectLst/>
                          <a:latin typeface="Calibri" panose="020F0502020204030204" pitchFamily="34" charset="0"/>
                        </a:rPr>
                        <a:t>For a total of 6 credits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38479618"/>
                  </a:ext>
                </a:extLst>
              </a:tr>
              <a:tr h="184284">
                <a:tc vMerge="1">
                  <a:txBody>
                    <a:bodyPr/>
                    <a:lstStyle/>
                    <a:p>
                      <a:endParaRPr lang="en-CA"/>
                    </a:p>
                  </a:txBody>
                  <a:tcPr/>
                </a:tc>
                <a:tc vMerge="1">
                  <a:txBody>
                    <a:bodyPr/>
                    <a:lstStyle/>
                    <a:p>
                      <a:endParaRPr lang="en-CA"/>
                    </a:p>
                  </a:txBody>
                  <a:tcPr/>
                </a:tc>
                <a:tc>
                  <a:txBody>
                    <a:bodyPr/>
                    <a:lstStyle/>
                    <a:p>
                      <a:pPr algn="ctr" fontAlgn="b"/>
                      <a:r>
                        <a:rPr lang="en-CA" sz="900" b="0" i="0" u="none" strike="noStrike">
                          <a:solidFill>
                            <a:srgbClr val="000000"/>
                          </a:solidFill>
                          <a:effectLst/>
                          <a:latin typeface="Calibri" panose="020F0502020204030204" pitchFamily="34" charset="0"/>
                        </a:rPr>
                        <a:t>MRIM 505</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1000" b="0" i="0" u="none" strike="noStrike" dirty="0">
                          <a:solidFill>
                            <a:srgbClr val="000000"/>
                          </a:solidFill>
                          <a:effectLst/>
                          <a:latin typeface="Calibri" panose="020F0502020204030204" pitchFamily="34" charset="0"/>
                        </a:rPr>
                        <a:t>Managing International Non-Profits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a:solidFill>
                            <a:srgbClr val="000000"/>
                          </a:solidFill>
                          <a:effectLst/>
                          <a:latin typeface="Calibri" panose="020F0502020204030204" pitchFamily="34" charset="0"/>
                        </a:rPr>
                        <a:t>1.5 credits, 32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CA"/>
                    </a:p>
                  </a:txBody>
                  <a:tcPr/>
                </a:tc>
                <a:extLst>
                  <a:ext uri="{0D108BD9-81ED-4DB2-BD59-A6C34878D82A}">
                    <a16:rowId xmlns:a16="http://schemas.microsoft.com/office/drawing/2014/main" val="1514730688"/>
                  </a:ext>
                </a:extLst>
              </a:tr>
              <a:tr h="184284">
                <a:tc vMerge="1">
                  <a:txBody>
                    <a:bodyPr/>
                    <a:lstStyle/>
                    <a:p>
                      <a:endParaRPr lang="en-CA"/>
                    </a:p>
                  </a:txBody>
                  <a:tcPr/>
                </a:tc>
                <a:tc vMerge="1">
                  <a:txBody>
                    <a:bodyPr/>
                    <a:lstStyle/>
                    <a:p>
                      <a:endParaRPr lang="en-CA"/>
                    </a:p>
                  </a:txBody>
                  <a:tcPr/>
                </a:tc>
                <a:tc>
                  <a:txBody>
                    <a:bodyPr/>
                    <a:lstStyle/>
                    <a:p>
                      <a:pPr algn="ctr" fontAlgn="b"/>
                      <a:r>
                        <a:rPr lang="en-CA" sz="900" b="0" i="0" u="none" strike="noStrike">
                          <a:solidFill>
                            <a:srgbClr val="000000"/>
                          </a:solidFill>
                          <a:effectLst/>
                          <a:latin typeface="Calibri" panose="020F0502020204030204" pitchFamily="34" charset="0"/>
                        </a:rPr>
                        <a:t>MRIM 506</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1000" b="0" i="0" u="none" strike="noStrike" dirty="0">
                          <a:solidFill>
                            <a:srgbClr val="000000"/>
                          </a:solidFill>
                          <a:effectLst/>
                          <a:latin typeface="Calibri" panose="020F0502020204030204" pitchFamily="34" charset="0"/>
                        </a:rPr>
                        <a:t>Entrepreneurship and E-commerce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a:solidFill>
                            <a:srgbClr val="000000"/>
                          </a:solidFill>
                          <a:effectLst/>
                          <a:latin typeface="Calibri" panose="020F0502020204030204" pitchFamily="34" charset="0"/>
                        </a:rPr>
                        <a:t>.75 credits, 16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CA"/>
                    </a:p>
                  </a:txBody>
                  <a:tcPr/>
                </a:tc>
                <a:extLst>
                  <a:ext uri="{0D108BD9-81ED-4DB2-BD59-A6C34878D82A}">
                    <a16:rowId xmlns:a16="http://schemas.microsoft.com/office/drawing/2014/main" val="3389146276"/>
                  </a:ext>
                </a:extLst>
              </a:tr>
              <a:tr h="184284">
                <a:tc vMerge="1">
                  <a:txBody>
                    <a:bodyPr/>
                    <a:lstStyle/>
                    <a:p>
                      <a:endParaRPr lang="en-CA"/>
                    </a:p>
                  </a:txBody>
                  <a:tcPr/>
                </a:tc>
                <a:tc vMerge="1">
                  <a:txBody>
                    <a:bodyPr/>
                    <a:lstStyle/>
                    <a:p>
                      <a:endParaRPr lang="en-CA"/>
                    </a:p>
                  </a:txBody>
                  <a:tcPr/>
                </a:tc>
                <a:tc>
                  <a:txBody>
                    <a:bodyPr/>
                    <a:lstStyle/>
                    <a:p>
                      <a:pPr algn="ctr" fontAlgn="b"/>
                      <a:r>
                        <a:rPr lang="en-CA" sz="900" b="0" i="0" u="none" strike="noStrike">
                          <a:solidFill>
                            <a:srgbClr val="000000"/>
                          </a:solidFill>
                          <a:effectLst/>
                          <a:latin typeface="Calibri" panose="020F0502020204030204" pitchFamily="34" charset="0"/>
                        </a:rPr>
                        <a:t>MRIM 507</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1000" b="0" i="0" u="none" strike="noStrike" dirty="0">
                          <a:solidFill>
                            <a:srgbClr val="000000"/>
                          </a:solidFill>
                          <a:effectLst/>
                          <a:latin typeface="Calibri" panose="020F0502020204030204" pitchFamily="34" charset="0"/>
                        </a:rPr>
                        <a:t>International Human Resource Management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dirty="0">
                          <a:solidFill>
                            <a:srgbClr val="000000"/>
                          </a:solidFill>
                          <a:effectLst/>
                          <a:latin typeface="Calibri" panose="020F0502020204030204" pitchFamily="34" charset="0"/>
                        </a:rPr>
                        <a:t>1.5 credits, 32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CA"/>
                    </a:p>
                  </a:txBody>
                  <a:tcPr/>
                </a:tc>
                <a:extLst>
                  <a:ext uri="{0D108BD9-81ED-4DB2-BD59-A6C34878D82A}">
                    <a16:rowId xmlns:a16="http://schemas.microsoft.com/office/drawing/2014/main" val="1676473703"/>
                  </a:ext>
                </a:extLst>
              </a:tr>
              <a:tr h="184284">
                <a:tc vMerge="1">
                  <a:txBody>
                    <a:bodyPr/>
                    <a:lstStyle/>
                    <a:p>
                      <a:endParaRPr lang="en-CA"/>
                    </a:p>
                  </a:txBody>
                  <a:tcPr/>
                </a:tc>
                <a:tc rowSpan="3">
                  <a:txBody>
                    <a:bodyPr/>
                    <a:lstStyle/>
                    <a:p>
                      <a:pPr algn="ctr" fontAlgn="ctr"/>
                      <a:r>
                        <a:rPr lang="en-CA" sz="1200" b="1" i="0" u="none" strike="noStrike" dirty="0">
                          <a:solidFill>
                            <a:srgbClr val="000000"/>
                          </a:solidFill>
                          <a:effectLst/>
                          <a:latin typeface="Calibri" panose="020F0502020204030204" pitchFamily="34" charset="0"/>
                        </a:rPr>
                        <a:t>Finance</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a:solidFill>
                            <a:srgbClr val="000000"/>
                          </a:solidFill>
                          <a:effectLst/>
                          <a:latin typeface="Calibri" panose="020F0502020204030204" pitchFamily="34" charset="0"/>
                        </a:rPr>
                        <a:t>MRIM 510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effectLst/>
                          <a:latin typeface="Calibri" panose="020F0502020204030204" pitchFamily="34" charset="0"/>
                        </a:rPr>
                        <a:t>Introduction to International Business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dirty="0">
                          <a:solidFill>
                            <a:srgbClr val="000000"/>
                          </a:solidFill>
                          <a:effectLst/>
                          <a:latin typeface="Calibri" panose="020F0502020204030204" pitchFamily="34" charset="0"/>
                        </a:rPr>
                        <a:t>1.5 credits, 32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CA"/>
                    </a:p>
                  </a:txBody>
                  <a:tcPr/>
                </a:tc>
                <a:extLst>
                  <a:ext uri="{0D108BD9-81ED-4DB2-BD59-A6C34878D82A}">
                    <a16:rowId xmlns:a16="http://schemas.microsoft.com/office/drawing/2014/main" val="3300339883"/>
                  </a:ext>
                </a:extLst>
              </a:tr>
              <a:tr h="163218">
                <a:tc vMerge="1">
                  <a:txBody>
                    <a:bodyPr/>
                    <a:lstStyle/>
                    <a:p>
                      <a:endParaRPr lang="en-CA"/>
                    </a:p>
                  </a:txBody>
                  <a:tcPr/>
                </a:tc>
                <a:tc vMerge="1">
                  <a:txBody>
                    <a:bodyPr/>
                    <a:lstStyle/>
                    <a:p>
                      <a:endParaRPr lang="en-CA"/>
                    </a:p>
                  </a:txBody>
                  <a:tcPr/>
                </a:tc>
                <a:tc>
                  <a:txBody>
                    <a:bodyPr/>
                    <a:lstStyle/>
                    <a:p>
                      <a:pPr algn="ctr" fontAlgn="b"/>
                      <a:r>
                        <a:rPr lang="en-CA" sz="900" b="0" i="0" u="none" strike="noStrike">
                          <a:solidFill>
                            <a:srgbClr val="000000"/>
                          </a:solidFill>
                          <a:effectLst/>
                          <a:latin typeface="Calibri" panose="020F0502020204030204" pitchFamily="34" charset="0"/>
                        </a:rPr>
                        <a:t>MRIM 513</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effectLst/>
                          <a:latin typeface="Calibri" panose="020F0502020204030204" pitchFamily="34" charset="0"/>
                        </a:rPr>
                        <a:t>Adv. Finance: Foreign Exchange and Interest Rate Risk Management</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dirty="0">
                          <a:solidFill>
                            <a:srgbClr val="000000"/>
                          </a:solidFill>
                          <a:effectLst/>
                          <a:latin typeface="Calibri" panose="020F0502020204030204" pitchFamily="34" charset="0"/>
                        </a:rPr>
                        <a:t>.75 credits, 16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CA"/>
                    </a:p>
                  </a:txBody>
                  <a:tcPr/>
                </a:tc>
                <a:extLst>
                  <a:ext uri="{0D108BD9-81ED-4DB2-BD59-A6C34878D82A}">
                    <a16:rowId xmlns:a16="http://schemas.microsoft.com/office/drawing/2014/main" val="4051612077"/>
                  </a:ext>
                </a:extLst>
              </a:tr>
              <a:tr h="184284">
                <a:tc vMerge="1">
                  <a:txBody>
                    <a:bodyPr/>
                    <a:lstStyle/>
                    <a:p>
                      <a:endParaRPr lang="en-CA"/>
                    </a:p>
                  </a:txBody>
                  <a:tcPr/>
                </a:tc>
                <a:tc vMerge="1">
                  <a:txBody>
                    <a:bodyPr/>
                    <a:lstStyle/>
                    <a:p>
                      <a:endParaRPr lang="en-CA"/>
                    </a:p>
                  </a:txBody>
                  <a:tcPr/>
                </a:tc>
                <a:tc>
                  <a:txBody>
                    <a:bodyPr/>
                    <a:lstStyle/>
                    <a:p>
                      <a:pPr algn="ctr" fontAlgn="b"/>
                      <a:r>
                        <a:rPr lang="en-CA" sz="900" b="0" i="0" u="none" strike="noStrike">
                          <a:solidFill>
                            <a:srgbClr val="000000"/>
                          </a:solidFill>
                          <a:effectLst/>
                          <a:latin typeface="Calibri" panose="020F0502020204030204" pitchFamily="34" charset="0"/>
                        </a:rPr>
                        <a:t>MRIM 514</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effectLst/>
                          <a:latin typeface="Calibri" panose="020F0502020204030204" pitchFamily="34" charset="0"/>
                        </a:rPr>
                        <a:t>Project Budgeting and Impact Analysis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dirty="0">
                          <a:solidFill>
                            <a:srgbClr val="000000"/>
                          </a:solidFill>
                          <a:effectLst/>
                          <a:latin typeface="Calibri" panose="020F0502020204030204" pitchFamily="34" charset="0"/>
                        </a:rPr>
                        <a:t>.75 credits, 16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CA"/>
                    </a:p>
                  </a:txBody>
                  <a:tcPr/>
                </a:tc>
                <a:extLst>
                  <a:ext uri="{0D108BD9-81ED-4DB2-BD59-A6C34878D82A}">
                    <a16:rowId xmlns:a16="http://schemas.microsoft.com/office/drawing/2014/main" val="3679937052"/>
                  </a:ext>
                </a:extLst>
              </a:tr>
              <a:tr h="184284">
                <a:tc vMerge="1">
                  <a:txBody>
                    <a:bodyPr/>
                    <a:lstStyle/>
                    <a:p>
                      <a:endParaRPr lang="en-CA"/>
                    </a:p>
                  </a:txBody>
                  <a:tcPr/>
                </a:tc>
                <a:tc rowSpan="3">
                  <a:txBody>
                    <a:bodyPr/>
                    <a:lstStyle/>
                    <a:p>
                      <a:pPr algn="ctr" fontAlgn="ctr"/>
                      <a:r>
                        <a:rPr lang="en-CA" sz="1200" b="1" i="0" u="none" strike="noStrike">
                          <a:solidFill>
                            <a:srgbClr val="000000"/>
                          </a:solidFill>
                          <a:effectLst/>
                          <a:latin typeface="Calibri" panose="020F0502020204030204" pitchFamily="34" charset="0"/>
                        </a:rPr>
                        <a:t>Marketing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a:solidFill>
                            <a:srgbClr val="000000"/>
                          </a:solidFill>
                          <a:effectLst/>
                          <a:latin typeface="Calibri" panose="020F0502020204030204" pitchFamily="34" charset="0"/>
                        </a:rPr>
                        <a:t>MRIM 520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1000" b="0" i="0" u="none" strike="noStrike">
                          <a:solidFill>
                            <a:srgbClr val="000000"/>
                          </a:solidFill>
                          <a:effectLst/>
                          <a:latin typeface="Calibri" panose="020F0502020204030204" pitchFamily="34" charset="0"/>
                        </a:rPr>
                        <a:t>Marketing Principles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dirty="0">
                          <a:solidFill>
                            <a:srgbClr val="000000"/>
                          </a:solidFill>
                          <a:effectLst/>
                          <a:latin typeface="Calibri" panose="020F0502020204030204" pitchFamily="34" charset="0"/>
                        </a:rPr>
                        <a:t>1.5 credits, 32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CA"/>
                    </a:p>
                  </a:txBody>
                  <a:tcPr/>
                </a:tc>
                <a:extLst>
                  <a:ext uri="{0D108BD9-81ED-4DB2-BD59-A6C34878D82A}">
                    <a16:rowId xmlns:a16="http://schemas.microsoft.com/office/drawing/2014/main" val="1265511805"/>
                  </a:ext>
                </a:extLst>
              </a:tr>
              <a:tr h="184284">
                <a:tc vMerge="1">
                  <a:txBody>
                    <a:bodyPr/>
                    <a:lstStyle/>
                    <a:p>
                      <a:endParaRPr lang="en-CA"/>
                    </a:p>
                  </a:txBody>
                  <a:tcPr/>
                </a:tc>
                <a:tc vMerge="1">
                  <a:txBody>
                    <a:bodyPr/>
                    <a:lstStyle/>
                    <a:p>
                      <a:endParaRPr lang="en-CA"/>
                    </a:p>
                  </a:txBody>
                  <a:tcPr/>
                </a:tc>
                <a:tc>
                  <a:txBody>
                    <a:bodyPr/>
                    <a:lstStyle/>
                    <a:p>
                      <a:pPr algn="ctr" fontAlgn="b"/>
                      <a:r>
                        <a:rPr lang="en-CA" sz="900" b="0" i="0" u="none" strike="noStrike">
                          <a:solidFill>
                            <a:srgbClr val="000000"/>
                          </a:solidFill>
                          <a:effectLst/>
                          <a:latin typeface="Calibri" panose="020F0502020204030204" pitchFamily="34" charset="0"/>
                        </a:rPr>
                        <a:t>MRIM 522</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000" b="0" i="0" u="none" strike="noStrike">
                          <a:solidFill>
                            <a:srgbClr val="000000"/>
                          </a:solidFill>
                          <a:effectLst/>
                          <a:latin typeface="Calibri" panose="020F0502020204030204" pitchFamily="34" charset="0"/>
                        </a:rPr>
                        <a:t>International Trade Principles and Logistics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dirty="0">
                          <a:solidFill>
                            <a:srgbClr val="000000"/>
                          </a:solidFill>
                          <a:effectLst/>
                          <a:latin typeface="Calibri" panose="020F0502020204030204" pitchFamily="34" charset="0"/>
                        </a:rPr>
                        <a:t>1.5 credits, 32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CA"/>
                    </a:p>
                  </a:txBody>
                  <a:tcPr/>
                </a:tc>
                <a:extLst>
                  <a:ext uri="{0D108BD9-81ED-4DB2-BD59-A6C34878D82A}">
                    <a16:rowId xmlns:a16="http://schemas.microsoft.com/office/drawing/2014/main" val="4069934756"/>
                  </a:ext>
                </a:extLst>
              </a:tr>
              <a:tr h="184284">
                <a:tc vMerge="1">
                  <a:txBody>
                    <a:bodyPr/>
                    <a:lstStyle/>
                    <a:p>
                      <a:endParaRPr lang="en-CA"/>
                    </a:p>
                  </a:txBody>
                  <a:tcPr/>
                </a:tc>
                <a:tc vMerge="1">
                  <a:txBody>
                    <a:bodyPr/>
                    <a:lstStyle/>
                    <a:p>
                      <a:endParaRPr lang="en-CA"/>
                    </a:p>
                  </a:txBody>
                  <a:tcPr/>
                </a:tc>
                <a:tc>
                  <a:txBody>
                    <a:bodyPr/>
                    <a:lstStyle/>
                    <a:p>
                      <a:pPr algn="ctr" fontAlgn="b"/>
                      <a:r>
                        <a:rPr lang="en-CA" sz="900" b="0" i="0" u="none" strike="noStrike">
                          <a:solidFill>
                            <a:srgbClr val="000000"/>
                          </a:solidFill>
                          <a:effectLst/>
                          <a:latin typeface="Calibri" panose="020F0502020204030204" pitchFamily="34" charset="0"/>
                        </a:rPr>
                        <a:t>MRIM 523</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1000" b="0" i="0" u="none" strike="noStrike">
                          <a:solidFill>
                            <a:srgbClr val="000000"/>
                          </a:solidFill>
                          <a:effectLst/>
                          <a:latin typeface="Calibri" panose="020F0502020204030204" pitchFamily="34" charset="0"/>
                        </a:rPr>
                        <a:t>Strategic Communications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CA" sz="900" b="0" i="0" u="none" strike="noStrike" dirty="0">
                          <a:solidFill>
                            <a:srgbClr val="000000"/>
                          </a:solidFill>
                          <a:effectLst/>
                          <a:latin typeface="Calibri" panose="020F0502020204030204" pitchFamily="34" charset="0"/>
                        </a:rPr>
                        <a:t>.75 credits, 16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CA"/>
                    </a:p>
                  </a:txBody>
                  <a:tcPr/>
                </a:tc>
                <a:extLst>
                  <a:ext uri="{0D108BD9-81ED-4DB2-BD59-A6C34878D82A}">
                    <a16:rowId xmlns:a16="http://schemas.microsoft.com/office/drawing/2014/main" val="447617610"/>
                  </a:ext>
                </a:extLst>
              </a:tr>
              <a:tr h="163218">
                <a:tc rowSpan="20" gridSpan="2">
                  <a:txBody>
                    <a:bodyPr/>
                    <a:lstStyle/>
                    <a:p>
                      <a:pPr algn="ctr" fontAlgn="ctr"/>
                      <a:r>
                        <a:rPr lang="en-CA" sz="1200" b="1" i="0" u="none" strike="noStrike" dirty="0">
                          <a:solidFill>
                            <a:schemeClr val="bg1"/>
                          </a:solidFill>
                          <a:effectLst/>
                          <a:latin typeface="Calibri" panose="020F0502020204030204" pitchFamily="34" charset="0"/>
                        </a:rPr>
                        <a:t>Language Courses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rowSpan="20" hMerge="1">
                  <a:txBody>
                    <a:bodyPr/>
                    <a:lstStyle/>
                    <a:p>
                      <a:pPr algn="ctr" fontAlgn="ctr"/>
                      <a:r>
                        <a:rPr lang="en-CA" sz="900" b="0" i="0" u="none" strike="noStrike" dirty="0">
                          <a:solidFill>
                            <a:srgbClr val="000000"/>
                          </a:solidFill>
                          <a:effectLst/>
                          <a:latin typeface="Calibri" panose="020F0502020204030204" pitchFamily="34" charset="0"/>
                        </a:rPr>
                        <a:t>Language Courses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000" b="0" i="0" u="none" strike="noStrike" dirty="0">
                          <a:solidFill>
                            <a:schemeClr val="bg1"/>
                          </a:solidFill>
                          <a:effectLst/>
                          <a:latin typeface="Calibri" panose="020F0502020204030204" pitchFamily="34" charset="0"/>
                        </a:rPr>
                        <a:t>MRCH 110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Chinese for Business Environment I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rowSpan="10">
                  <a:txBody>
                    <a:bodyPr/>
                    <a:lstStyle/>
                    <a:p>
                      <a:pPr algn="ctr" fontAlgn="ctr"/>
                      <a:r>
                        <a:rPr lang="en-US" sz="1000" b="0" i="0" u="none" strike="noStrike" dirty="0">
                          <a:solidFill>
                            <a:schemeClr val="bg1"/>
                          </a:solidFill>
                          <a:effectLst/>
                          <a:latin typeface="Calibri" panose="020F0502020204030204" pitchFamily="34" charset="0"/>
                        </a:rPr>
                        <a:t>For a total of 3 credits (Choice of one)</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extLst>
                  <a:ext uri="{0D108BD9-81ED-4DB2-BD59-A6C34878D82A}">
                    <a16:rowId xmlns:a16="http://schemas.microsoft.com/office/drawing/2014/main" val="3697852056"/>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a:solidFill>
                            <a:schemeClr val="bg1"/>
                          </a:solidFill>
                          <a:effectLst/>
                          <a:latin typeface="Calibri" panose="020F0502020204030204" pitchFamily="34" charset="0"/>
                        </a:rPr>
                        <a:t>MRCH 210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Chinese for Business Environment III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4225068652"/>
                  </a:ext>
                </a:extLst>
              </a:tr>
              <a:tr h="163218">
                <a:tc gridSpan="2" vMerge="1">
                  <a:txBody>
                    <a:bodyPr/>
                    <a:lstStyle/>
                    <a:p>
                      <a:pPr algn="l" fontAlgn="b"/>
                      <a:endParaRPr lang="en-CA" sz="900" b="0" i="0" u="none" strike="noStrike" dirty="0">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a:solidFill>
                            <a:schemeClr val="bg1"/>
                          </a:solidFill>
                          <a:effectLst/>
                          <a:latin typeface="Calibri" panose="020F0502020204030204" pitchFamily="34" charset="0"/>
                        </a:rPr>
                        <a:t>MRIN 110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a:solidFill>
                            <a:schemeClr val="bg1"/>
                          </a:solidFill>
                          <a:effectLst/>
                          <a:latin typeface="Calibri" panose="020F0502020204030204" pitchFamily="34" charset="0"/>
                        </a:rPr>
                        <a:t>Indonesian for Business Environment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2946334941"/>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MRJP 110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a:solidFill>
                            <a:schemeClr val="bg1"/>
                          </a:solidFill>
                          <a:effectLst/>
                          <a:latin typeface="Calibri" panose="020F0502020204030204" pitchFamily="34" charset="0"/>
                        </a:rPr>
                        <a:t>Japanese for Business Environment I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65393834"/>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a:solidFill>
                            <a:schemeClr val="bg1"/>
                          </a:solidFill>
                          <a:effectLst/>
                          <a:latin typeface="Calibri" panose="020F0502020204030204" pitchFamily="34" charset="0"/>
                        </a:rPr>
                        <a:t>MRJP 310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a:solidFill>
                            <a:schemeClr val="bg1"/>
                          </a:solidFill>
                          <a:effectLst/>
                          <a:latin typeface="Calibri" panose="020F0502020204030204" pitchFamily="34" charset="0"/>
                        </a:rPr>
                        <a:t>Japanese for the Business Environment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2599466082"/>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a:solidFill>
                            <a:schemeClr val="bg1"/>
                          </a:solidFill>
                          <a:effectLst/>
                          <a:latin typeface="Calibri" panose="020F0502020204030204" pitchFamily="34" charset="0"/>
                        </a:rPr>
                        <a:t>MRTH 110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Thai Language for Business Environment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482263019"/>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MRVM 110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a:solidFill>
                            <a:schemeClr val="bg1"/>
                          </a:solidFill>
                          <a:effectLst/>
                          <a:latin typeface="Calibri" panose="020F0502020204030204" pitchFamily="34" charset="0"/>
                        </a:rPr>
                        <a:t>Vietnamese for the Business Environment I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3066287761"/>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a:solidFill>
                            <a:schemeClr val="bg1"/>
                          </a:solidFill>
                          <a:effectLst/>
                          <a:latin typeface="Calibri" panose="020F0502020204030204" pitchFamily="34" charset="0"/>
                        </a:rPr>
                        <a:t>MRSP 210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Spanish for the Business Environment III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1615363840"/>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MRSP 310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Spanish for the Business Environment V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2708297316"/>
                  </a:ext>
                </a:extLst>
              </a:tr>
              <a:tr h="163218">
                <a:tc gridSpan="2" vMerge="1">
                  <a:txBody>
                    <a:bodyPr/>
                    <a:lstStyle/>
                    <a:p>
                      <a:pPr algn="l" fontAlgn="b"/>
                      <a:endParaRPr lang="en-CA" sz="900" b="0" i="0" u="none" strike="noStrike" dirty="0">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MRPO 210</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a:solidFill>
                            <a:schemeClr val="bg1"/>
                          </a:solidFill>
                          <a:effectLst/>
                          <a:latin typeface="Calibri" panose="020F0502020204030204" pitchFamily="34" charset="0"/>
                        </a:rPr>
                        <a:t>Portuguese for the Business Environment III (Fall)</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2535804169"/>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a:solidFill>
                            <a:schemeClr val="bg1"/>
                          </a:solidFill>
                          <a:effectLst/>
                          <a:latin typeface="Calibri" panose="020F0502020204030204" pitchFamily="34" charset="0"/>
                        </a:rPr>
                        <a:t>MRCH 111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a:solidFill>
                            <a:schemeClr val="bg1"/>
                          </a:solidFill>
                          <a:effectLst/>
                          <a:latin typeface="Calibri" panose="020F0502020204030204" pitchFamily="34" charset="0"/>
                        </a:rPr>
                        <a:t>Chinese for Business Environment II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rowSpan="10">
                  <a:txBody>
                    <a:bodyPr/>
                    <a:lstStyle/>
                    <a:p>
                      <a:pPr algn="ctr" fontAlgn="ctr"/>
                      <a:r>
                        <a:rPr lang="en-US" sz="1000" b="0" i="0" u="none" strike="noStrike" dirty="0">
                          <a:solidFill>
                            <a:schemeClr val="bg1"/>
                          </a:solidFill>
                          <a:effectLst/>
                          <a:latin typeface="Calibri" panose="020F0502020204030204" pitchFamily="34" charset="0"/>
                        </a:rPr>
                        <a:t>For a total of 3 credits (Choice of one)</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extLst>
                  <a:ext uri="{0D108BD9-81ED-4DB2-BD59-A6C34878D82A}">
                    <a16:rowId xmlns:a16="http://schemas.microsoft.com/office/drawing/2014/main" val="2397902309"/>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MRCH 211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Chinese for Business Environment IV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4280686270"/>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a:solidFill>
                            <a:schemeClr val="bg1"/>
                          </a:solidFill>
                          <a:effectLst/>
                          <a:latin typeface="Calibri" panose="020F0502020204030204" pitchFamily="34" charset="0"/>
                        </a:rPr>
                        <a:t>MRIN 111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a:solidFill>
                            <a:schemeClr val="bg1"/>
                          </a:solidFill>
                          <a:effectLst/>
                          <a:latin typeface="Calibri" panose="020F0502020204030204" pitchFamily="34" charset="0"/>
                        </a:rPr>
                        <a:t>Indonesian for Business Environment II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2246075803"/>
                  </a:ext>
                </a:extLst>
              </a:tr>
              <a:tr h="163218">
                <a:tc gridSpan="2" vMerge="1">
                  <a:txBody>
                    <a:bodyPr/>
                    <a:lstStyle/>
                    <a:p>
                      <a:pPr algn="l" fontAlgn="b"/>
                      <a:endParaRPr lang="en-CA" sz="900" b="0" i="0" u="none" strike="noStrike" dirty="0">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MRJP 111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Japanese for Business Environment II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3082822143"/>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a:solidFill>
                            <a:schemeClr val="bg1"/>
                          </a:solidFill>
                          <a:effectLst/>
                          <a:latin typeface="Calibri" panose="020F0502020204030204" pitchFamily="34" charset="0"/>
                        </a:rPr>
                        <a:t>MRJP 311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Japanese for Business Environment IV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3818444312"/>
                  </a:ext>
                </a:extLst>
              </a:tr>
              <a:tr h="163218">
                <a:tc gridSpan="2" vMerge="1">
                  <a:txBody>
                    <a:bodyPr/>
                    <a:lstStyle/>
                    <a:p>
                      <a:pPr algn="l" fontAlgn="b"/>
                      <a:endParaRPr lang="en-CA" sz="900" b="0" i="0" u="none" strike="noStrike" dirty="0">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MRTH 111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Thai Language for Business Environment II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2592842598"/>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MRVM 111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a:solidFill>
                            <a:schemeClr val="bg1"/>
                          </a:solidFill>
                          <a:effectLst/>
                          <a:latin typeface="Calibri" panose="020F0502020204030204" pitchFamily="34" charset="0"/>
                        </a:rPr>
                        <a:t>Vietnamese for Business Environment II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274830562"/>
                  </a:ext>
                </a:extLst>
              </a:tr>
              <a:tr h="163218">
                <a:tc gridSpan="2" vMerge="1">
                  <a:txBody>
                    <a:bodyPr/>
                    <a:lstStyle/>
                    <a:p>
                      <a:pPr algn="l" fontAlgn="b"/>
                      <a:endParaRPr lang="en-CA" sz="900" b="0" i="0" u="none" strike="noStrike">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a:solidFill>
                            <a:schemeClr val="bg1"/>
                          </a:solidFill>
                          <a:effectLst/>
                          <a:latin typeface="Calibri" panose="020F0502020204030204" pitchFamily="34" charset="0"/>
                        </a:rPr>
                        <a:t>MRSP 211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a:solidFill>
                            <a:schemeClr val="bg1"/>
                          </a:solidFill>
                          <a:effectLst/>
                          <a:latin typeface="Calibri" panose="020F0502020204030204" pitchFamily="34" charset="0"/>
                        </a:rPr>
                        <a:t>Spanish for the Business Environment IV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135472033"/>
                  </a:ext>
                </a:extLst>
              </a:tr>
              <a:tr h="163218">
                <a:tc gridSpan="2" vMerge="1">
                  <a:txBody>
                    <a:bodyPr/>
                    <a:lstStyle/>
                    <a:p>
                      <a:pPr algn="l" fontAlgn="b"/>
                      <a:endParaRPr lang="en-CA" sz="900" b="0" i="0" u="none" strike="noStrike" dirty="0">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MRSP 311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Spanish for the Business Environment VI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2779250439"/>
                  </a:ext>
                </a:extLst>
              </a:tr>
              <a:tr h="163218">
                <a:tc gridSpan="2" vMerge="1">
                  <a:txBody>
                    <a:bodyPr/>
                    <a:lstStyle/>
                    <a:p>
                      <a:pPr algn="l" fontAlgn="b"/>
                      <a:endParaRPr lang="en-CA" sz="900" b="0" i="0" u="none" strike="noStrike" dirty="0">
                        <a:solidFill>
                          <a:srgbClr val="000000"/>
                        </a:solidFill>
                        <a:effectLst/>
                        <a:latin typeface="Calibri" panose="020F0502020204030204" pitchFamily="34" charset="0"/>
                      </a:endParaRPr>
                    </a:p>
                  </a:txBody>
                  <a:tcPr marL="5002" marR="5002" marT="50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CA"/>
                    </a:p>
                  </a:txBody>
                  <a:tcPr/>
                </a:tc>
                <a:tc>
                  <a:txBody>
                    <a:bodyPr/>
                    <a:lstStyle/>
                    <a:p>
                      <a:pPr algn="ctr" fontAlgn="b"/>
                      <a:r>
                        <a:rPr lang="en-CA" sz="1000" b="0" i="0" u="none" strike="noStrike" dirty="0">
                          <a:solidFill>
                            <a:schemeClr val="bg1"/>
                          </a:solidFill>
                          <a:effectLst/>
                          <a:latin typeface="Calibri" panose="020F0502020204030204" pitchFamily="34" charset="0"/>
                        </a:rPr>
                        <a:t>MRPO 211</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US" sz="1000" b="0" i="0" u="none" strike="noStrike" dirty="0">
                          <a:solidFill>
                            <a:schemeClr val="bg1"/>
                          </a:solidFill>
                          <a:effectLst/>
                          <a:latin typeface="Calibri" panose="020F0502020204030204" pitchFamily="34" charset="0"/>
                        </a:rPr>
                        <a:t>Portuguese for the Business Environment IV (Spring)</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000" b="0" i="0" u="none" strike="noStrike" dirty="0">
                          <a:solidFill>
                            <a:schemeClr val="bg1"/>
                          </a:solidFill>
                          <a:effectLst/>
                          <a:latin typeface="Calibri" panose="020F0502020204030204" pitchFamily="34" charset="0"/>
                        </a:rPr>
                        <a:t>64 hours</a:t>
                      </a:r>
                    </a:p>
                  </a:txBody>
                  <a:tcPr marL="5002" marR="5002" marT="5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vMerge="1">
                  <a:txBody>
                    <a:bodyPr/>
                    <a:lstStyle/>
                    <a:p>
                      <a:endParaRPr lang="en-CA"/>
                    </a:p>
                  </a:txBody>
                  <a:tcPr/>
                </a:tc>
                <a:extLst>
                  <a:ext uri="{0D108BD9-81ED-4DB2-BD59-A6C34878D82A}">
                    <a16:rowId xmlns:a16="http://schemas.microsoft.com/office/drawing/2014/main" val="3427978839"/>
                  </a:ext>
                </a:extLst>
              </a:tr>
            </a:tbl>
          </a:graphicData>
        </a:graphic>
      </p:graphicFrame>
      <p:sp>
        <p:nvSpPr>
          <p:cNvPr id="3" name="Title 5">
            <a:extLst>
              <a:ext uri="{FF2B5EF4-FFF2-40B4-BE49-F238E27FC236}">
                <a16:creationId xmlns:a16="http://schemas.microsoft.com/office/drawing/2014/main" id="{BCCE88CF-079B-F698-25D0-C7E5CE7D94E9}"/>
              </a:ext>
            </a:extLst>
          </p:cNvPr>
          <p:cNvSpPr txBox="1">
            <a:spLocks/>
          </p:cNvSpPr>
          <p:nvPr/>
        </p:nvSpPr>
        <p:spPr>
          <a:xfrm>
            <a:off x="335007" y="51038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CA" sz="4000" b="1" dirty="0">
                <a:latin typeface="+mn-lt"/>
              </a:rPr>
              <a:t>Comprehensive Course List </a:t>
            </a:r>
            <a:r>
              <a:rPr lang="en-US" sz="1050" kern="100" dirty="0">
                <a:effectLst/>
                <a:latin typeface="+mn-lt"/>
                <a:ea typeface="Aptos" panose="020B0004020202020204" pitchFamily="34" charset="0"/>
                <a:cs typeface="Arial" panose="020B0604020202020204" pitchFamily="34" charset="0"/>
              </a:rPr>
              <a:t>(</a:t>
            </a:r>
            <a:r>
              <a:rPr lang="en-CA" sz="1050" dirty="0"/>
              <a:t>Slide 2/3)</a:t>
            </a:r>
            <a:endParaRPr lang="en-CA" sz="4000" b="1" dirty="0">
              <a:latin typeface="+mn-lt"/>
            </a:endParaRPr>
          </a:p>
        </p:txBody>
      </p:sp>
      <p:pic>
        <p:nvPicPr>
          <p:cNvPr id="4" name="Picture 3" descr="Capilano University - Tourism Industry Association of BC">
            <a:extLst>
              <a:ext uri="{FF2B5EF4-FFF2-40B4-BE49-F238E27FC236}">
                <a16:creationId xmlns:a16="http://schemas.microsoft.com/office/drawing/2014/main" id="{D63300D6-AEB3-2A4B-08D6-668CC523C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BCE8992-C20B-3F8F-E623-33854A6DEBC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3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35007" y="510386"/>
            <a:ext cx="11521987" cy="498483"/>
          </a:xfrm>
        </p:spPr>
        <p:txBody>
          <a:bodyPr>
            <a:normAutofit fontScale="90000"/>
          </a:bodyPr>
          <a:lstStyle/>
          <a:p>
            <a:r>
              <a:rPr lang="en-US" b="1" dirty="0">
                <a:latin typeface="+mn-lt"/>
              </a:rPr>
              <a:t>Agenda</a:t>
            </a:r>
          </a:p>
        </p:txBody>
      </p:sp>
      <p:sp>
        <p:nvSpPr>
          <p:cNvPr id="9" name="Oval 8"/>
          <p:cNvSpPr/>
          <p:nvPr/>
        </p:nvSpPr>
        <p:spPr>
          <a:xfrm>
            <a:off x="2127917" y="1969161"/>
            <a:ext cx="567640" cy="567640"/>
          </a:xfrm>
          <a:prstGeom prst="ellipse">
            <a:avLst/>
          </a:prstGeom>
          <a:gradFill>
            <a:gsLst>
              <a:gs pos="100000">
                <a:schemeClr val="accent1"/>
              </a:gs>
              <a:gs pos="0">
                <a:schemeClr val="accent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r>
              <a:rPr lang="en-ID" b="1" dirty="0">
                <a:solidFill>
                  <a:prstClr val="white"/>
                </a:solidFill>
              </a:rPr>
              <a:t>01</a:t>
            </a:r>
            <a:endParaRPr lang="en-US" b="1" dirty="0">
              <a:solidFill>
                <a:prstClr val="white"/>
              </a:solidFill>
            </a:endParaRPr>
          </a:p>
        </p:txBody>
      </p:sp>
      <p:sp>
        <p:nvSpPr>
          <p:cNvPr id="10" name="TextBox 9"/>
          <p:cNvSpPr txBox="1"/>
          <p:nvPr/>
        </p:nvSpPr>
        <p:spPr>
          <a:xfrm>
            <a:off x="2845521" y="2374069"/>
            <a:ext cx="9011472" cy="1200329"/>
          </a:xfrm>
          <a:prstGeom prst="rect">
            <a:avLst/>
          </a:prstGeom>
          <a:noFill/>
        </p:spPr>
        <p:txBody>
          <a:bodyPr wrap="square" rtlCol="0">
            <a:spAutoFit/>
          </a:bodyPr>
          <a:lstStyle/>
          <a:p>
            <a:pPr defTabSz="914264"/>
            <a:r>
              <a:rPr kumimoji="0" lang="en-US" altLang="en-US" sz="3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holistic view of the McRae Institute of International Management</a:t>
            </a:r>
            <a:endParaRPr lang="en-US" sz="3600" b="1" dirty="0">
              <a:solidFill>
                <a:srgbClr val="09244C"/>
              </a:solidFill>
            </a:endParaRPr>
          </a:p>
        </p:txBody>
      </p:sp>
      <p:sp>
        <p:nvSpPr>
          <p:cNvPr id="13" name="Oval 12"/>
          <p:cNvSpPr/>
          <p:nvPr/>
        </p:nvSpPr>
        <p:spPr>
          <a:xfrm>
            <a:off x="2127917" y="3998634"/>
            <a:ext cx="567640" cy="567640"/>
          </a:xfrm>
          <a:prstGeom prst="ellipse">
            <a:avLst/>
          </a:prstGeom>
          <a:gradFill>
            <a:gsLst>
              <a:gs pos="100000">
                <a:schemeClr val="accent1"/>
              </a:gs>
              <a:gs pos="0">
                <a:schemeClr val="accent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r>
              <a:rPr lang="en-ID" b="1" dirty="0">
                <a:solidFill>
                  <a:prstClr val="white"/>
                </a:solidFill>
              </a:rPr>
              <a:t>02</a:t>
            </a:r>
            <a:endParaRPr lang="en-US" b="1" dirty="0">
              <a:solidFill>
                <a:prstClr val="white"/>
              </a:solidFill>
            </a:endParaRPr>
          </a:p>
        </p:txBody>
      </p:sp>
      <p:sp>
        <p:nvSpPr>
          <p:cNvPr id="14" name="TextBox 13"/>
          <p:cNvSpPr txBox="1"/>
          <p:nvPr/>
        </p:nvSpPr>
        <p:spPr>
          <a:xfrm>
            <a:off x="2845521" y="4428643"/>
            <a:ext cx="5539852" cy="707886"/>
          </a:xfrm>
          <a:prstGeom prst="rect">
            <a:avLst/>
          </a:prstGeom>
          <a:noFill/>
        </p:spPr>
        <p:txBody>
          <a:bodyPr wrap="square" rtlCol="0">
            <a:spAutoFit/>
          </a:bodyPr>
          <a:lstStyle/>
          <a:p>
            <a:pPr defTabSz="914264"/>
            <a:r>
              <a:rPr kumimoji="0" lang="en-US" altLang="en-US" sz="4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IMNA; An Overview</a:t>
            </a:r>
            <a:endParaRPr lang="en-US" sz="4000" b="1" dirty="0">
              <a:solidFill>
                <a:srgbClr val="09244C"/>
              </a:solidFill>
            </a:endParaRPr>
          </a:p>
        </p:txBody>
      </p:sp>
      <p:sp>
        <p:nvSpPr>
          <p:cNvPr id="2" name="Slide Number Placeholder 1"/>
          <p:cNvSpPr>
            <a:spLocks noGrp="1"/>
          </p:cNvSpPr>
          <p:nvPr>
            <p:ph type="sldNum" sz="quarter" idx="4294967295"/>
          </p:nvPr>
        </p:nvSpPr>
        <p:spPr>
          <a:xfrm>
            <a:off x="11465056" y="6452189"/>
            <a:ext cx="391937" cy="365125"/>
          </a:xfrm>
        </p:spPr>
        <p:txBody>
          <a:bodyPr/>
          <a:lstStyle/>
          <a:p>
            <a:pPr defTabSz="914264"/>
            <a:fld id="{B1EEA229-0096-49BD-81C1-58B039421B74}" type="slidenum">
              <a:rPr lang="en-US">
                <a:solidFill>
                  <a:srgbClr val="009CDA"/>
                </a:solidFill>
              </a:rPr>
              <a:pPr defTabSz="914264"/>
              <a:t>2</a:t>
            </a:fld>
            <a:endParaRPr lang="en-US" dirty="0">
              <a:solidFill>
                <a:srgbClr val="009CDA"/>
              </a:solidFill>
            </a:endParaRPr>
          </a:p>
        </p:txBody>
      </p:sp>
      <p:pic>
        <p:nvPicPr>
          <p:cNvPr id="3" name="Picture 2" descr="Capilano University - Tourism Industry Association of BC">
            <a:extLst>
              <a:ext uri="{FF2B5EF4-FFF2-40B4-BE49-F238E27FC236}">
                <a16:creationId xmlns:a16="http://schemas.microsoft.com/office/drawing/2014/main" id="{FF239997-F045-DBB7-E4E7-6D9518FBB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309" y="5857411"/>
            <a:ext cx="1293381" cy="71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5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CCE88CF-079B-F698-25D0-C7E5CE7D94E9}"/>
              </a:ext>
            </a:extLst>
          </p:cNvPr>
          <p:cNvSpPr txBox="1">
            <a:spLocks/>
          </p:cNvSpPr>
          <p:nvPr/>
        </p:nvSpPr>
        <p:spPr>
          <a:xfrm>
            <a:off x="335007" y="51038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CA" sz="4000" b="1" dirty="0">
                <a:latin typeface="+mn-lt"/>
              </a:rPr>
              <a:t>Comprehensive Course List </a:t>
            </a:r>
            <a:r>
              <a:rPr lang="en-US" sz="1050" kern="100" dirty="0">
                <a:effectLst/>
                <a:latin typeface="+mn-lt"/>
                <a:ea typeface="Aptos" panose="020B0004020202020204" pitchFamily="34" charset="0"/>
                <a:cs typeface="Arial" panose="020B0604020202020204" pitchFamily="34" charset="0"/>
              </a:rPr>
              <a:t>(</a:t>
            </a:r>
            <a:r>
              <a:rPr lang="en-CA" sz="1050" dirty="0">
                <a:latin typeface="+mn-lt"/>
              </a:rPr>
              <a:t>Slide 3/3)</a:t>
            </a:r>
            <a:endParaRPr lang="en-CA" sz="4000" b="1" dirty="0">
              <a:latin typeface="+mn-lt"/>
            </a:endParaRPr>
          </a:p>
        </p:txBody>
      </p:sp>
      <p:pic>
        <p:nvPicPr>
          <p:cNvPr id="4" name="Picture 3" descr="Capilano University - Tourism Industry Association of BC">
            <a:extLst>
              <a:ext uri="{FF2B5EF4-FFF2-40B4-BE49-F238E27FC236}">
                <a16:creationId xmlns:a16="http://schemas.microsoft.com/office/drawing/2014/main" id="{D63300D6-AEB3-2A4B-08D6-668CC523C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BCE8992-C20B-3F8F-E623-33854A6DEBC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803FDBAE-3B3D-BD37-6F42-BC10E2E3E86A}"/>
              </a:ext>
            </a:extLst>
          </p:cNvPr>
          <p:cNvGraphicFramePr>
            <a:graphicFrameLocks noGrp="1"/>
          </p:cNvGraphicFramePr>
          <p:nvPr>
            <p:extLst>
              <p:ext uri="{D42A27DB-BD31-4B8C-83A1-F6EECF244321}">
                <p14:modId xmlns:p14="http://schemas.microsoft.com/office/powerpoint/2010/main" val="2773601339"/>
              </p:ext>
            </p:extLst>
          </p:nvPr>
        </p:nvGraphicFramePr>
        <p:xfrm>
          <a:off x="2960587" y="1435783"/>
          <a:ext cx="6270826" cy="931185"/>
        </p:xfrm>
        <a:graphic>
          <a:graphicData uri="http://schemas.openxmlformats.org/drawingml/2006/table">
            <a:tbl>
              <a:tblPr>
                <a:tableStyleId>{1E171933-4619-4E11-9A3F-F7608DF75F80}</a:tableStyleId>
              </a:tblPr>
              <a:tblGrid>
                <a:gridCol w="1142539">
                  <a:extLst>
                    <a:ext uri="{9D8B030D-6E8A-4147-A177-3AD203B41FA5}">
                      <a16:colId xmlns:a16="http://schemas.microsoft.com/office/drawing/2014/main" val="2891890153"/>
                    </a:ext>
                  </a:extLst>
                </a:gridCol>
                <a:gridCol w="928314">
                  <a:extLst>
                    <a:ext uri="{9D8B030D-6E8A-4147-A177-3AD203B41FA5}">
                      <a16:colId xmlns:a16="http://schemas.microsoft.com/office/drawing/2014/main" val="2687530085"/>
                    </a:ext>
                  </a:extLst>
                </a:gridCol>
                <a:gridCol w="2648786">
                  <a:extLst>
                    <a:ext uri="{9D8B030D-6E8A-4147-A177-3AD203B41FA5}">
                      <a16:colId xmlns:a16="http://schemas.microsoft.com/office/drawing/2014/main" val="616477765"/>
                    </a:ext>
                  </a:extLst>
                </a:gridCol>
                <a:gridCol w="1551187">
                  <a:extLst>
                    <a:ext uri="{9D8B030D-6E8A-4147-A177-3AD203B41FA5}">
                      <a16:colId xmlns:a16="http://schemas.microsoft.com/office/drawing/2014/main" val="2434755690"/>
                    </a:ext>
                  </a:extLst>
                </a:gridCol>
              </a:tblGrid>
              <a:tr h="235650">
                <a:tc>
                  <a:txBody>
                    <a:bodyPr/>
                    <a:lstStyle/>
                    <a:p>
                      <a:pPr algn="ctr" fontAlgn="ctr"/>
                      <a:r>
                        <a:rPr lang="en-CA" sz="1100" b="1" u="none" strike="noStrike" dirty="0">
                          <a:solidFill>
                            <a:srgbClr val="000000"/>
                          </a:solidFill>
                          <a:effectLst/>
                        </a:rPr>
                        <a:t>Course Category</a:t>
                      </a:r>
                      <a:endParaRPr lang="en-CA" sz="11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200" b="1" u="none" strike="noStrike" dirty="0">
                          <a:solidFill>
                            <a:srgbClr val="000000"/>
                          </a:solidFill>
                          <a:effectLst/>
                        </a:rPr>
                        <a:t>Course Code</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200" b="1" u="none" strike="noStrike" dirty="0">
                          <a:solidFill>
                            <a:srgbClr val="000000"/>
                          </a:solidFill>
                          <a:effectLst/>
                        </a:rPr>
                        <a:t>Course Title</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200" b="1" u="none" strike="noStrike" dirty="0">
                          <a:solidFill>
                            <a:srgbClr val="000000"/>
                          </a:solidFill>
                          <a:effectLst/>
                        </a:rPr>
                        <a:t>Credits &amp; Hours</a:t>
                      </a:r>
                      <a:endParaRPr lang="en-CA" sz="12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059464"/>
                  </a:ext>
                </a:extLst>
              </a:tr>
              <a:tr h="231845">
                <a:tc rowSpan="3">
                  <a:txBody>
                    <a:bodyPr/>
                    <a:lstStyle/>
                    <a:p>
                      <a:pPr marL="0" marR="0" lvl="0" indent="0" algn="ctr" defTabSz="914126" rtl="0" eaLnBrk="1" fontAlgn="ctr" latinLnBrk="0" hangingPunct="1">
                        <a:lnSpc>
                          <a:spcPct val="100000"/>
                        </a:lnSpc>
                        <a:spcBef>
                          <a:spcPts val="0"/>
                        </a:spcBef>
                        <a:spcAft>
                          <a:spcPts val="0"/>
                        </a:spcAft>
                        <a:buClrTx/>
                        <a:buSzTx/>
                        <a:buFontTx/>
                        <a:buNone/>
                        <a:tabLst/>
                        <a:defRPr/>
                      </a:pPr>
                      <a:r>
                        <a:rPr lang="en-CA" sz="1100" b="0" i="0" u="none" strike="noStrike" dirty="0">
                          <a:solidFill>
                            <a:schemeClr val="bg1"/>
                          </a:solidFill>
                          <a:effectLst/>
                          <a:latin typeface="Aptos" panose="020B0004020202020204" pitchFamily="34" charset="0"/>
                        </a:rPr>
                        <a:t>COOP</a:t>
                      </a: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ctr"/>
                      <a:r>
                        <a:rPr lang="en-US" sz="1100" b="0" i="0" u="none" strike="noStrike" dirty="0">
                          <a:solidFill>
                            <a:schemeClr val="bg1"/>
                          </a:solidFill>
                          <a:effectLst/>
                          <a:latin typeface="Aptos" panose="020B0004020202020204" pitchFamily="34" charset="0"/>
                        </a:rPr>
                        <a:t>MRIM 570</a:t>
                      </a:r>
                      <a:endParaRPr lang="en-CA" sz="1100" b="0" i="0" u="none" strike="noStrike" dirty="0">
                        <a:solidFill>
                          <a:schemeClr val="bg1"/>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100" b="0" i="0" u="none" strike="noStrike" dirty="0">
                          <a:solidFill>
                            <a:schemeClr val="bg1"/>
                          </a:solidFill>
                          <a:effectLst/>
                          <a:latin typeface="Calibri" panose="020F0502020204030204" pitchFamily="34" charset="0"/>
                        </a:rPr>
                        <a:t>Global Careers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100" b="0" i="0" u="none" strike="noStrike" dirty="0">
                          <a:solidFill>
                            <a:schemeClr val="bg1"/>
                          </a:solidFill>
                          <a:effectLst/>
                          <a:latin typeface="Calibri" panose="020F0502020204030204" pitchFamily="34" charset="0"/>
                        </a:rPr>
                        <a:t> 3 credits. 64 hours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extLst>
                  <a:ext uri="{0D108BD9-81ED-4DB2-BD59-A6C34878D82A}">
                    <a16:rowId xmlns:a16="http://schemas.microsoft.com/office/drawing/2014/main" val="2377634278"/>
                  </a:ext>
                </a:extLst>
              </a:tr>
              <a:tr h="231845">
                <a:tc vMerge="1">
                  <a:txBody>
                    <a:bodyPr/>
                    <a:lstStyle/>
                    <a:p>
                      <a:pPr algn="ctr" fontAlgn="ctr"/>
                      <a:endParaRPr lang="en-CA" sz="11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Aptos" panose="020B0004020202020204" pitchFamily="34" charset="0"/>
                        </a:rPr>
                        <a:t>MRIM 570 </a:t>
                      </a:r>
                      <a:endParaRPr lang="en-CA" sz="1100" b="0" i="0" u="none" strike="noStrike" dirty="0">
                        <a:solidFill>
                          <a:schemeClr val="bg1"/>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100" b="0" i="0" u="none" strike="noStrike" dirty="0">
                          <a:solidFill>
                            <a:schemeClr val="bg1"/>
                          </a:solidFill>
                          <a:effectLst/>
                          <a:latin typeface="Calibri" panose="020F0502020204030204" pitchFamily="34" charset="0"/>
                        </a:rPr>
                        <a:t>The Practice of International Management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100" b="0" i="0" u="none" strike="noStrike" dirty="0">
                          <a:solidFill>
                            <a:schemeClr val="bg1"/>
                          </a:solidFill>
                          <a:effectLst/>
                          <a:latin typeface="Calibri" panose="020F0502020204030204" pitchFamily="34" charset="0"/>
                        </a:rPr>
                        <a:t> 3 credits. 64 hours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extLst>
                  <a:ext uri="{0D108BD9-81ED-4DB2-BD59-A6C34878D82A}">
                    <a16:rowId xmlns:a16="http://schemas.microsoft.com/office/drawing/2014/main" val="2811814351"/>
                  </a:ext>
                </a:extLst>
              </a:tr>
              <a:tr h="231845">
                <a:tc vMerge="1">
                  <a:txBody>
                    <a:bodyPr/>
                    <a:lstStyle/>
                    <a:p>
                      <a:pPr algn="ctr" fontAlgn="ctr"/>
                      <a:endParaRPr lang="en-CA" sz="11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Aptos" panose="020B0004020202020204" pitchFamily="34" charset="0"/>
                        </a:rPr>
                        <a:t>MRIM 570</a:t>
                      </a:r>
                      <a:endParaRPr lang="en-CA" sz="1100" b="0" i="0" u="none" strike="noStrike" dirty="0">
                        <a:solidFill>
                          <a:schemeClr val="bg1"/>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100" b="0" i="0" u="none" strike="noStrike" dirty="0">
                          <a:solidFill>
                            <a:schemeClr val="bg1"/>
                          </a:solidFill>
                          <a:effectLst/>
                          <a:latin typeface="Calibri" panose="020F0502020204030204" pitchFamily="34" charset="0"/>
                        </a:rPr>
                        <a:t>Coop- Work Term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b"/>
                      <a:r>
                        <a:rPr lang="en-CA" sz="1100" b="0" i="0" u="none" strike="noStrike" dirty="0">
                          <a:solidFill>
                            <a:schemeClr val="bg1"/>
                          </a:solidFill>
                          <a:effectLst/>
                          <a:latin typeface="Calibri" panose="020F0502020204030204" pitchFamily="34" charset="0"/>
                        </a:rPr>
                        <a:t>3 credits. 64 hours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extLst>
                  <a:ext uri="{0D108BD9-81ED-4DB2-BD59-A6C34878D82A}">
                    <a16:rowId xmlns:a16="http://schemas.microsoft.com/office/drawing/2014/main" val="3514507986"/>
                  </a:ext>
                </a:extLst>
              </a:tr>
            </a:tbl>
          </a:graphicData>
        </a:graphic>
      </p:graphicFrame>
      <p:graphicFrame>
        <p:nvGraphicFramePr>
          <p:cNvPr id="9" name="Table 8">
            <a:extLst>
              <a:ext uri="{FF2B5EF4-FFF2-40B4-BE49-F238E27FC236}">
                <a16:creationId xmlns:a16="http://schemas.microsoft.com/office/drawing/2014/main" id="{41520BC0-5EFC-9623-1B98-67CABF771750}"/>
              </a:ext>
            </a:extLst>
          </p:cNvPr>
          <p:cNvGraphicFramePr>
            <a:graphicFrameLocks noGrp="1"/>
          </p:cNvGraphicFramePr>
          <p:nvPr>
            <p:extLst>
              <p:ext uri="{D42A27DB-BD31-4B8C-83A1-F6EECF244321}">
                <p14:modId xmlns:p14="http://schemas.microsoft.com/office/powerpoint/2010/main" val="2765391753"/>
              </p:ext>
            </p:extLst>
          </p:nvPr>
        </p:nvGraphicFramePr>
        <p:xfrm>
          <a:off x="3210869" y="3117849"/>
          <a:ext cx="5961052" cy="2515131"/>
        </p:xfrm>
        <a:graphic>
          <a:graphicData uri="http://schemas.openxmlformats.org/drawingml/2006/table">
            <a:tbl>
              <a:tblPr>
                <a:tableStyleId>{8EC20E35-A176-4012-BC5E-935CFFF8708E}</a:tableStyleId>
              </a:tblPr>
              <a:tblGrid>
                <a:gridCol w="2980526">
                  <a:extLst>
                    <a:ext uri="{9D8B030D-6E8A-4147-A177-3AD203B41FA5}">
                      <a16:colId xmlns:a16="http://schemas.microsoft.com/office/drawing/2014/main" val="628289330"/>
                    </a:ext>
                  </a:extLst>
                </a:gridCol>
                <a:gridCol w="2980526">
                  <a:extLst>
                    <a:ext uri="{9D8B030D-6E8A-4147-A177-3AD203B41FA5}">
                      <a16:colId xmlns:a16="http://schemas.microsoft.com/office/drawing/2014/main" val="2226566841"/>
                    </a:ext>
                  </a:extLst>
                </a:gridCol>
              </a:tblGrid>
              <a:tr h="409715">
                <a:tc>
                  <a:txBody>
                    <a:bodyPr/>
                    <a:lstStyle/>
                    <a:p>
                      <a:pPr algn="ctr" fontAlgn="b"/>
                      <a:r>
                        <a:rPr lang="en-CA" sz="1600" b="1" u="none" strike="noStrike" dirty="0">
                          <a:solidFill>
                            <a:srgbClr val="000000"/>
                          </a:solidFill>
                          <a:effectLst/>
                        </a:rPr>
                        <a:t>Category</a:t>
                      </a:r>
                      <a:endParaRPr lang="en-CA"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CA" sz="1600" b="1" u="none" strike="noStrike" dirty="0">
                          <a:solidFill>
                            <a:srgbClr val="000000"/>
                          </a:solidFill>
                          <a:effectLst/>
                        </a:rPr>
                        <a:t>Credits</a:t>
                      </a:r>
                      <a:endParaRPr lang="en-CA" sz="16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95858633"/>
                  </a:ext>
                </a:extLst>
              </a:tr>
              <a:tr h="409715">
                <a:tc>
                  <a:txBody>
                    <a:bodyPr/>
                    <a:lstStyle/>
                    <a:p>
                      <a:pPr algn="ctr" fontAlgn="b"/>
                      <a:r>
                        <a:rPr lang="en-CA" sz="1400" b="0" u="none" strike="noStrike" dirty="0">
                          <a:solidFill>
                            <a:srgbClr val="000000"/>
                          </a:solidFill>
                          <a:effectLst/>
                        </a:rPr>
                        <a:t>Total Base Credits</a:t>
                      </a:r>
                      <a:endParaRPr lang="en-CA" sz="1400" b="0" i="0" u="none" strike="noStrike" dirty="0">
                        <a:solidFill>
                          <a:srgbClr val="000000"/>
                        </a:solidFill>
                        <a:effectLst/>
                        <a:latin typeface="Calibri" panose="020F0502020204030204" pitchFamily="34" charset="0"/>
                      </a:endParaRPr>
                    </a:p>
                  </a:txBody>
                  <a:tcPr marL="6350" marR="6350" marT="6350" marB="0" anchor="ctr">
                    <a:solidFill>
                      <a:srgbClr val="FFB418"/>
                    </a:solidFill>
                  </a:tcPr>
                </a:tc>
                <a:tc>
                  <a:txBody>
                    <a:bodyPr/>
                    <a:lstStyle/>
                    <a:p>
                      <a:pPr algn="ctr" fontAlgn="b"/>
                      <a:r>
                        <a:rPr lang="en-CA" sz="1600" b="0" u="none" strike="noStrike" dirty="0">
                          <a:solidFill>
                            <a:srgbClr val="000000"/>
                          </a:solidFill>
                          <a:effectLst/>
                        </a:rPr>
                        <a:t>35</a:t>
                      </a:r>
                      <a:endParaRPr lang="en-CA" sz="1600" b="0" i="0" u="none" strike="noStrike" dirty="0">
                        <a:solidFill>
                          <a:srgbClr val="000000"/>
                        </a:solidFill>
                        <a:effectLst/>
                        <a:latin typeface="Calibri" panose="020F0502020204030204" pitchFamily="34" charset="0"/>
                      </a:endParaRPr>
                    </a:p>
                  </a:txBody>
                  <a:tcPr marL="6350" marR="6350" marT="6350" marB="0" anchor="ctr">
                    <a:solidFill>
                      <a:srgbClr val="FFB418"/>
                    </a:solidFill>
                  </a:tcPr>
                </a:tc>
                <a:extLst>
                  <a:ext uri="{0D108BD9-81ED-4DB2-BD59-A6C34878D82A}">
                    <a16:rowId xmlns:a16="http://schemas.microsoft.com/office/drawing/2014/main" val="2343456017"/>
                  </a:ext>
                </a:extLst>
              </a:tr>
              <a:tr h="409715">
                <a:tc>
                  <a:txBody>
                    <a:bodyPr/>
                    <a:lstStyle/>
                    <a:p>
                      <a:pPr algn="ctr" fontAlgn="b"/>
                      <a:r>
                        <a:rPr lang="en-CA" sz="1400" b="0" u="none" strike="noStrike" dirty="0">
                          <a:solidFill>
                            <a:srgbClr val="000000"/>
                          </a:solidFill>
                          <a:effectLst/>
                        </a:rPr>
                        <a:t>Total Elective Credits</a:t>
                      </a:r>
                      <a:endParaRPr lang="en-CA" sz="1400" b="0" i="0" u="none" strike="noStrike" dirty="0">
                        <a:solidFill>
                          <a:srgbClr val="000000"/>
                        </a:solidFill>
                        <a:effectLst/>
                        <a:latin typeface="Calibri" panose="020F0502020204030204" pitchFamily="34" charset="0"/>
                      </a:endParaRPr>
                    </a:p>
                  </a:txBody>
                  <a:tcPr marL="6350" marR="6350" marT="6350" marB="0" anchor="ctr">
                    <a:solidFill>
                      <a:srgbClr val="FFB418"/>
                    </a:solidFill>
                  </a:tcPr>
                </a:tc>
                <a:tc>
                  <a:txBody>
                    <a:bodyPr/>
                    <a:lstStyle/>
                    <a:p>
                      <a:pPr algn="ctr" fontAlgn="b"/>
                      <a:r>
                        <a:rPr lang="en-CA" sz="1600" b="0" u="none" strike="noStrike" dirty="0">
                          <a:solidFill>
                            <a:srgbClr val="000000"/>
                          </a:solidFill>
                          <a:effectLst/>
                        </a:rPr>
                        <a:t>6</a:t>
                      </a:r>
                      <a:endParaRPr lang="en-CA" sz="1600" b="0" i="0" u="none" strike="noStrike" dirty="0">
                        <a:solidFill>
                          <a:srgbClr val="000000"/>
                        </a:solidFill>
                        <a:effectLst/>
                        <a:latin typeface="Calibri" panose="020F0502020204030204" pitchFamily="34" charset="0"/>
                      </a:endParaRPr>
                    </a:p>
                  </a:txBody>
                  <a:tcPr marL="6350" marR="6350" marT="6350" marB="0" anchor="ctr">
                    <a:solidFill>
                      <a:srgbClr val="FFB418"/>
                    </a:solidFill>
                  </a:tcPr>
                </a:tc>
                <a:extLst>
                  <a:ext uri="{0D108BD9-81ED-4DB2-BD59-A6C34878D82A}">
                    <a16:rowId xmlns:a16="http://schemas.microsoft.com/office/drawing/2014/main" val="1658281057"/>
                  </a:ext>
                </a:extLst>
              </a:tr>
              <a:tr h="409715">
                <a:tc>
                  <a:txBody>
                    <a:bodyPr/>
                    <a:lstStyle/>
                    <a:p>
                      <a:pPr algn="ctr" fontAlgn="b"/>
                      <a:r>
                        <a:rPr lang="en-CA" sz="1400" b="0" u="none" strike="noStrike" dirty="0">
                          <a:solidFill>
                            <a:srgbClr val="000000"/>
                          </a:solidFill>
                          <a:effectLst/>
                        </a:rPr>
                        <a:t>Total One Year Credits</a:t>
                      </a:r>
                      <a:endParaRPr lang="en-CA" sz="1400" b="0" i="0" u="none" strike="noStrike" dirty="0">
                        <a:solidFill>
                          <a:srgbClr val="000000"/>
                        </a:solidFill>
                        <a:effectLst/>
                        <a:latin typeface="Calibri" panose="020F0502020204030204" pitchFamily="34" charset="0"/>
                      </a:endParaRPr>
                    </a:p>
                  </a:txBody>
                  <a:tcPr marL="6350" marR="6350" marT="6350" marB="0" anchor="ctr">
                    <a:solidFill>
                      <a:srgbClr val="FFB418"/>
                    </a:solidFill>
                  </a:tcPr>
                </a:tc>
                <a:tc>
                  <a:txBody>
                    <a:bodyPr/>
                    <a:lstStyle/>
                    <a:p>
                      <a:pPr algn="ctr" fontAlgn="b"/>
                      <a:r>
                        <a:rPr lang="en-CA" sz="1600" b="0" u="none" strike="noStrike" dirty="0">
                          <a:solidFill>
                            <a:srgbClr val="000000"/>
                          </a:solidFill>
                          <a:effectLst/>
                        </a:rPr>
                        <a:t>41</a:t>
                      </a:r>
                      <a:endParaRPr lang="en-CA" sz="1600" b="0" i="0" u="none" strike="noStrike" dirty="0">
                        <a:solidFill>
                          <a:srgbClr val="000000"/>
                        </a:solidFill>
                        <a:effectLst/>
                        <a:latin typeface="Calibri" panose="020F0502020204030204" pitchFamily="34" charset="0"/>
                      </a:endParaRPr>
                    </a:p>
                  </a:txBody>
                  <a:tcPr marL="6350" marR="6350" marT="6350" marB="0" anchor="ctr">
                    <a:solidFill>
                      <a:srgbClr val="FFB418"/>
                    </a:solidFill>
                  </a:tcPr>
                </a:tc>
                <a:extLst>
                  <a:ext uri="{0D108BD9-81ED-4DB2-BD59-A6C34878D82A}">
                    <a16:rowId xmlns:a16="http://schemas.microsoft.com/office/drawing/2014/main" val="2365850791"/>
                  </a:ext>
                </a:extLst>
              </a:tr>
              <a:tr h="409715">
                <a:tc>
                  <a:txBody>
                    <a:bodyPr/>
                    <a:lstStyle/>
                    <a:p>
                      <a:pPr algn="ctr" fontAlgn="b"/>
                      <a:r>
                        <a:rPr lang="en-CA" sz="1400" b="0" u="none" strike="noStrike" dirty="0">
                          <a:solidFill>
                            <a:srgbClr val="000000"/>
                          </a:solidFill>
                          <a:effectLst/>
                        </a:rPr>
                        <a:t>Second Year Total</a:t>
                      </a:r>
                      <a:endParaRPr lang="en-CA" sz="1400" b="0" i="0" u="none" strike="noStrike" dirty="0">
                        <a:solidFill>
                          <a:srgbClr val="000000"/>
                        </a:solidFill>
                        <a:effectLst/>
                        <a:latin typeface="Calibri" panose="020F0502020204030204" pitchFamily="34" charset="0"/>
                      </a:endParaRPr>
                    </a:p>
                  </a:txBody>
                  <a:tcPr marL="6350" marR="6350" marT="6350" marB="0" anchor="ctr">
                    <a:solidFill>
                      <a:srgbClr val="4472C4"/>
                    </a:solidFill>
                  </a:tcPr>
                </a:tc>
                <a:tc>
                  <a:txBody>
                    <a:bodyPr/>
                    <a:lstStyle/>
                    <a:p>
                      <a:pPr algn="ctr" fontAlgn="b"/>
                      <a:r>
                        <a:rPr lang="en-CA" sz="1600" b="0" u="none" strike="noStrike" dirty="0">
                          <a:solidFill>
                            <a:srgbClr val="000000"/>
                          </a:solidFill>
                          <a:effectLst/>
                        </a:rPr>
                        <a:t>9</a:t>
                      </a:r>
                      <a:endParaRPr lang="en-CA" sz="1600" b="0" i="0" u="none" strike="noStrike" dirty="0">
                        <a:solidFill>
                          <a:srgbClr val="000000"/>
                        </a:solidFill>
                        <a:effectLst/>
                        <a:latin typeface="Calibri" panose="020F0502020204030204" pitchFamily="34" charset="0"/>
                      </a:endParaRPr>
                    </a:p>
                  </a:txBody>
                  <a:tcPr marL="6350" marR="6350" marT="6350" marB="0" anchor="ctr">
                    <a:solidFill>
                      <a:srgbClr val="4472C4"/>
                    </a:solidFill>
                  </a:tcPr>
                </a:tc>
                <a:extLst>
                  <a:ext uri="{0D108BD9-81ED-4DB2-BD59-A6C34878D82A}">
                    <a16:rowId xmlns:a16="http://schemas.microsoft.com/office/drawing/2014/main" val="4168803806"/>
                  </a:ext>
                </a:extLst>
              </a:tr>
              <a:tr h="466556">
                <a:tc>
                  <a:txBody>
                    <a:bodyPr/>
                    <a:lstStyle/>
                    <a:p>
                      <a:pPr algn="ctr" fontAlgn="b"/>
                      <a:r>
                        <a:rPr lang="en-CA" sz="1800" b="1" u="none" strike="noStrike" dirty="0">
                          <a:solidFill>
                            <a:srgbClr val="000000"/>
                          </a:solidFill>
                          <a:effectLst/>
                        </a:rPr>
                        <a:t>Total for Diploma</a:t>
                      </a:r>
                      <a:endParaRPr lang="en-CA" sz="1800" b="1" i="0" u="none" strike="noStrike" dirty="0">
                        <a:solidFill>
                          <a:srgbClr val="000000"/>
                        </a:solidFill>
                        <a:effectLst/>
                        <a:latin typeface="Calibri" panose="020F0502020204030204" pitchFamily="34" charset="0"/>
                      </a:endParaRPr>
                    </a:p>
                  </a:txBody>
                  <a:tcPr marL="6350" marR="6350" marT="6350" marB="0" anchor="ctr">
                    <a:solidFill>
                      <a:srgbClr val="7CB842"/>
                    </a:solidFill>
                  </a:tcPr>
                </a:tc>
                <a:tc>
                  <a:txBody>
                    <a:bodyPr/>
                    <a:lstStyle/>
                    <a:p>
                      <a:pPr algn="ctr" fontAlgn="b"/>
                      <a:r>
                        <a:rPr lang="en-CA" sz="2000" b="1" u="none" strike="noStrike" dirty="0">
                          <a:solidFill>
                            <a:srgbClr val="000000"/>
                          </a:solidFill>
                          <a:effectLst/>
                        </a:rPr>
                        <a:t>50</a:t>
                      </a:r>
                      <a:endParaRPr lang="en-CA" sz="2000" b="1" i="0" u="none" strike="noStrike" dirty="0">
                        <a:solidFill>
                          <a:srgbClr val="000000"/>
                        </a:solidFill>
                        <a:effectLst/>
                        <a:latin typeface="Calibri" panose="020F0502020204030204" pitchFamily="34" charset="0"/>
                      </a:endParaRPr>
                    </a:p>
                  </a:txBody>
                  <a:tcPr marL="6350" marR="6350" marT="6350" marB="0" anchor="ctr">
                    <a:solidFill>
                      <a:srgbClr val="7CB842"/>
                    </a:solidFill>
                  </a:tcPr>
                </a:tc>
                <a:extLst>
                  <a:ext uri="{0D108BD9-81ED-4DB2-BD59-A6C34878D82A}">
                    <a16:rowId xmlns:a16="http://schemas.microsoft.com/office/drawing/2014/main" val="3560231821"/>
                  </a:ext>
                </a:extLst>
              </a:tr>
            </a:tbl>
          </a:graphicData>
        </a:graphic>
      </p:graphicFrame>
    </p:spTree>
    <p:extLst>
      <p:ext uri="{BB962C8B-B14F-4D97-AF65-F5344CB8AC3E}">
        <p14:creationId xmlns:p14="http://schemas.microsoft.com/office/powerpoint/2010/main" val="359800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ACB156-A425-351F-07A7-2248B3EA3309}"/>
              </a:ext>
            </a:extLst>
          </p:cNvPr>
          <p:cNvSpPr txBox="1"/>
          <p:nvPr/>
        </p:nvSpPr>
        <p:spPr>
          <a:xfrm>
            <a:off x="425789" y="5642759"/>
            <a:ext cx="10988504" cy="27699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The Leadership Development Certificate for First-Time Supervisors and New Managers is based on a proposal by </a:t>
            </a:r>
            <a:r>
              <a:rPr kumimoji="0" lang="en-US" sz="1200" b="1" i="0" u="none" strike="noStrike" kern="1200" cap="none" spc="0" normalizeH="0" baseline="0" noProof="0" dirty="0">
                <a:ln>
                  <a:noFill/>
                </a:ln>
                <a:solidFill>
                  <a:prstClr val="black"/>
                </a:solidFill>
                <a:effectLst/>
                <a:uLnTx/>
                <a:uFillTx/>
                <a:latin typeface="Segoe UI"/>
                <a:ea typeface="+mn-ea"/>
                <a:cs typeface="+mn-cs"/>
              </a:rPr>
              <a:t>Milla </a:t>
            </a:r>
            <a:r>
              <a:rPr kumimoji="0" lang="en-US" sz="1200" b="1" i="0" u="none" strike="noStrike" kern="1200" cap="none" spc="0" normalizeH="0" baseline="0" noProof="0" dirty="0" err="1">
                <a:ln>
                  <a:noFill/>
                </a:ln>
                <a:solidFill>
                  <a:prstClr val="black"/>
                </a:solidFill>
                <a:effectLst/>
                <a:uLnTx/>
                <a:uFillTx/>
                <a:latin typeface="Segoe UI"/>
                <a:ea typeface="+mn-ea"/>
                <a:cs typeface="+mn-cs"/>
              </a:rPr>
              <a:t>Zaenker</a:t>
            </a:r>
            <a:r>
              <a:rPr kumimoji="0" lang="en-US" sz="1200" b="1" i="0" u="none" strike="noStrike" kern="1200" cap="none" spc="0" normalizeH="0" baseline="0" noProof="0" dirty="0">
                <a:ln>
                  <a:noFill/>
                </a:ln>
                <a:solidFill>
                  <a:prstClr val="black"/>
                </a:solidFill>
                <a:effectLst/>
                <a:uLnTx/>
                <a:uFillTx/>
                <a:latin typeface="Segoe UI"/>
                <a:ea typeface="+mn-ea"/>
                <a:cs typeface="+mn-cs"/>
              </a:rPr>
              <a:t>.</a:t>
            </a:r>
            <a:endParaRPr kumimoji="0" lang="en-CA" sz="1200" b="1" i="0" u="none" strike="noStrike" kern="1200" cap="none" spc="0" normalizeH="0" baseline="0" noProof="0" dirty="0">
              <a:ln>
                <a:noFill/>
              </a:ln>
              <a:solidFill>
                <a:prstClr val="black"/>
              </a:solidFill>
              <a:effectLst/>
              <a:uLnTx/>
              <a:uFillTx/>
              <a:latin typeface="Segoe UI"/>
              <a:ea typeface="+mn-ea"/>
              <a:cs typeface="+mn-cs"/>
            </a:endParaRPr>
          </a:p>
        </p:txBody>
      </p:sp>
      <p:pic>
        <p:nvPicPr>
          <p:cNvPr id="8" name="Picture 7" descr="Capilano University - Tourism Industry Association of BC">
            <a:extLst>
              <a:ext uri="{FF2B5EF4-FFF2-40B4-BE49-F238E27FC236}">
                <a16:creationId xmlns:a16="http://schemas.microsoft.com/office/drawing/2014/main" id="{6B756558-DA15-E97E-B7B8-6370FD514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096" y="263112"/>
            <a:ext cx="1293381" cy="6863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a:extLst>
              <a:ext uri="{FF2B5EF4-FFF2-40B4-BE49-F238E27FC236}">
                <a16:creationId xmlns:a16="http://schemas.microsoft.com/office/drawing/2014/main" id="{40E1D079-2736-A1B8-3D04-FF8225A38B04}"/>
              </a:ext>
            </a:extLst>
          </p:cNvPr>
          <p:cNvSpPr txBox="1">
            <a:spLocks/>
          </p:cNvSpPr>
          <p:nvPr/>
        </p:nvSpPr>
        <p:spPr>
          <a:xfrm>
            <a:off x="341514" y="373476"/>
            <a:ext cx="9905351" cy="548115"/>
          </a:xfrm>
          <a:prstGeom prst="rect">
            <a:avLst/>
          </a:prstGeom>
        </p:spPr>
        <p:txBody>
          <a:bodyPr vert="horz" lIns="91440" tIns="45720" rIns="91440" bIns="45720" rtlCol="0" anchor="t">
            <a:noAutofit/>
          </a:bodyPr>
          <a:lstStyle>
            <a:lvl1pPr algn="l" defTabSz="914400" rtl="0" eaLnBrk="1" latinLnBrk="0" hangingPunct="1">
              <a:lnSpc>
                <a:spcPct val="90000"/>
              </a:lnSpc>
              <a:spcBef>
                <a:spcPts val="1000"/>
              </a:spcBef>
              <a:buNone/>
              <a:defRPr sz="4000" b="1" kern="1200">
                <a:solidFill>
                  <a:schemeClr val="accent5"/>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Segoe UI"/>
                <a:ea typeface="+mj-ea"/>
                <a:cs typeface="+mj-cs"/>
              </a:rPr>
              <a:t>Leadership Certificate Idea</a:t>
            </a:r>
            <a:endParaRPr kumimoji="0" lang="en-CA" sz="3200" b="1" i="0" u="none" strike="noStrike" kern="1200" cap="none" spc="0" normalizeH="0" baseline="0" noProof="0" dirty="0">
              <a:ln>
                <a:noFill/>
              </a:ln>
              <a:solidFill>
                <a:prstClr val="black"/>
              </a:solidFill>
              <a:effectLst/>
              <a:uLnTx/>
              <a:uFillTx/>
              <a:latin typeface="Segoe UI"/>
              <a:ea typeface="+mj-ea"/>
              <a:cs typeface="+mj-cs"/>
            </a:endParaRPr>
          </a:p>
        </p:txBody>
      </p:sp>
      <p:sp>
        <p:nvSpPr>
          <p:cNvPr id="11" name="TextBox 10">
            <a:extLst>
              <a:ext uri="{FF2B5EF4-FFF2-40B4-BE49-F238E27FC236}">
                <a16:creationId xmlns:a16="http://schemas.microsoft.com/office/drawing/2014/main" id="{CC431AAA-FBCC-75AD-1E96-E7283D3DBA89}"/>
              </a:ext>
            </a:extLst>
          </p:cNvPr>
          <p:cNvSpPr txBox="1"/>
          <p:nvPr/>
        </p:nvSpPr>
        <p:spPr>
          <a:xfrm>
            <a:off x="425789" y="1215241"/>
            <a:ext cx="11476688" cy="4199611"/>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today’s fast-changing business world, new supervisors often step into leadership roles based on technical expertise but lack essential leadership skills. This certificate program bridges that gap by equipping emerging leaders with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practical skills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team management, conflict resolution, and strategic decision-making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program features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case-based learning, role-playing, mentorship, and industry networking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ensuring real-world application. Flexible learning options, including online and in-person workshops, make it accessible to professionals at different career stages.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With growing demand for leadership training, this program supports career growth, boosts employee engagement, and enhances organizational success.</a:t>
            </a:r>
          </a:p>
        </p:txBody>
      </p:sp>
    </p:spTree>
    <p:extLst>
      <p:ext uri="{BB962C8B-B14F-4D97-AF65-F5344CB8AC3E}">
        <p14:creationId xmlns:p14="http://schemas.microsoft.com/office/powerpoint/2010/main" val="3699795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6EFC03C-9D32-4F1A-6901-1059F035A8A1}"/>
              </a:ext>
            </a:extLst>
          </p:cNvPr>
          <p:cNvSpPr txBox="1">
            <a:spLocks/>
          </p:cNvSpPr>
          <p:nvPr/>
        </p:nvSpPr>
        <p:spPr>
          <a:xfrm>
            <a:off x="335007" y="51736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4000" b="1" dirty="0">
                <a:latin typeface="+mn-lt"/>
              </a:rPr>
              <a:t>Strategic Partners for Regional Studies Excellence</a:t>
            </a:r>
            <a:r>
              <a:rPr lang="en-CA" sz="4000" b="1" dirty="0">
                <a:latin typeface="+mn-lt"/>
              </a:rPr>
              <a:t> </a:t>
            </a:r>
            <a:r>
              <a:rPr lang="en-US" sz="1050" kern="100" dirty="0">
                <a:effectLst/>
                <a:latin typeface="+mn-lt"/>
                <a:ea typeface="Aptos" panose="020B0004020202020204" pitchFamily="34" charset="0"/>
                <a:cs typeface="Arial" panose="020B0604020202020204" pitchFamily="34" charset="0"/>
              </a:rPr>
              <a:t>(</a:t>
            </a:r>
            <a:r>
              <a:rPr lang="en-CA" sz="1050" dirty="0">
                <a:latin typeface="+mn-lt"/>
              </a:rPr>
              <a:t>Slide 1/6)</a:t>
            </a:r>
            <a:endParaRPr lang="en-CA" sz="4000" b="1" dirty="0">
              <a:latin typeface="+mn-lt"/>
            </a:endParaRPr>
          </a:p>
        </p:txBody>
      </p:sp>
      <p:sp>
        <p:nvSpPr>
          <p:cNvPr id="6" name="TextBox 5">
            <a:extLst>
              <a:ext uri="{FF2B5EF4-FFF2-40B4-BE49-F238E27FC236}">
                <a16:creationId xmlns:a16="http://schemas.microsoft.com/office/drawing/2014/main" id="{47AEF2D7-3DB2-542D-C9B6-0290E09312CB}"/>
              </a:ext>
            </a:extLst>
          </p:cNvPr>
          <p:cNvSpPr txBox="1"/>
          <p:nvPr/>
        </p:nvSpPr>
        <p:spPr>
          <a:xfrm>
            <a:off x="335006" y="1121547"/>
            <a:ext cx="11521987" cy="923330"/>
          </a:xfrm>
          <a:prstGeom prst="rect">
            <a:avLst/>
          </a:prstGeom>
          <a:noFill/>
        </p:spPr>
        <p:txBody>
          <a:bodyPr wrap="square">
            <a:spAutoFit/>
          </a:bodyPr>
          <a:lstStyle/>
          <a:p>
            <a:r>
              <a:rPr lang="en-US" sz="1800" kern="100" dirty="0">
                <a:effectLst/>
                <a:ea typeface="Aptos" panose="020B0004020202020204" pitchFamily="34" charset="0"/>
                <a:cs typeface="Arial" panose="020B0604020202020204" pitchFamily="34" charset="0"/>
              </a:rPr>
              <a:t>    Organizations and Latin American Studies Centers that Capilano University could draw expertise in the teaching of regional studies. The best centers are in the United States with about 25 other institutions outside of the United States with about five of them in Canada:</a:t>
            </a:r>
            <a:endParaRPr lang="en-CA" dirty="0"/>
          </a:p>
        </p:txBody>
      </p:sp>
      <p:pic>
        <p:nvPicPr>
          <p:cNvPr id="7" name="Picture 6" descr="Capilano University - Tourism Industry Association of BC">
            <a:extLst>
              <a:ext uri="{FF2B5EF4-FFF2-40B4-BE49-F238E27FC236}">
                <a16:creationId xmlns:a16="http://schemas.microsoft.com/office/drawing/2014/main" id="{64736EBE-89E0-3F4A-2E77-FDB20E752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6FFF0E7-62DC-E713-FBD6-655532C58FE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305470-33A0-FEDA-54E9-A09DDE704DD5}"/>
              </a:ext>
            </a:extLst>
          </p:cNvPr>
          <p:cNvSpPr txBox="1"/>
          <p:nvPr/>
        </p:nvSpPr>
        <p:spPr>
          <a:xfrm>
            <a:off x="3142394" y="2157555"/>
            <a:ext cx="6020708" cy="3942041"/>
          </a:xfrm>
          <a:prstGeom prst="rect">
            <a:avLst/>
          </a:prstGeom>
          <a:solidFill>
            <a:srgbClr val="005DA8"/>
          </a:solidFill>
          <a:ln>
            <a:solidFill>
              <a:schemeClr val="accent1"/>
            </a:solidFill>
          </a:ln>
        </p:spPr>
        <p:txBody>
          <a:bodyPr wrap="square">
            <a:spAutoFit/>
          </a:bodyPr>
          <a:lstStyle/>
          <a:p>
            <a:pPr algn="ctr">
              <a:lnSpc>
                <a:spcPct val="107000"/>
              </a:lnSpc>
              <a:spcAft>
                <a:spcPts val="800"/>
              </a:spcAft>
            </a:pPr>
            <a:r>
              <a:rPr lang="en-US" sz="1600" b="1" kern="100" dirty="0">
                <a:solidFill>
                  <a:schemeClr val="bg1"/>
                </a:solidFill>
                <a:effectLst/>
                <a:ea typeface="Aptos" panose="020B0004020202020204" pitchFamily="34" charset="0"/>
                <a:cs typeface="Arial" panose="020B0604020202020204" pitchFamily="34" charset="0"/>
              </a:rPr>
              <a:t>Associations &amp; Organizations</a:t>
            </a:r>
            <a:endParaRPr lang="en-CA" sz="16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Latin American Studies Association</a:t>
            </a:r>
            <a:r>
              <a:rPr lang="en-US" sz="1200" kern="100" dirty="0">
                <a:solidFill>
                  <a:schemeClr val="bg1"/>
                </a:solidFill>
                <a:effectLst/>
                <a:ea typeface="Aptos" panose="020B0004020202020204" pitchFamily="34" charset="0"/>
                <a:cs typeface="Arial" panose="020B0604020202020204" pitchFamily="34" charset="0"/>
              </a:rPr>
              <a:t> LASA</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Brazilian Studies Association</a:t>
            </a:r>
            <a:r>
              <a:rPr lang="en-US" sz="1200" kern="100" dirty="0">
                <a:solidFill>
                  <a:schemeClr val="bg1"/>
                </a:solidFill>
                <a:effectLst/>
                <a:ea typeface="Aptos" panose="020B0004020202020204" pitchFamily="34" charset="0"/>
                <a:cs typeface="Arial" panose="020B0604020202020204" pitchFamily="34" charset="0"/>
              </a:rPr>
              <a:t> BRASA</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Canadian Association for Latin American &amp; Caribbean Studies</a:t>
            </a:r>
            <a:r>
              <a:rPr lang="en-US" sz="1200" kern="100" dirty="0">
                <a:solidFill>
                  <a:schemeClr val="bg1"/>
                </a:solidFill>
                <a:effectLst/>
                <a:ea typeface="Aptos" panose="020B0004020202020204" pitchFamily="34" charset="0"/>
                <a:cs typeface="Arial" panose="020B0604020202020204" pitchFamily="34" charset="0"/>
              </a:rPr>
              <a:t> CALACS</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Caribbean Studies Association</a:t>
            </a:r>
            <a:r>
              <a:rPr lang="en-US" sz="1200" kern="100" dirty="0">
                <a:solidFill>
                  <a:schemeClr val="bg1"/>
                </a:solidFill>
                <a:effectLst/>
                <a:ea typeface="Aptos" panose="020B0004020202020204" pitchFamily="34" charset="0"/>
                <a:cs typeface="Arial" panose="020B0604020202020204" pitchFamily="34" charset="0"/>
              </a:rPr>
              <a:t> CSA</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Conference of Latin American Geographers</a:t>
            </a:r>
            <a:r>
              <a:rPr lang="en-US" sz="1200" kern="100" dirty="0">
                <a:solidFill>
                  <a:schemeClr val="bg1"/>
                </a:solidFill>
                <a:effectLst/>
                <a:ea typeface="Aptos" panose="020B0004020202020204" pitchFamily="34" charset="0"/>
                <a:cs typeface="Arial" panose="020B0604020202020204" pitchFamily="34" charset="0"/>
              </a:rPr>
              <a:t> CLAG</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s-PY" sz="1200" u="sng" kern="100" dirty="0">
                <a:solidFill>
                  <a:schemeClr val="bg1"/>
                </a:solidFill>
                <a:effectLst/>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Consejo Latinoamericano de Ciencias Sociales</a:t>
            </a:r>
            <a:r>
              <a:rPr lang="es-PY" sz="1200" kern="100" dirty="0">
                <a:solidFill>
                  <a:schemeClr val="bg1"/>
                </a:solidFill>
                <a:effectLst/>
                <a:ea typeface="Aptos" panose="020B0004020202020204" pitchFamily="34" charset="0"/>
                <a:cs typeface="Arial" panose="020B0604020202020204" pitchFamily="34" charset="0"/>
              </a:rPr>
              <a:t> CLACSO</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Consortium of Latin American Studies Programs</a:t>
            </a:r>
            <a:r>
              <a:rPr lang="en-US" sz="1200" kern="100" dirty="0">
                <a:solidFill>
                  <a:schemeClr val="bg1"/>
                </a:solidFill>
                <a:effectLst/>
                <a:ea typeface="Aptos" panose="020B0004020202020204" pitchFamily="34" charset="0"/>
                <a:cs typeface="Arial" panose="020B0604020202020204" pitchFamily="34" charset="0"/>
              </a:rPr>
              <a:t> CLASP</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s-PY" sz="1200" u="sng" kern="100" dirty="0">
                <a:solidFill>
                  <a:schemeClr val="bg1"/>
                </a:solidFill>
                <a:effectLst/>
                <a:ea typeface="Aptos" panose="020B00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Facultad Latinoamericana de Ciencias Sociales</a:t>
            </a:r>
            <a:r>
              <a:rPr lang="es-PY" sz="1200" kern="100" dirty="0">
                <a:solidFill>
                  <a:schemeClr val="bg1"/>
                </a:solidFill>
                <a:effectLst/>
                <a:ea typeface="Aptos" panose="020B0004020202020204" pitchFamily="34" charset="0"/>
                <a:cs typeface="Arial" panose="020B0604020202020204" pitchFamily="34" charset="0"/>
              </a:rPr>
              <a:t> FLACSO</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Guatemalan Scholars Network</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Latin American Jewish Studies Association</a:t>
            </a:r>
            <a:r>
              <a:rPr lang="en-US" sz="1200" kern="100" dirty="0">
                <a:solidFill>
                  <a:schemeClr val="bg1"/>
                </a:solidFill>
                <a:effectLst/>
                <a:ea typeface="Aptos" panose="020B0004020202020204" pitchFamily="34" charset="0"/>
                <a:cs typeface="Arial" panose="020B0604020202020204" pitchFamily="34" charset="0"/>
              </a:rPr>
              <a:t> LAJSA</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Seminar on the Acquisition of Latin American Library Materials</a:t>
            </a:r>
            <a:r>
              <a:rPr lang="en-US" sz="1200" kern="100" dirty="0">
                <a:solidFill>
                  <a:schemeClr val="bg1"/>
                </a:solidFill>
                <a:effectLst/>
                <a:ea typeface="Aptos" panose="020B0004020202020204" pitchFamily="34" charset="0"/>
                <a:cs typeface="Arial" panose="020B0604020202020204" pitchFamily="34" charset="0"/>
              </a:rPr>
              <a:t> SALALM</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Society for Caribbean Studies</a:t>
            </a:r>
            <a:r>
              <a:rPr lang="en-US" sz="1200" kern="100" dirty="0">
                <a:solidFill>
                  <a:schemeClr val="bg1"/>
                </a:solidFill>
                <a:effectLst/>
                <a:ea typeface="Aptos" panose="020B0004020202020204" pitchFamily="34" charset="0"/>
                <a:cs typeface="Arial" panose="020B0604020202020204" pitchFamily="34" charset="0"/>
              </a:rPr>
              <a:t> SCS</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200" u="sng" kern="100" dirty="0">
                <a:solidFill>
                  <a:schemeClr val="bg1"/>
                </a:solidFill>
                <a:effectLst/>
                <a:ea typeface="Aptos" panose="020B00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Society for Latin American Studies</a:t>
            </a:r>
            <a:r>
              <a:rPr lang="en-US" sz="1200" kern="100" dirty="0">
                <a:solidFill>
                  <a:schemeClr val="bg1"/>
                </a:solidFill>
                <a:effectLst/>
                <a:ea typeface="Aptos" panose="020B0004020202020204" pitchFamily="34" charset="0"/>
                <a:cs typeface="Arial" panose="020B0604020202020204" pitchFamily="34" charset="0"/>
              </a:rPr>
              <a:t> SLAS</a:t>
            </a:r>
            <a:endParaRPr lang="en-CA" sz="1200" kern="100" dirty="0">
              <a:solidFill>
                <a:schemeClr val="bg1"/>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244194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162C0-810B-ABFE-4799-027D33700C01}"/>
              </a:ext>
            </a:extLst>
          </p:cNvPr>
          <p:cNvSpPr txBox="1"/>
          <p:nvPr/>
        </p:nvSpPr>
        <p:spPr>
          <a:xfrm>
            <a:off x="428904" y="1343360"/>
            <a:ext cx="5494522" cy="3848939"/>
          </a:xfrm>
          <a:prstGeom prst="rect">
            <a:avLst/>
          </a:prstGeom>
          <a:solidFill>
            <a:srgbClr val="F58220"/>
          </a:solidFill>
        </p:spPr>
        <p:txBody>
          <a:bodyPr wrap="square">
            <a:spAutoFit/>
          </a:bodyPr>
          <a:lstStyle/>
          <a:p>
            <a:pPr algn="ctr">
              <a:lnSpc>
                <a:spcPct val="107000"/>
              </a:lnSpc>
              <a:spcAft>
                <a:spcPts val="800"/>
              </a:spcAft>
            </a:pPr>
            <a:r>
              <a:rPr lang="en-US" sz="1600" b="1" kern="100" dirty="0">
                <a:ea typeface="Aptos" panose="020B0004020202020204" pitchFamily="34" charset="0"/>
                <a:cs typeface="Arial" panose="020B0604020202020204" pitchFamily="34" charset="0"/>
              </a:rPr>
              <a:t>Comprehensive NRCs, Individual Programs</a:t>
            </a:r>
            <a:endParaRPr lang="en-CA" sz="16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Florida International University </a:t>
            </a:r>
            <a:r>
              <a:rPr lang="en-US" sz="1200" u="sng" kern="100" dirty="0">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Latin American and Caribbean Center</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Stanford University </a:t>
            </a:r>
            <a:r>
              <a:rPr lang="en-US" sz="1200" u="sng" kern="100" dirty="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Center for Latin American Studies</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Tulane University </a:t>
            </a:r>
            <a:r>
              <a:rPr lang="en-US" sz="1200" u="sng" kern="100" dirty="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Roger Thayer Stone Center for Latin American Studies</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University of California, Los Angeles </a:t>
            </a:r>
            <a:r>
              <a:rPr lang="en-US" sz="1200" u="sng" kern="100" dirty="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Latin American Institute</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University of Florida </a:t>
            </a:r>
            <a:r>
              <a:rPr lang="en-US" sz="1200" u="sng" kern="100" dirty="0">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Center for Latin American Studies</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University of Georgia </a:t>
            </a:r>
            <a:r>
              <a:rPr lang="en-US" sz="1200" u="sng" kern="100" dirty="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Latin American and Caribbean Studies Institute</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University of Michigan </a:t>
            </a:r>
            <a:r>
              <a:rPr lang="en-US" sz="1200" u="sng" kern="100" dirty="0">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Center for Latin American and Caribbean Studies</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University of New Mexico </a:t>
            </a:r>
            <a:r>
              <a:rPr lang="en-US" sz="1200" u="sng" kern="100" dirty="0">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Latin American and Iberian Institute</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University of Pittsburgh </a:t>
            </a:r>
            <a:r>
              <a:rPr lang="en-US" sz="1200" u="sng" kern="100" dirty="0">
                <a:ea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Center for Latin American Studies</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University of Texas at Austin </a:t>
            </a:r>
            <a:r>
              <a:rPr lang="en-US" sz="1200" u="sng" kern="100" dirty="0">
                <a:ea typeface="Aptos" panose="020B00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Teresa Lozano Long Institute of Latin American Studies</a:t>
            </a:r>
            <a:endParaRPr lang="en-CA" sz="1200" kern="100" dirty="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200" kern="100" dirty="0">
                <a:ea typeface="Aptos" panose="020B0004020202020204" pitchFamily="34" charset="0"/>
                <a:cs typeface="Arial" panose="020B0604020202020204" pitchFamily="34" charset="0"/>
              </a:rPr>
              <a:t>Vanderbilt University </a:t>
            </a:r>
            <a:r>
              <a:rPr lang="en-US" sz="1200" u="sng" kern="100" dirty="0">
                <a:ea typeface="Aptos" panose="020B00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Center for Latin American Studies</a:t>
            </a:r>
            <a:endParaRPr lang="en-US" sz="1200" u="sng" kern="100" dirty="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ADDE2FA-083A-4157-A675-445D60B03747}"/>
              </a:ext>
            </a:extLst>
          </p:cNvPr>
          <p:cNvSpPr txBox="1"/>
          <p:nvPr/>
        </p:nvSpPr>
        <p:spPr>
          <a:xfrm>
            <a:off x="6027972" y="1343360"/>
            <a:ext cx="5494522" cy="2728952"/>
          </a:xfrm>
          <a:prstGeom prst="rect">
            <a:avLst/>
          </a:prstGeom>
          <a:solidFill>
            <a:srgbClr val="7CB842"/>
          </a:solidFill>
        </p:spPr>
        <p:txBody>
          <a:bodyPr wrap="square">
            <a:spAutoFit/>
          </a:bodyPr>
          <a:lstStyle/>
          <a:p>
            <a:pPr algn="ctr">
              <a:spcAft>
                <a:spcPts val="800"/>
              </a:spcAft>
            </a:pPr>
            <a:r>
              <a:rPr lang="en-US" sz="1200" b="1" kern="100" dirty="0">
                <a:effectLst/>
                <a:ea typeface="Aptos" panose="020B0004020202020204" pitchFamily="34" charset="0"/>
                <a:cs typeface="Arial" panose="020B0604020202020204" pitchFamily="34" charset="0"/>
              </a:rPr>
              <a:t>Comprehensive NRCs, Consortia</a:t>
            </a:r>
            <a:endParaRPr lang="en-CA" sz="1200" kern="100" dirty="0">
              <a:effectLst/>
              <a:ea typeface="Aptos" panose="020B000402020202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US" sz="1050" kern="100" dirty="0">
                <a:effectLst/>
                <a:ea typeface="Aptos" panose="020B0004020202020204" pitchFamily="34" charset="0"/>
                <a:cs typeface="Arial" panose="020B0604020202020204" pitchFamily="34" charset="0"/>
              </a:rPr>
              <a:t>Colombia University </a:t>
            </a:r>
            <a:r>
              <a:rPr lang="en-US" sz="1050" u="sng" kern="100" dirty="0">
                <a:solidFill>
                  <a:srgbClr val="467886"/>
                </a:solidFill>
                <a:effectLst/>
                <a:ea typeface="Aptos" panose="020B0004020202020204" pitchFamily="34" charset="0"/>
                <a:cs typeface="Arial" panose="020B0604020202020204" pitchFamily="34" charset="0"/>
                <a:hlinkClick r:id="rId13"/>
              </a:rPr>
              <a:t>Institute of Latin American Studies</a:t>
            </a:r>
            <a:r>
              <a:rPr lang="en-US" sz="1050" kern="100" dirty="0">
                <a:effectLst/>
                <a:ea typeface="Aptos" panose="020B0004020202020204" pitchFamily="34" charset="0"/>
                <a:cs typeface="Arial" panose="020B0604020202020204" pitchFamily="34" charset="0"/>
              </a:rPr>
              <a:t> with</a:t>
            </a:r>
            <a:br>
              <a:rPr lang="en-US" sz="1050" kern="100" dirty="0">
                <a:effectLst/>
                <a:ea typeface="Aptos" panose="020B0004020202020204" pitchFamily="34" charset="0"/>
                <a:cs typeface="Arial" panose="020B0604020202020204" pitchFamily="34" charset="0"/>
              </a:rPr>
            </a:br>
            <a:r>
              <a:rPr lang="en-US" sz="1050" kern="100" dirty="0">
                <a:effectLst/>
                <a:ea typeface="Aptos" panose="020B0004020202020204" pitchFamily="34" charset="0"/>
                <a:cs typeface="Arial" panose="020B0604020202020204" pitchFamily="34" charset="0"/>
              </a:rPr>
              <a:t>New York University </a:t>
            </a:r>
            <a:r>
              <a:rPr lang="en-US" sz="1050" u="sng" kern="100" dirty="0">
                <a:solidFill>
                  <a:srgbClr val="467886"/>
                </a:solidFill>
                <a:effectLst/>
                <a:ea typeface="Aptos" panose="020B0004020202020204" pitchFamily="34" charset="0"/>
                <a:cs typeface="Arial" panose="020B0604020202020204" pitchFamily="34" charset="0"/>
                <a:hlinkClick r:id="rId14"/>
              </a:rPr>
              <a:t>Center for Latin American and Caribbean Studies</a:t>
            </a:r>
            <a:endParaRPr lang="en-CA" sz="1050" kern="100" dirty="0">
              <a:effectLst/>
              <a:ea typeface="Aptos" panose="020B000402020202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US" sz="1050" kern="100" dirty="0">
                <a:effectLst/>
                <a:ea typeface="Aptos" panose="020B0004020202020204" pitchFamily="34" charset="0"/>
                <a:cs typeface="Arial" panose="020B0604020202020204" pitchFamily="34" charset="0"/>
              </a:rPr>
              <a:t>Duke University </a:t>
            </a:r>
            <a:r>
              <a:rPr lang="en-US" sz="1050" u="sng" kern="100" dirty="0">
                <a:solidFill>
                  <a:srgbClr val="467886"/>
                </a:solidFill>
                <a:effectLst/>
                <a:ea typeface="Aptos" panose="020B0004020202020204" pitchFamily="34" charset="0"/>
                <a:cs typeface="Arial" panose="020B0604020202020204" pitchFamily="34" charset="0"/>
                <a:hlinkClick r:id="rId15"/>
              </a:rPr>
              <a:t>Center for Latin American and Caribbean Studies</a:t>
            </a:r>
            <a:r>
              <a:rPr lang="en-US" sz="1050" kern="100" dirty="0">
                <a:effectLst/>
                <a:ea typeface="Aptos" panose="020B0004020202020204" pitchFamily="34" charset="0"/>
                <a:cs typeface="Arial" panose="020B0604020202020204" pitchFamily="34" charset="0"/>
              </a:rPr>
              <a:t> with</a:t>
            </a:r>
            <a:br>
              <a:rPr lang="en-US" sz="1050" kern="100" dirty="0">
                <a:effectLst/>
                <a:ea typeface="Aptos" panose="020B0004020202020204" pitchFamily="34" charset="0"/>
                <a:cs typeface="Arial" panose="020B0604020202020204" pitchFamily="34" charset="0"/>
              </a:rPr>
            </a:br>
            <a:r>
              <a:rPr lang="en-US" sz="1050" kern="100" dirty="0">
                <a:effectLst/>
                <a:ea typeface="Aptos" panose="020B0004020202020204" pitchFamily="34" charset="0"/>
                <a:cs typeface="Arial" panose="020B0604020202020204" pitchFamily="34" charset="0"/>
              </a:rPr>
              <a:t>University of North Carolina </a:t>
            </a:r>
            <a:r>
              <a:rPr lang="en-US" sz="1050" u="sng" kern="100" dirty="0">
                <a:solidFill>
                  <a:srgbClr val="467886"/>
                </a:solidFill>
                <a:effectLst/>
                <a:ea typeface="Aptos" panose="020B0004020202020204" pitchFamily="34" charset="0"/>
                <a:cs typeface="Arial" panose="020B0604020202020204" pitchFamily="34" charset="0"/>
                <a:hlinkClick r:id="rId16"/>
              </a:rPr>
              <a:t>Institute for the Study of the Americas</a:t>
            </a:r>
            <a:endParaRPr lang="en-CA" sz="1050" kern="100" dirty="0">
              <a:effectLst/>
              <a:ea typeface="Aptos" panose="020B000402020202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US" sz="1050" kern="100" dirty="0">
                <a:effectLst/>
                <a:ea typeface="Aptos" panose="020B0004020202020204" pitchFamily="34" charset="0"/>
                <a:cs typeface="Arial" panose="020B0604020202020204" pitchFamily="34" charset="0"/>
              </a:rPr>
              <a:t>University of Illinois, Urbana-Champaign </a:t>
            </a:r>
            <a:r>
              <a:rPr lang="en-US" sz="1050" u="sng" kern="100" dirty="0">
                <a:solidFill>
                  <a:srgbClr val="467886"/>
                </a:solidFill>
                <a:effectLst/>
                <a:ea typeface="Aptos" panose="020B0004020202020204" pitchFamily="34" charset="0"/>
                <a:cs typeface="Arial" panose="020B0604020202020204" pitchFamily="34" charset="0"/>
                <a:hlinkClick r:id="rId17"/>
              </a:rPr>
              <a:t>Center for Latin American and Caribbean Studies</a:t>
            </a:r>
            <a:r>
              <a:rPr lang="en-US" sz="1050" kern="100" dirty="0">
                <a:effectLst/>
                <a:ea typeface="Aptos" panose="020B0004020202020204" pitchFamily="34" charset="0"/>
                <a:cs typeface="Arial" panose="020B0604020202020204" pitchFamily="34" charset="0"/>
              </a:rPr>
              <a:t> with</a:t>
            </a:r>
            <a:br>
              <a:rPr lang="en-US" sz="1050" kern="100" dirty="0">
                <a:effectLst/>
                <a:ea typeface="Aptos" panose="020B0004020202020204" pitchFamily="34" charset="0"/>
                <a:cs typeface="Arial" panose="020B0604020202020204" pitchFamily="34" charset="0"/>
              </a:rPr>
            </a:br>
            <a:r>
              <a:rPr lang="en-US" sz="1050" kern="100" dirty="0">
                <a:effectLst/>
                <a:ea typeface="Aptos" panose="020B0004020202020204" pitchFamily="34" charset="0"/>
                <a:cs typeface="Arial" panose="020B0604020202020204" pitchFamily="34" charset="0"/>
              </a:rPr>
              <a:t>University of Chicago </a:t>
            </a:r>
            <a:r>
              <a:rPr lang="en-US" sz="1050" u="sng" kern="100" dirty="0">
                <a:solidFill>
                  <a:srgbClr val="467886"/>
                </a:solidFill>
                <a:effectLst/>
                <a:ea typeface="Aptos" panose="020B0004020202020204" pitchFamily="34" charset="0"/>
                <a:cs typeface="Arial" panose="020B0604020202020204" pitchFamily="34" charset="0"/>
                <a:hlinkClick r:id="rId18"/>
              </a:rPr>
              <a:t>Center for Latin American Studies</a:t>
            </a:r>
            <a:endParaRPr lang="en-CA" sz="1050" kern="100" dirty="0">
              <a:effectLst/>
              <a:ea typeface="Aptos" panose="020B000402020202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US" sz="1050" kern="100" dirty="0">
                <a:effectLst/>
                <a:ea typeface="Aptos" panose="020B0004020202020204" pitchFamily="34" charset="0"/>
                <a:cs typeface="Arial" panose="020B0604020202020204" pitchFamily="34" charset="0"/>
              </a:rPr>
              <a:t>University of Utah </a:t>
            </a:r>
            <a:r>
              <a:rPr lang="en-US" sz="1050" u="sng" kern="100" dirty="0">
                <a:solidFill>
                  <a:srgbClr val="467886"/>
                </a:solidFill>
                <a:effectLst/>
                <a:ea typeface="Aptos" panose="020B0004020202020204" pitchFamily="34" charset="0"/>
                <a:cs typeface="Arial" panose="020B0604020202020204" pitchFamily="34" charset="0"/>
                <a:hlinkClick r:id="rId19"/>
              </a:rPr>
              <a:t>Latin American Studies</a:t>
            </a:r>
            <a:r>
              <a:rPr lang="en-US" sz="1050" kern="100" dirty="0">
                <a:effectLst/>
                <a:ea typeface="Aptos" panose="020B0004020202020204" pitchFamily="34" charset="0"/>
                <a:cs typeface="Arial" panose="020B0604020202020204" pitchFamily="34" charset="0"/>
              </a:rPr>
              <a:t> with</a:t>
            </a:r>
            <a:br>
              <a:rPr lang="en-US" sz="1050" kern="100" dirty="0">
                <a:effectLst/>
                <a:ea typeface="Aptos" panose="020B0004020202020204" pitchFamily="34" charset="0"/>
                <a:cs typeface="Arial" panose="020B0604020202020204" pitchFamily="34" charset="0"/>
              </a:rPr>
            </a:br>
            <a:r>
              <a:rPr lang="en-US" sz="1050" kern="100" dirty="0">
                <a:effectLst/>
                <a:ea typeface="Aptos" panose="020B0004020202020204" pitchFamily="34" charset="0"/>
                <a:cs typeface="Arial" panose="020B0604020202020204" pitchFamily="34" charset="0"/>
              </a:rPr>
              <a:t>Brigham Young University </a:t>
            </a:r>
            <a:r>
              <a:rPr lang="en-US" sz="1050" u="sng" kern="100" dirty="0">
                <a:solidFill>
                  <a:srgbClr val="467886"/>
                </a:solidFill>
                <a:effectLst/>
                <a:ea typeface="Aptos" panose="020B0004020202020204" pitchFamily="34" charset="0"/>
                <a:cs typeface="Arial" panose="020B0604020202020204" pitchFamily="34" charset="0"/>
                <a:hlinkClick r:id="rId20"/>
              </a:rPr>
              <a:t>Latin American Studies</a:t>
            </a:r>
            <a:endParaRPr lang="en-CA" sz="1050" kern="100" dirty="0">
              <a:effectLst/>
              <a:ea typeface="Aptos" panose="020B0004020202020204" pitchFamily="34" charset="0"/>
              <a:cs typeface="Arial" panose="020B0604020202020204" pitchFamily="34" charset="0"/>
            </a:endParaRPr>
          </a:p>
          <a:p>
            <a:pPr marL="342900" lvl="0" indent="-342900">
              <a:spcAft>
                <a:spcPts val="800"/>
              </a:spcAft>
              <a:buSzPts val="1000"/>
              <a:buFont typeface="Symbol" panose="05050102010706020507" pitchFamily="18" charset="2"/>
              <a:buChar char=""/>
              <a:tabLst>
                <a:tab pos="457200" algn="l"/>
              </a:tabLst>
            </a:pPr>
            <a:r>
              <a:rPr lang="en-US" sz="1050" kern="100" dirty="0">
                <a:effectLst/>
                <a:ea typeface="Aptos" panose="020B0004020202020204" pitchFamily="34" charset="0"/>
                <a:cs typeface="Arial" panose="020B0604020202020204" pitchFamily="34" charset="0"/>
              </a:rPr>
              <a:t>University of Wisconsin, Madison </a:t>
            </a:r>
            <a:r>
              <a:rPr lang="en-US" sz="1050" u="sng" kern="100" dirty="0">
                <a:solidFill>
                  <a:srgbClr val="467886"/>
                </a:solidFill>
                <a:effectLst/>
                <a:ea typeface="Aptos" panose="020B0004020202020204" pitchFamily="34" charset="0"/>
                <a:cs typeface="Arial" panose="020B0604020202020204" pitchFamily="34" charset="0"/>
                <a:hlinkClick r:id="rId21"/>
              </a:rPr>
              <a:t>Latin American, Caribbean and Iberian Studies Program</a:t>
            </a:r>
            <a:r>
              <a:rPr lang="en-US" sz="1050" kern="100" dirty="0">
                <a:effectLst/>
                <a:ea typeface="Aptos" panose="020B0004020202020204" pitchFamily="34" charset="0"/>
                <a:cs typeface="Arial" panose="020B0604020202020204" pitchFamily="34" charset="0"/>
              </a:rPr>
              <a:t> with</a:t>
            </a:r>
            <a:br>
              <a:rPr lang="en-US" sz="1050" kern="100" dirty="0">
                <a:effectLst/>
                <a:ea typeface="Aptos" panose="020B0004020202020204" pitchFamily="34" charset="0"/>
                <a:cs typeface="Arial" panose="020B0604020202020204" pitchFamily="34" charset="0"/>
              </a:rPr>
            </a:br>
            <a:r>
              <a:rPr lang="en-US" sz="1050" kern="100" dirty="0">
                <a:effectLst/>
                <a:ea typeface="Aptos" panose="020B0004020202020204" pitchFamily="34" charset="0"/>
                <a:cs typeface="Arial" panose="020B0604020202020204" pitchFamily="34" charset="0"/>
              </a:rPr>
              <a:t>University of Wisconsin, Milwaukee </a:t>
            </a:r>
            <a:r>
              <a:rPr lang="en-US" sz="1050" u="sng" kern="100" dirty="0">
                <a:solidFill>
                  <a:srgbClr val="467886"/>
                </a:solidFill>
                <a:effectLst/>
                <a:ea typeface="Aptos" panose="020B0004020202020204" pitchFamily="34" charset="0"/>
                <a:cs typeface="Arial" panose="020B0604020202020204" pitchFamily="34" charset="0"/>
                <a:hlinkClick r:id="rId22"/>
              </a:rPr>
              <a:t>Center for Latin American and Caribbean Studies</a:t>
            </a:r>
            <a:endParaRPr lang="en-CA" sz="1050" kern="100" dirty="0">
              <a:effectLst/>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9BBC38-74E4-74C8-CD20-11FF730CAECC}"/>
              </a:ext>
            </a:extLst>
          </p:cNvPr>
          <p:cNvSpPr txBox="1"/>
          <p:nvPr/>
        </p:nvSpPr>
        <p:spPr>
          <a:xfrm>
            <a:off x="6027972" y="4155955"/>
            <a:ext cx="5494522" cy="1731628"/>
          </a:xfrm>
          <a:prstGeom prst="rect">
            <a:avLst/>
          </a:prstGeom>
          <a:solidFill>
            <a:srgbClr val="D23239"/>
          </a:solidFill>
        </p:spPr>
        <p:txBody>
          <a:bodyPr wrap="square">
            <a:spAutoFit/>
          </a:bodyPr>
          <a:lstStyle/>
          <a:p>
            <a:pPr algn="ctr">
              <a:lnSpc>
                <a:spcPct val="107000"/>
              </a:lnSpc>
              <a:spcAft>
                <a:spcPts val="800"/>
              </a:spcAft>
            </a:pPr>
            <a:r>
              <a:rPr lang="en-US" sz="1200" b="1" kern="100" dirty="0">
                <a:solidFill>
                  <a:schemeClr val="bg1"/>
                </a:solidFill>
                <a:effectLst/>
                <a:ea typeface="Aptos" panose="020B0004020202020204" pitchFamily="34" charset="0"/>
                <a:cs typeface="Arial" panose="020B0604020202020204" pitchFamily="34" charset="0"/>
              </a:rPr>
              <a:t>Directories of Latin American Studies Programs</a:t>
            </a:r>
            <a:endParaRPr lang="en-CA" sz="12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050" u="sng" kern="100" dirty="0">
                <a:solidFill>
                  <a:schemeClr val="bg1"/>
                </a:solidFill>
                <a:effectLst/>
                <a:ea typeface="Aptos" panose="020B0004020202020204" pitchFamily="34" charset="0"/>
                <a:cs typeface="Arial" panose="020B0604020202020204" pitchFamily="34" charset="0"/>
                <a:hlinkClick r:id="rId23">
                  <a:extLst>
                    <a:ext uri="{A12FA001-AC4F-418D-AE19-62706E023703}">
                      <ahyp:hlinkClr xmlns:ahyp="http://schemas.microsoft.com/office/drawing/2018/hyperlinkcolor" val="tx"/>
                    </a:ext>
                  </a:extLst>
                </a:hlinkClick>
              </a:rPr>
              <a:t>CLASP Latin American Studies Member Institutions Directory</a:t>
            </a:r>
            <a:endParaRPr lang="en-CA" sz="105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050" u="sng" kern="100" dirty="0">
                <a:solidFill>
                  <a:schemeClr val="bg1"/>
                </a:solidFill>
                <a:effectLst/>
                <a:ea typeface="Aptos" panose="020B0004020202020204" pitchFamily="34" charset="0"/>
                <a:cs typeface="Arial" panose="020B0604020202020204" pitchFamily="34" charset="0"/>
                <a:hlinkClick r:id="rId24">
                  <a:extLst>
                    <a:ext uri="{A12FA001-AC4F-418D-AE19-62706E023703}">
                      <ahyp:hlinkClr xmlns:ahyp="http://schemas.microsoft.com/office/drawing/2018/hyperlinkcolor" val="tx"/>
                    </a:ext>
                  </a:extLst>
                </a:hlinkClick>
              </a:rPr>
              <a:t>Latin American and Caribbean Studies Centers</a:t>
            </a:r>
            <a:r>
              <a:rPr lang="en-US" sz="1050" kern="100" dirty="0">
                <a:solidFill>
                  <a:schemeClr val="bg1"/>
                </a:solidFill>
                <a:effectLst/>
                <a:ea typeface="Aptos" panose="020B0004020202020204" pitchFamily="34" charset="0"/>
                <a:cs typeface="Arial" panose="020B0604020202020204" pitchFamily="34" charset="0"/>
              </a:rPr>
              <a:t> Directory compiled by the International Institute, University of Michigan</a:t>
            </a:r>
            <a:endParaRPr lang="en-CA" sz="105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050" u="sng" kern="100" dirty="0">
                <a:solidFill>
                  <a:schemeClr val="bg1"/>
                </a:solidFill>
                <a:effectLst/>
                <a:ea typeface="Aptos" panose="020B0004020202020204" pitchFamily="34" charset="0"/>
                <a:cs typeface="Arial" panose="020B0604020202020204" pitchFamily="34" charset="0"/>
                <a:hlinkClick r:id="rId25">
                  <a:extLst>
                    <a:ext uri="{A12FA001-AC4F-418D-AE19-62706E023703}">
                      <ahyp:hlinkClr xmlns:ahyp="http://schemas.microsoft.com/office/drawing/2018/hyperlinkcolor" val="tx"/>
                    </a:ext>
                  </a:extLst>
                </a:hlinkClick>
              </a:rPr>
              <a:t>LASA's Directory of LAS Programs</a:t>
            </a:r>
            <a:r>
              <a:rPr lang="en-US" sz="1050" kern="100" dirty="0">
                <a:solidFill>
                  <a:schemeClr val="bg1"/>
                </a:solidFill>
                <a:effectLst/>
                <a:ea typeface="Aptos" panose="020B0004020202020204" pitchFamily="34" charset="0"/>
                <a:cs typeface="Arial" panose="020B0604020202020204" pitchFamily="34" charset="0"/>
              </a:rPr>
              <a:t> Database of LAS programs browsable by state or by country</a:t>
            </a:r>
            <a:endParaRPr lang="en-CA" sz="105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PY" sz="1050" u="sng" kern="100" dirty="0">
                <a:solidFill>
                  <a:schemeClr val="bg1"/>
                </a:solidFill>
                <a:effectLst/>
                <a:ea typeface="Aptos" panose="020B00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Recursos Europeos sobre América Latina en Internet</a:t>
            </a:r>
            <a:r>
              <a:rPr lang="es-PY" sz="1050" kern="100" dirty="0">
                <a:solidFill>
                  <a:schemeClr val="bg1"/>
                </a:solidFill>
                <a:effectLst/>
                <a:ea typeface="Aptos" panose="020B0004020202020204" pitchFamily="34" charset="0"/>
                <a:cs typeface="Arial" panose="020B0604020202020204" pitchFamily="34" charset="0"/>
              </a:rPr>
              <a:t> REDIAL</a:t>
            </a:r>
            <a:endParaRPr lang="en-CA" sz="1050" kern="100" dirty="0">
              <a:solidFill>
                <a:schemeClr val="bg1"/>
              </a:solidFill>
              <a:effectLst/>
              <a:ea typeface="Aptos" panose="020B00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8F255D-BB8C-FAA7-C861-7EF9F2F64E76}"/>
              </a:ext>
            </a:extLst>
          </p:cNvPr>
          <p:cNvSpPr txBox="1"/>
          <p:nvPr/>
        </p:nvSpPr>
        <p:spPr>
          <a:xfrm>
            <a:off x="1695075" y="996534"/>
            <a:ext cx="8801849" cy="346826"/>
          </a:xfrm>
          <a:prstGeom prst="rect">
            <a:avLst/>
          </a:prstGeom>
          <a:noFill/>
        </p:spPr>
        <p:txBody>
          <a:bodyPr wrap="square">
            <a:spAutoFit/>
          </a:bodyPr>
          <a:lstStyle/>
          <a:p>
            <a:pPr algn="ctr">
              <a:lnSpc>
                <a:spcPct val="107000"/>
              </a:lnSpc>
              <a:spcAft>
                <a:spcPts val="800"/>
              </a:spcAft>
            </a:pPr>
            <a:r>
              <a:rPr lang="en-US" sz="1600" b="1" kern="100" dirty="0">
                <a:effectLst/>
                <a:ea typeface="Aptos" panose="020B0004020202020204" pitchFamily="34" charset="0"/>
                <a:cs typeface="Arial" panose="020B0604020202020204" pitchFamily="34" charset="0"/>
              </a:rPr>
              <a:t>National Resource Centers on Latin America &amp; the Caribbean, 2014 - 2017</a:t>
            </a:r>
            <a:endParaRPr lang="en-CA" sz="1600" kern="100" dirty="0">
              <a:effectLst/>
              <a:ea typeface="Aptos" panose="020B0004020202020204" pitchFamily="34" charset="0"/>
              <a:cs typeface="Arial" panose="020B0604020202020204" pitchFamily="34" charset="0"/>
            </a:endParaRPr>
          </a:p>
        </p:txBody>
      </p:sp>
      <p:pic>
        <p:nvPicPr>
          <p:cNvPr id="11" name="Picture 10" descr="Capilano University - Tourism Industry Association of BC">
            <a:extLst>
              <a:ext uri="{FF2B5EF4-FFF2-40B4-BE49-F238E27FC236}">
                <a16:creationId xmlns:a16="http://schemas.microsoft.com/office/drawing/2014/main" id="{2F908500-EC7D-7ECD-5D5A-577F027CF8B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F77F3488-71C3-9166-5F72-3469C676D7A7}"/>
              </a:ext>
            </a:extLst>
          </p:cNvPr>
          <p:cNvPicPr>
            <a:picLocks noChangeAspect="1" noChangeArrowheads="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5">
            <a:extLst>
              <a:ext uri="{FF2B5EF4-FFF2-40B4-BE49-F238E27FC236}">
                <a16:creationId xmlns:a16="http://schemas.microsoft.com/office/drawing/2014/main" id="{532034C1-80A8-9E1D-89D3-A147B604AEF4}"/>
              </a:ext>
            </a:extLst>
          </p:cNvPr>
          <p:cNvSpPr txBox="1">
            <a:spLocks/>
          </p:cNvSpPr>
          <p:nvPr/>
        </p:nvSpPr>
        <p:spPr>
          <a:xfrm>
            <a:off x="335007" y="51736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4000" b="1" dirty="0">
                <a:latin typeface="+mn-lt"/>
              </a:rPr>
              <a:t>Strategic Partners for Regional Studies Excellence</a:t>
            </a:r>
            <a:r>
              <a:rPr lang="en-CA" sz="4000" b="1" dirty="0">
                <a:latin typeface="+mn-lt"/>
              </a:rPr>
              <a:t> </a:t>
            </a:r>
            <a:r>
              <a:rPr lang="en-US" sz="1050" kern="100" dirty="0">
                <a:effectLst/>
                <a:latin typeface="+mn-lt"/>
                <a:ea typeface="Aptos" panose="020B0004020202020204" pitchFamily="34" charset="0"/>
                <a:cs typeface="Arial" panose="020B0604020202020204" pitchFamily="34" charset="0"/>
              </a:rPr>
              <a:t>(</a:t>
            </a:r>
            <a:r>
              <a:rPr lang="en-CA" sz="1050" dirty="0">
                <a:latin typeface="+mn-lt"/>
              </a:rPr>
              <a:t>Slide 2/6)</a:t>
            </a:r>
            <a:endParaRPr lang="en-CA" sz="4000" b="1" dirty="0">
              <a:latin typeface="+mn-lt"/>
            </a:endParaRPr>
          </a:p>
        </p:txBody>
      </p:sp>
    </p:spTree>
    <p:extLst>
      <p:ext uri="{BB962C8B-B14F-4D97-AF65-F5344CB8AC3E}">
        <p14:creationId xmlns:p14="http://schemas.microsoft.com/office/powerpoint/2010/main" val="235750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1B5D31-3D7A-50C5-741B-86E3B362A367}"/>
              </a:ext>
            </a:extLst>
          </p:cNvPr>
          <p:cNvSpPr txBox="1"/>
          <p:nvPr/>
        </p:nvSpPr>
        <p:spPr>
          <a:xfrm>
            <a:off x="2578667" y="1228712"/>
            <a:ext cx="7034666" cy="5118902"/>
          </a:xfrm>
          <a:prstGeom prst="rect">
            <a:avLst/>
          </a:prstGeom>
          <a:solidFill>
            <a:srgbClr val="005DA8"/>
          </a:solidFill>
        </p:spPr>
        <p:txBody>
          <a:bodyPr wrap="square">
            <a:spAutoFit/>
          </a:bodyPr>
          <a:lstStyle/>
          <a:p>
            <a:pPr algn="ctr">
              <a:lnSpc>
                <a:spcPct val="150000"/>
              </a:lnSpc>
            </a:pPr>
            <a:r>
              <a:rPr lang="en-US" sz="1400" b="1" kern="100" dirty="0">
                <a:solidFill>
                  <a:schemeClr val="bg1"/>
                </a:solidFill>
                <a:effectLst/>
                <a:ea typeface="Aptos" panose="020B0004020202020204" pitchFamily="34" charset="0"/>
                <a:cs typeface="Arial" panose="020B0604020202020204" pitchFamily="34" charset="0"/>
              </a:rPr>
              <a:t>Latin American Studies Centers at Other U.S. Universities</a:t>
            </a:r>
            <a:endParaRPr lang="en-CA" sz="14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American University</a:t>
            </a:r>
            <a:r>
              <a:rPr lang="en-US" sz="1100" kern="100" dirty="0">
                <a:solidFill>
                  <a:schemeClr val="bg1"/>
                </a:solidFill>
                <a:effectLst/>
                <a:ea typeface="Aptos" panose="020B0004020202020204" pitchFamily="34" charset="0"/>
                <a:cs typeface="Arial" panose="020B0604020202020204" pitchFamily="34" charset="0"/>
              </a:rPr>
              <a:t> Center for Latin American &amp; Latino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Boston College</a:t>
            </a:r>
            <a:r>
              <a:rPr lang="en-US" sz="1100" kern="100" dirty="0">
                <a:solidFill>
                  <a:schemeClr val="bg1"/>
                </a:solidFill>
                <a:effectLst/>
                <a:ea typeface="Aptos" panose="020B0004020202020204" pitchFamily="34" charset="0"/>
                <a:cs typeface="Arial" panose="020B0604020202020204" pitchFamily="34" charset="0"/>
              </a:rPr>
              <a:t> Program in Latin American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Brown University</a:t>
            </a:r>
            <a:r>
              <a:rPr lang="en-US" sz="1100" kern="100" dirty="0">
                <a:solidFill>
                  <a:schemeClr val="bg1"/>
                </a:solidFill>
                <a:effectLst/>
                <a:ea typeface="Aptos" panose="020B0004020202020204" pitchFamily="34" charset="0"/>
                <a:cs typeface="Arial" panose="020B0604020202020204" pitchFamily="34" charset="0"/>
              </a:rPr>
              <a:t> Center for Latin American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City University of New York</a:t>
            </a:r>
            <a:r>
              <a:rPr lang="en-US" sz="1100" kern="100" dirty="0">
                <a:solidFill>
                  <a:schemeClr val="bg1"/>
                </a:solidFill>
                <a:effectLst/>
                <a:ea typeface="Aptos" panose="020B0004020202020204" pitchFamily="34" charset="0"/>
                <a:cs typeface="Arial" panose="020B0604020202020204" pitchFamily="34" charset="0"/>
              </a:rPr>
              <a:t> Center for Latin American, Caribbean, and Latino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Cornell University</a:t>
            </a:r>
            <a:r>
              <a:rPr lang="en-US" sz="1100" kern="100" dirty="0">
                <a:solidFill>
                  <a:schemeClr val="bg1"/>
                </a:solidFill>
                <a:effectLst/>
                <a:ea typeface="Aptos" panose="020B0004020202020204" pitchFamily="34" charset="0"/>
                <a:cs typeface="Arial" panose="020B0604020202020204" pitchFamily="34" charset="0"/>
              </a:rPr>
              <a:t> Latin American Studies Program</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Georgetown University </a:t>
            </a:r>
            <a:r>
              <a:rPr lang="en-US" sz="1100" kern="100" dirty="0">
                <a:solidFill>
                  <a:schemeClr val="bg1"/>
                </a:solidFill>
                <a:effectLst/>
                <a:ea typeface="Aptos" panose="020B0004020202020204" pitchFamily="34" charset="0"/>
                <a:cs typeface="Arial" panose="020B0604020202020204" pitchFamily="34" charset="0"/>
              </a:rPr>
              <a:t>Center for Latin American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err="1">
                <a:solidFill>
                  <a:schemeClr val="bg1"/>
                </a:solidFill>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Havard</a:t>
            </a:r>
            <a:r>
              <a:rPr lang="en-US" sz="1100" u="sng" kern="100" dirty="0">
                <a:solidFill>
                  <a:schemeClr val="bg1"/>
                </a:solidFill>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University </a:t>
            </a:r>
            <a:r>
              <a:rPr lang="en-US" sz="1100" kern="100" dirty="0">
                <a:solidFill>
                  <a:schemeClr val="bg1"/>
                </a:solidFill>
                <a:effectLst/>
                <a:ea typeface="Aptos" panose="020B0004020202020204" pitchFamily="34" charset="0"/>
                <a:cs typeface="Arial" panose="020B0604020202020204" pitchFamily="34" charset="0"/>
              </a:rPr>
              <a:t>David Rockefeller Center for Latin American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Hunter College, CUNY</a:t>
            </a:r>
            <a:r>
              <a:rPr lang="en-US" sz="1100" kern="100" dirty="0">
                <a:solidFill>
                  <a:schemeClr val="bg1"/>
                </a:solidFill>
                <a:effectLst/>
                <a:ea typeface="Aptos" panose="020B0004020202020204" pitchFamily="34" charset="0"/>
                <a:cs typeface="Arial" panose="020B0604020202020204" pitchFamily="34" charset="0"/>
              </a:rPr>
              <a:t> Latin American and Caribbean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Indiana University</a:t>
            </a:r>
            <a:r>
              <a:rPr lang="en-US" sz="1100" kern="100" dirty="0">
                <a:solidFill>
                  <a:schemeClr val="bg1"/>
                </a:solidFill>
                <a:effectLst/>
                <a:ea typeface="Aptos" panose="020B0004020202020204" pitchFamily="34" charset="0"/>
                <a:cs typeface="Arial" panose="020B0604020202020204" pitchFamily="34" charset="0"/>
              </a:rPr>
              <a:t> Center for Latin American and Caribbean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Michigan State University</a:t>
            </a:r>
            <a:r>
              <a:rPr lang="en-US" sz="1100" kern="100" dirty="0">
                <a:solidFill>
                  <a:schemeClr val="bg1"/>
                </a:solidFill>
                <a:effectLst/>
                <a:ea typeface="Aptos" panose="020B0004020202020204" pitchFamily="34" charset="0"/>
                <a:cs typeface="Arial" panose="020B0604020202020204" pitchFamily="34" charset="0"/>
              </a:rPr>
              <a:t> Center for Latin American and Caribbean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New Mexico State University </a:t>
            </a:r>
            <a:r>
              <a:rPr lang="en-US" sz="1100" kern="100" dirty="0">
                <a:solidFill>
                  <a:schemeClr val="bg1"/>
                </a:solidFill>
                <a:effectLst/>
                <a:ea typeface="Aptos" panose="020B0004020202020204" pitchFamily="34" charset="0"/>
                <a:cs typeface="Arial" panose="020B0604020202020204" pitchFamily="34" charset="0"/>
              </a:rPr>
              <a:t>Center for Latin American Studies and Border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New York University</a:t>
            </a:r>
            <a:r>
              <a:rPr lang="en-US" sz="1100" kern="100" dirty="0">
                <a:solidFill>
                  <a:schemeClr val="bg1"/>
                </a:solidFill>
                <a:effectLst/>
                <a:ea typeface="Aptos" panose="020B0004020202020204" pitchFamily="34" charset="0"/>
                <a:cs typeface="Arial" panose="020B0604020202020204" pitchFamily="34" charset="0"/>
              </a:rPr>
              <a:t> Center for Latin American and Caribbean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Notre Dame Kellogg Institute </a:t>
            </a:r>
            <a:r>
              <a:rPr lang="en-US" sz="1100" kern="100" dirty="0">
                <a:solidFill>
                  <a:schemeClr val="bg1"/>
                </a:solidFill>
                <a:effectLst/>
                <a:ea typeface="Aptos" panose="020B0004020202020204" pitchFamily="34" charset="0"/>
                <a:cs typeface="Arial" panose="020B0604020202020204" pitchFamily="34" charset="0"/>
              </a:rPr>
              <a:t>Latin American Studies Program</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Princeton University</a:t>
            </a:r>
            <a:r>
              <a:rPr lang="en-US" sz="1100" kern="100" dirty="0">
                <a:solidFill>
                  <a:schemeClr val="bg1"/>
                </a:solidFill>
                <a:effectLst/>
                <a:ea typeface="Aptos" panose="020B0004020202020204" pitchFamily="34" charset="0"/>
                <a:cs typeface="Arial" panose="020B0604020202020204" pitchFamily="34" charset="0"/>
              </a:rPr>
              <a:t> Program in Latin American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San Diego State University</a:t>
            </a:r>
            <a:r>
              <a:rPr lang="en-US" sz="1100" kern="100" dirty="0">
                <a:solidFill>
                  <a:schemeClr val="bg1"/>
                </a:solidFill>
                <a:effectLst/>
                <a:ea typeface="Aptos" panose="020B0004020202020204" pitchFamily="34" charset="0"/>
                <a:cs typeface="Arial" panose="020B0604020202020204" pitchFamily="34" charset="0"/>
              </a:rPr>
              <a:t> Center for Latin American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State University of New York, Stony Brook</a:t>
            </a:r>
            <a:r>
              <a:rPr lang="en-US" sz="1100" kern="100" dirty="0">
                <a:solidFill>
                  <a:schemeClr val="bg1"/>
                </a:solidFill>
                <a:effectLst/>
                <a:ea typeface="Aptos" panose="020B0004020202020204" pitchFamily="34" charset="0"/>
                <a:cs typeface="Arial" panose="020B0604020202020204" pitchFamily="34" charset="0"/>
              </a:rPr>
              <a:t> Latin American and Caribbean Studies Center</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University of California, San Diego</a:t>
            </a:r>
            <a:r>
              <a:rPr lang="en-US" sz="1100" kern="100" dirty="0">
                <a:solidFill>
                  <a:schemeClr val="bg1"/>
                </a:solidFill>
                <a:effectLst/>
                <a:ea typeface="Aptos" panose="020B0004020202020204" pitchFamily="34" charset="0"/>
                <a:cs typeface="Arial" panose="020B0604020202020204" pitchFamily="34" charset="0"/>
              </a:rPr>
              <a:t> Center for Iberian and Latin American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University of California, Santa Barbara</a:t>
            </a:r>
            <a:r>
              <a:rPr lang="en-US" sz="1100" kern="100" dirty="0">
                <a:solidFill>
                  <a:schemeClr val="bg1"/>
                </a:solidFill>
                <a:effectLst/>
                <a:ea typeface="Aptos" panose="020B0004020202020204" pitchFamily="34" charset="0"/>
                <a:cs typeface="Arial" panose="020B0604020202020204" pitchFamily="34" charset="0"/>
              </a:rPr>
              <a:t> Latin American &amp; Iberian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University of California, Santa Cruz</a:t>
            </a:r>
            <a:r>
              <a:rPr lang="en-US" sz="1100" kern="100" dirty="0">
                <a:solidFill>
                  <a:schemeClr val="bg1"/>
                </a:solidFill>
                <a:effectLst/>
                <a:ea typeface="Aptos" panose="020B0004020202020204" pitchFamily="34" charset="0"/>
                <a:cs typeface="Arial" panose="020B0604020202020204" pitchFamily="34" charset="0"/>
              </a:rPr>
              <a:t> Latin American and Latino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University of Connecticut</a:t>
            </a:r>
            <a:r>
              <a:rPr lang="en-US" sz="1100" kern="100" dirty="0">
                <a:solidFill>
                  <a:schemeClr val="bg1"/>
                </a:solidFill>
                <a:effectLst/>
                <a:ea typeface="Aptos" panose="020B0004020202020204" pitchFamily="34" charset="0"/>
                <a:cs typeface="Arial" panose="020B0604020202020204" pitchFamily="34" charset="0"/>
              </a:rPr>
              <a:t> Center for Latin American and Caribbean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21">
                  <a:extLst>
                    <a:ext uri="{A12FA001-AC4F-418D-AE19-62706E023703}">
                      <ahyp:hlinkClr xmlns:ahyp="http://schemas.microsoft.com/office/drawing/2018/hyperlinkcolor" val="tx"/>
                    </a:ext>
                  </a:extLst>
                </a:hlinkClick>
              </a:rPr>
              <a:t>University of Illinois at Chicago</a:t>
            </a:r>
            <a:r>
              <a:rPr lang="en-US" sz="1100" kern="100" dirty="0">
                <a:solidFill>
                  <a:schemeClr val="bg1"/>
                </a:solidFill>
                <a:effectLst/>
                <a:ea typeface="Aptos" panose="020B0004020202020204" pitchFamily="34" charset="0"/>
                <a:cs typeface="Arial" panose="020B0604020202020204" pitchFamily="34" charset="0"/>
              </a:rPr>
              <a:t> Latin American and Latino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22">
                  <a:extLst>
                    <a:ext uri="{A12FA001-AC4F-418D-AE19-62706E023703}">
                      <ahyp:hlinkClr xmlns:ahyp="http://schemas.microsoft.com/office/drawing/2018/hyperlinkcolor" val="tx"/>
                    </a:ext>
                  </a:extLst>
                </a:hlinkClick>
              </a:rPr>
              <a:t>University of Maryland</a:t>
            </a:r>
            <a:r>
              <a:rPr lang="en-US" sz="1100" kern="100" dirty="0">
                <a:solidFill>
                  <a:schemeClr val="bg1"/>
                </a:solidFill>
                <a:effectLst/>
                <a:ea typeface="Aptos" panose="020B0004020202020204" pitchFamily="34" charset="0"/>
                <a:cs typeface="Arial" panose="020B0604020202020204" pitchFamily="34" charset="0"/>
              </a:rPr>
              <a:t> Latin American Studies Center</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23">
                  <a:extLst>
                    <a:ext uri="{A12FA001-AC4F-418D-AE19-62706E023703}">
                      <ahyp:hlinkClr xmlns:ahyp="http://schemas.microsoft.com/office/drawing/2018/hyperlinkcolor" val="tx"/>
                    </a:ext>
                  </a:extLst>
                </a:hlinkClick>
              </a:rPr>
              <a:t>University of Massachusetts at Amherst</a:t>
            </a:r>
            <a:r>
              <a:rPr lang="en-US" sz="1100" kern="100" dirty="0">
                <a:solidFill>
                  <a:schemeClr val="bg1"/>
                </a:solidFill>
                <a:effectLst/>
                <a:ea typeface="Aptos" panose="020B0004020202020204" pitchFamily="34" charset="0"/>
                <a:cs typeface="Arial" panose="020B0604020202020204" pitchFamily="34" charset="0"/>
              </a:rPr>
              <a:t> Center for Latin American, Caribbean and Latino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24">
                  <a:extLst>
                    <a:ext uri="{A12FA001-AC4F-418D-AE19-62706E023703}">
                      <ahyp:hlinkClr xmlns:ahyp="http://schemas.microsoft.com/office/drawing/2018/hyperlinkcolor" val="tx"/>
                    </a:ext>
                  </a:extLst>
                </a:hlinkClick>
              </a:rPr>
              <a:t>University of Southern California</a:t>
            </a:r>
            <a:r>
              <a:rPr lang="en-US" sz="1100" kern="100" dirty="0">
                <a:solidFill>
                  <a:schemeClr val="bg1"/>
                </a:solidFill>
                <a:effectLst/>
                <a:ea typeface="Aptos" panose="020B0004020202020204" pitchFamily="34" charset="0"/>
                <a:cs typeface="Arial" panose="020B0604020202020204" pitchFamily="34" charset="0"/>
              </a:rPr>
              <a:t> Latin American Studies Initiative</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25">
                  <a:extLst>
                    <a:ext uri="{A12FA001-AC4F-418D-AE19-62706E023703}">
                      <ahyp:hlinkClr xmlns:ahyp="http://schemas.microsoft.com/office/drawing/2018/hyperlinkcolor" val="tx"/>
                    </a:ext>
                  </a:extLst>
                </a:hlinkClick>
              </a:rPr>
              <a:t>University of Texas at Austin</a:t>
            </a:r>
            <a:r>
              <a:rPr lang="en-US" sz="1100" kern="100" dirty="0">
                <a:solidFill>
                  <a:schemeClr val="bg1"/>
                </a:solidFill>
                <a:effectLst/>
                <a:ea typeface="Aptos" panose="020B0004020202020204" pitchFamily="34" charset="0"/>
                <a:cs typeface="Arial" panose="020B0604020202020204" pitchFamily="34" charset="0"/>
              </a:rPr>
              <a:t> Teresa Lozano Long Institute of Latin American Studies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University of Washington, Seattle</a:t>
            </a:r>
            <a:r>
              <a:rPr lang="en-US" sz="1100" kern="100" dirty="0">
                <a:solidFill>
                  <a:schemeClr val="bg1"/>
                </a:solidFill>
                <a:effectLst/>
                <a:ea typeface="Aptos" panose="020B0004020202020204" pitchFamily="34" charset="0"/>
                <a:cs typeface="Arial" panose="020B0604020202020204" pitchFamily="34" charset="0"/>
              </a:rPr>
              <a:t> Latin American Studies Program</a:t>
            </a:r>
            <a:endParaRPr lang="en-CA" sz="1200" kern="100" dirty="0">
              <a:solidFill>
                <a:schemeClr val="bg1"/>
              </a:solidFill>
              <a:effectLst/>
              <a:ea typeface="Aptos" panose="020B0004020202020204" pitchFamily="34" charset="0"/>
              <a:cs typeface="Arial" panose="020B0604020202020204" pitchFamily="34" charset="0"/>
            </a:endParaRPr>
          </a:p>
        </p:txBody>
      </p:sp>
      <p:pic>
        <p:nvPicPr>
          <p:cNvPr id="8" name="Picture 7" descr="Capilano University - Tourism Industry Association of BC">
            <a:extLst>
              <a:ext uri="{FF2B5EF4-FFF2-40B4-BE49-F238E27FC236}">
                <a16:creationId xmlns:a16="http://schemas.microsoft.com/office/drawing/2014/main" id="{AF30D28A-47AA-8DDE-9B5D-5C27A04148C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3B28DE96-7EC9-0FB7-3792-3CAC16CF217A}"/>
              </a:ext>
            </a:extLst>
          </p:cNvPr>
          <p:cNvPicPr>
            <a:picLocks noChangeAspect="1" noChangeArrowheads="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5">
            <a:extLst>
              <a:ext uri="{FF2B5EF4-FFF2-40B4-BE49-F238E27FC236}">
                <a16:creationId xmlns:a16="http://schemas.microsoft.com/office/drawing/2014/main" id="{ED275249-A348-6C52-E5BD-EF89CC160580}"/>
              </a:ext>
            </a:extLst>
          </p:cNvPr>
          <p:cNvSpPr txBox="1">
            <a:spLocks/>
          </p:cNvSpPr>
          <p:nvPr/>
        </p:nvSpPr>
        <p:spPr>
          <a:xfrm>
            <a:off x="335007" y="51736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4000" b="1" dirty="0">
                <a:latin typeface="Calibri "/>
              </a:rPr>
              <a:t>Strategic Partners for Regional Studies Excellence</a:t>
            </a:r>
            <a:r>
              <a:rPr lang="en-CA" sz="4000" b="1" dirty="0">
                <a:latin typeface="Calibri "/>
              </a:rPr>
              <a:t> </a:t>
            </a:r>
            <a:r>
              <a:rPr lang="en-US" sz="1050" kern="100" dirty="0">
                <a:effectLst/>
                <a:latin typeface="+mn-lt"/>
                <a:ea typeface="Aptos" panose="020B0004020202020204" pitchFamily="34" charset="0"/>
                <a:cs typeface="Arial" panose="020B0604020202020204" pitchFamily="34" charset="0"/>
              </a:rPr>
              <a:t>(</a:t>
            </a:r>
            <a:r>
              <a:rPr lang="en-CA" sz="1050" dirty="0"/>
              <a:t>Slide 3/6)</a:t>
            </a:r>
            <a:endParaRPr lang="en-CA" sz="4000" b="1" dirty="0">
              <a:latin typeface="+mn-lt"/>
            </a:endParaRPr>
          </a:p>
        </p:txBody>
      </p:sp>
    </p:spTree>
    <p:extLst>
      <p:ext uri="{BB962C8B-B14F-4D97-AF65-F5344CB8AC3E}">
        <p14:creationId xmlns:p14="http://schemas.microsoft.com/office/powerpoint/2010/main" val="417405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10F923-45B9-E254-2FBA-7E2EB1FC5B6D}"/>
              </a:ext>
            </a:extLst>
          </p:cNvPr>
          <p:cNvSpPr txBox="1"/>
          <p:nvPr/>
        </p:nvSpPr>
        <p:spPr>
          <a:xfrm>
            <a:off x="2826481" y="1327069"/>
            <a:ext cx="6539038" cy="5140061"/>
          </a:xfrm>
          <a:prstGeom prst="rect">
            <a:avLst/>
          </a:prstGeom>
          <a:solidFill>
            <a:srgbClr val="00B050"/>
          </a:solidFill>
        </p:spPr>
        <p:txBody>
          <a:bodyPr wrap="square">
            <a:spAutoFit/>
          </a:bodyPr>
          <a:lstStyle/>
          <a:p>
            <a:pPr algn="ctr">
              <a:lnSpc>
                <a:spcPct val="107000"/>
              </a:lnSpc>
              <a:spcAft>
                <a:spcPts val="800"/>
              </a:spcAft>
            </a:pPr>
            <a:r>
              <a:rPr lang="en-US" sz="1400" b="1" kern="100" dirty="0">
                <a:effectLst/>
                <a:ea typeface="Aptos" panose="020B0004020202020204" pitchFamily="34" charset="0"/>
                <a:cs typeface="Arial" panose="020B0604020202020204" pitchFamily="34" charset="0"/>
              </a:rPr>
              <a:t>Latin American Studies Centers Outside the U.S.</a:t>
            </a:r>
            <a:endParaRPr lang="en-CA" sz="14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PY" sz="1100" u="sng" kern="100" dirty="0" err="1">
                <a:effectLst/>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Asociacion</a:t>
            </a:r>
            <a:r>
              <a:rPr lang="es-PY" sz="1100" u="sng" kern="100" dirty="0">
                <a:effectLst/>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Euro-Americana de Estudios de Desarrollo </a:t>
            </a:r>
            <a:r>
              <a:rPr lang="es-PY" sz="1100" u="sng" kern="100" dirty="0" err="1">
                <a:effectLst/>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Economico</a:t>
            </a:r>
            <a:r>
              <a:rPr lang="es-PY" sz="1100" kern="100" dirty="0">
                <a:effectLst/>
                <a:ea typeface="Aptos" panose="020B0004020202020204" pitchFamily="34" charset="0"/>
                <a:cs typeface="Arial" panose="020B0604020202020204" pitchFamily="34" charset="0"/>
              </a:rPr>
              <a:t> AAE, </a:t>
            </a:r>
            <a:r>
              <a:rPr lang="es-PY" sz="1100" kern="100" dirty="0" err="1">
                <a:effectLst/>
                <a:ea typeface="Aptos" panose="020B0004020202020204" pitchFamily="34" charset="0"/>
                <a:cs typeface="Arial" panose="020B0604020202020204" pitchFamily="34" charset="0"/>
              </a:rPr>
              <a:t>Spain</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a:effectLst/>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Centre for Latin American Research and Documentation</a:t>
            </a:r>
            <a:r>
              <a:rPr lang="en-US" sz="1100" kern="100" dirty="0">
                <a:effectLst/>
                <a:ea typeface="Aptos" panose="020B0004020202020204" pitchFamily="34" charset="0"/>
                <a:cs typeface="Arial" panose="020B0604020202020204" pitchFamily="34" charset="0"/>
              </a:rPr>
              <a:t> CEDLA, The Netherlands</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PY" sz="1100" u="sng" kern="100" dirty="0">
                <a:effectLst/>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Centro Coordinador y Difusor de Estudios Latinoamericanos</a:t>
            </a:r>
            <a:r>
              <a:rPr lang="es-PY" sz="1100" kern="100" dirty="0">
                <a:effectLst/>
                <a:ea typeface="Aptos" panose="020B0004020202020204" pitchFamily="34" charset="0"/>
                <a:cs typeface="Arial" panose="020B0604020202020204" pitchFamily="34" charset="0"/>
              </a:rPr>
              <a:t> </a:t>
            </a:r>
            <a:r>
              <a:rPr lang="es-PY" sz="1100" kern="100" dirty="0" err="1">
                <a:effectLst/>
                <a:ea typeface="Aptos" panose="020B0004020202020204" pitchFamily="34" charset="0"/>
                <a:cs typeface="Arial" panose="020B0604020202020204" pitchFamily="34" charset="0"/>
              </a:rPr>
              <a:t>CCyDEL</a:t>
            </a:r>
            <a:r>
              <a:rPr lang="es-PY" sz="1100" kern="100" dirty="0">
                <a:effectLst/>
                <a:ea typeface="Aptos" panose="020B0004020202020204" pitchFamily="34" charset="0"/>
                <a:cs typeface="Arial" panose="020B0604020202020204" pitchFamily="34" charset="0"/>
              </a:rPr>
              <a:t>-UNAM, </a:t>
            </a:r>
            <a:r>
              <a:rPr lang="es-PY" sz="1100" kern="100" dirty="0" err="1">
                <a:effectLst/>
                <a:ea typeface="Aptos" panose="020B0004020202020204" pitchFamily="34" charset="0"/>
                <a:cs typeface="Arial" panose="020B0604020202020204" pitchFamily="34" charset="0"/>
              </a:rPr>
              <a:t>Mexico</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err="1">
                <a:effectLst/>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Freie</a:t>
            </a:r>
            <a:r>
              <a:rPr lang="en-US" sz="1100" u="sng" kern="100" dirty="0">
                <a:effectLst/>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Universität Berlin</a:t>
            </a:r>
            <a:r>
              <a:rPr lang="en-US" sz="1100" kern="100" dirty="0">
                <a:effectLst/>
                <a:ea typeface="Aptos" panose="020B0004020202020204" pitchFamily="34" charset="0"/>
                <a:cs typeface="Arial" panose="020B0604020202020204" pitchFamily="34" charset="0"/>
              </a:rPr>
              <a:t> </a:t>
            </a:r>
            <a:r>
              <a:rPr lang="en-US" sz="1100" kern="100" dirty="0" err="1">
                <a:effectLst/>
                <a:ea typeface="Aptos" panose="020B0004020202020204" pitchFamily="34" charset="0"/>
                <a:cs typeface="Arial" panose="020B0604020202020204" pitchFamily="34" charset="0"/>
              </a:rPr>
              <a:t>Lateinamerika-Institut</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err="1">
                <a:effectLst/>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Ibero</a:t>
            </a:r>
            <a:r>
              <a:rPr lang="en-US" sz="1100" u="sng" kern="100" dirty="0">
                <a:effectLst/>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-American Institute, Berlin</a:t>
            </a:r>
            <a:r>
              <a:rPr lang="en-US" sz="1100" kern="100" dirty="0">
                <a:effectLst/>
                <a:ea typeface="Aptos" panose="020B0004020202020204" pitchFamily="34" charset="0"/>
                <a:cs typeface="Arial" panose="020B0604020202020204" pitchFamily="34" charset="0"/>
              </a:rPr>
              <a:t> IAI</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err="1">
                <a:effectLst/>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Ibero</a:t>
            </a:r>
            <a:r>
              <a:rPr lang="en-US" sz="1100" u="sng" kern="100" dirty="0">
                <a:effectLst/>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-America Institute for Economic Research</a:t>
            </a:r>
            <a:r>
              <a:rPr lang="en-US" sz="1100" kern="100" dirty="0">
                <a:effectLst/>
                <a:ea typeface="Aptos" panose="020B0004020202020204" pitchFamily="34" charset="0"/>
                <a:cs typeface="Arial" panose="020B0604020202020204" pitchFamily="34" charset="0"/>
              </a:rPr>
              <a:t> University of Göttingen</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err="1">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Institut</a:t>
            </a:r>
            <a:r>
              <a:rPr lang="en-US" sz="1100" u="sng" kern="100" dirty="0">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für </a:t>
            </a:r>
            <a:r>
              <a:rPr lang="en-US" sz="1100" u="sng" kern="100" dirty="0" err="1">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Iberoamerika</a:t>
            </a:r>
            <a:r>
              <a:rPr lang="en-US" sz="1100" u="sng" kern="100" dirty="0">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-Kunde</a:t>
            </a:r>
            <a:r>
              <a:rPr lang="en-US" sz="1100" kern="100" dirty="0">
                <a:effectLst/>
                <a:ea typeface="Aptos" panose="020B0004020202020204" pitchFamily="34" charset="0"/>
                <a:cs typeface="Arial" panose="020B0604020202020204" pitchFamily="34" charset="0"/>
              </a:rPr>
              <a:t> </a:t>
            </a:r>
            <a:r>
              <a:rPr lang="en-US" sz="1100" kern="100" dirty="0" err="1">
                <a:effectLst/>
                <a:ea typeface="Aptos" panose="020B0004020202020204" pitchFamily="34" charset="0"/>
                <a:cs typeface="Arial" panose="020B0604020202020204" pitchFamily="34" charset="0"/>
              </a:rPr>
              <a:t>Deutsches</a:t>
            </a:r>
            <a:r>
              <a:rPr lang="en-US" sz="1100" kern="100" dirty="0">
                <a:effectLst/>
                <a:ea typeface="Aptos" panose="020B0004020202020204" pitchFamily="34" charset="0"/>
                <a:cs typeface="Arial" panose="020B0604020202020204" pitchFamily="34" charset="0"/>
              </a:rPr>
              <a:t> </a:t>
            </a:r>
            <a:r>
              <a:rPr lang="en-US" sz="1100" kern="100" dirty="0" err="1">
                <a:effectLst/>
                <a:ea typeface="Aptos" panose="020B0004020202020204" pitchFamily="34" charset="0"/>
                <a:cs typeface="Arial" panose="020B0604020202020204" pitchFamily="34" charset="0"/>
              </a:rPr>
              <a:t>Übersee-Institut</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PY" sz="1100" u="sng" kern="100" dirty="0">
                <a:effectLst/>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Universidad Nacional de Costa Rica</a:t>
            </a:r>
            <a:r>
              <a:rPr lang="es-PY" sz="1100" kern="100" dirty="0">
                <a:effectLst/>
                <a:ea typeface="Aptos" panose="020B0004020202020204" pitchFamily="34" charset="0"/>
                <a:cs typeface="Arial" panose="020B0604020202020204" pitchFamily="34" charset="0"/>
              </a:rPr>
              <a:t> Instituto de Estudios Latinoamericanos, IDELA</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PY" sz="1100" u="sng" kern="100" dirty="0" err="1">
                <a:effectLst/>
                <a:ea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Universidade</a:t>
            </a:r>
            <a:r>
              <a:rPr lang="es-PY" sz="1100" u="sng" kern="100" dirty="0">
                <a:effectLst/>
                <a:ea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 Federal do Rio Grande do Sul</a:t>
            </a:r>
            <a:r>
              <a:rPr lang="es-PY" sz="1100" kern="100" dirty="0">
                <a:effectLst/>
                <a:ea typeface="Aptos" panose="020B0004020202020204" pitchFamily="34" charset="0"/>
                <a:cs typeface="Arial" panose="020B0604020202020204" pitchFamily="34" charset="0"/>
              </a:rPr>
              <a:t> Instituto Latinoamericano de </a:t>
            </a:r>
            <a:r>
              <a:rPr lang="es-PY" sz="1100" kern="100" dirty="0" err="1">
                <a:effectLst/>
                <a:ea typeface="Aptos" panose="020B0004020202020204" pitchFamily="34" charset="0"/>
                <a:cs typeface="Arial" panose="020B0604020202020204" pitchFamily="34" charset="0"/>
              </a:rPr>
              <a:t>Estudos</a:t>
            </a:r>
            <a:r>
              <a:rPr lang="es-PY" sz="1100" kern="100" dirty="0">
                <a:effectLst/>
                <a:ea typeface="Aptos" panose="020B0004020202020204" pitchFamily="34" charset="0"/>
                <a:cs typeface="Arial" panose="020B0604020202020204" pitchFamily="34" charset="0"/>
              </a:rPr>
              <a:t> </a:t>
            </a:r>
            <a:r>
              <a:rPr lang="es-PY" sz="1100" kern="100" dirty="0" err="1">
                <a:effectLst/>
                <a:ea typeface="Aptos" panose="020B0004020202020204" pitchFamily="34" charset="0"/>
                <a:cs typeface="Arial" panose="020B0604020202020204" pitchFamily="34" charset="0"/>
              </a:rPr>
              <a:t>Avancados</a:t>
            </a:r>
            <a:r>
              <a:rPr lang="es-PY" sz="1100" kern="100" dirty="0">
                <a:effectLst/>
                <a:ea typeface="Aptos" panose="020B0004020202020204" pitchFamily="34" charset="0"/>
                <a:cs typeface="Arial" panose="020B0604020202020204" pitchFamily="34" charset="0"/>
              </a:rPr>
              <a:t>, ILEA</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a:effectLst/>
                <a:ea typeface="Aptos" panose="020B00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University of Birmingham</a:t>
            </a:r>
            <a:r>
              <a:rPr lang="en-US" sz="1100" kern="100" dirty="0">
                <a:effectLst/>
                <a:ea typeface="Aptos" panose="020B0004020202020204" pitchFamily="34" charset="0"/>
                <a:cs typeface="Arial" panose="020B0604020202020204" pitchFamily="34" charset="0"/>
              </a:rPr>
              <a:t> Department of Hispanic Studies</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a:effectLst/>
                <a:ea typeface="Aptos" panose="020B00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University of Bristol</a:t>
            </a:r>
            <a:r>
              <a:rPr lang="en-US" sz="1100" kern="100" dirty="0">
                <a:effectLst/>
                <a:ea typeface="Aptos" panose="020B0004020202020204" pitchFamily="34" charset="0"/>
                <a:cs typeface="Arial" panose="020B0604020202020204" pitchFamily="34" charset="0"/>
              </a:rPr>
              <a:t> Department of Hispanic, Portuguese and Latin America</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a:effectLst/>
                <a:ea typeface="Aptos" panose="020B00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University of Calgary</a:t>
            </a:r>
            <a:r>
              <a:rPr lang="en-US" sz="1100" kern="100" dirty="0">
                <a:effectLst/>
                <a:ea typeface="Aptos" panose="020B0004020202020204" pitchFamily="34" charset="0"/>
                <a:cs typeface="Arial" panose="020B0604020202020204" pitchFamily="34" charset="0"/>
              </a:rPr>
              <a:t> Latin American Studies Program</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a:effectLst/>
                <a:ea typeface="Aptos" panose="020B00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University of Helsinki</a:t>
            </a:r>
            <a:r>
              <a:rPr lang="en-US" sz="1100" kern="100" dirty="0">
                <a:effectLst/>
                <a:ea typeface="Aptos" panose="020B0004020202020204" pitchFamily="34" charset="0"/>
                <a:cs typeface="Arial" panose="020B0604020202020204" pitchFamily="34" charset="0"/>
              </a:rPr>
              <a:t> Intercultural and Bilingual Education in Latin America, IBE</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a:effectLst/>
                <a:ea typeface="Aptos" panose="020B00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University of Liverpool</a:t>
            </a:r>
            <a:r>
              <a:rPr lang="en-US" sz="1100" kern="100" dirty="0">
                <a:effectLst/>
                <a:ea typeface="Aptos" panose="020B0004020202020204" pitchFamily="34" charset="0"/>
                <a:cs typeface="Arial" panose="020B0604020202020204" pitchFamily="34" charset="0"/>
              </a:rPr>
              <a:t> Institute of Latin American Studies</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a:effectLst/>
                <a:ea typeface="Aptos" panose="020B00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University of London, School of Advanced Study</a:t>
            </a:r>
            <a:r>
              <a:rPr lang="en-US" sz="1100" kern="100" dirty="0">
                <a:effectLst/>
                <a:ea typeface="Aptos" panose="020B0004020202020204" pitchFamily="34" charset="0"/>
                <a:cs typeface="Arial" panose="020B0604020202020204" pitchFamily="34" charset="0"/>
              </a:rPr>
              <a:t> Institute of Latin American Studies</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a:effectLst/>
                <a:ea typeface="Aptos" panose="020B00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University of Oxford</a:t>
            </a:r>
            <a:r>
              <a:rPr lang="en-US" sz="1100" kern="100" dirty="0">
                <a:effectLst/>
                <a:ea typeface="Aptos" panose="020B0004020202020204" pitchFamily="34" charset="0"/>
                <a:cs typeface="Arial" panose="020B0604020202020204" pitchFamily="34" charset="0"/>
              </a:rPr>
              <a:t> Latin American Centre</a:t>
            </a:r>
            <a:endParaRPr lang="en-CA" sz="11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100" u="sng" kern="100" dirty="0">
                <a:effectLst/>
                <a:ea typeface="Aptos" panose="020B00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York University</a:t>
            </a:r>
            <a:r>
              <a:rPr lang="en-US" sz="1100" kern="100" dirty="0">
                <a:effectLst/>
                <a:ea typeface="Aptos" panose="020B0004020202020204" pitchFamily="34" charset="0"/>
                <a:cs typeface="Arial" panose="020B0604020202020204" pitchFamily="34" charset="0"/>
              </a:rPr>
              <a:t> Latin American and Caribbean Studies</a:t>
            </a:r>
            <a:endParaRPr lang="en-CA" sz="1100" kern="100" dirty="0">
              <a:effectLst/>
              <a:ea typeface="Aptos" panose="020B0004020202020204" pitchFamily="34" charset="0"/>
              <a:cs typeface="Arial" panose="020B0604020202020204" pitchFamily="34" charset="0"/>
            </a:endParaRPr>
          </a:p>
        </p:txBody>
      </p:sp>
      <p:sp>
        <p:nvSpPr>
          <p:cNvPr id="2" name="Title 5">
            <a:extLst>
              <a:ext uri="{FF2B5EF4-FFF2-40B4-BE49-F238E27FC236}">
                <a16:creationId xmlns:a16="http://schemas.microsoft.com/office/drawing/2014/main" id="{BD1F7D95-FB37-D978-8AE0-1B6E6AC0D85A}"/>
              </a:ext>
            </a:extLst>
          </p:cNvPr>
          <p:cNvSpPr txBox="1">
            <a:spLocks/>
          </p:cNvSpPr>
          <p:nvPr/>
        </p:nvSpPr>
        <p:spPr>
          <a:xfrm>
            <a:off x="335007" y="51736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4000" b="1" dirty="0">
                <a:latin typeface="Calibri "/>
              </a:rPr>
              <a:t>Strategic Partners for Regional Studies Excellence</a:t>
            </a:r>
            <a:r>
              <a:rPr lang="en-CA" sz="4000" b="1" dirty="0">
                <a:latin typeface="Calibri "/>
              </a:rPr>
              <a:t> </a:t>
            </a:r>
            <a:r>
              <a:rPr lang="en-US" sz="1050" kern="100" dirty="0">
                <a:effectLst/>
                <a:latin typeface="+mn-lt"/>
                <a:ea typeface="Aptos" panose="020B0004020202020204" pitchFamily="34" charset="0"/>
                <a:cs typeface="Arial" panose="020B0604020202020204" pitchFamily="34" charset="0"/>
              </a:rPr>
              <a:t>(</a:t>
            </a:r>
            <a:r>
              <a:rPr lang="en-CA" sz="1050" dirty="0"/>
              <a:t>Slide 4/6)</a:t>
            </a:r>
            <a:endParaRPr lang="en-CA" sz="4000" b="1" dirty="0">
              <a:latin typeface="+mn-lt"/>
            </a:endParaRPr>
          </a:p>
        </p:txBody>
      </p:sp>
      <p:pic>
        <p:nvPicPr>
          <p:cNvPr id="3" name="Picture 2" descr="Capilano University - Tourism Industry Association of BC">
            <a:extLst>
              <a:ext uri="{FF2B5EF4-FFF2-40B4-BE49-F238E27FC236}">
                <a16:creationId xmlns:a16="http://schemas.microsoft.com/office/drawing/2014/main" id="{EA8EDDC6-0230-D7C8-08FD-943F49E55CB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7416F40-38CE-7998-E6F8-14CBBBAA138B}"/>
              </a:ext>
            </a:extLst>
          </p:cNvPr>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4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D2AEDA-876A-8346-2EBE-884B18A19ABD}"/>
              </a:ext>
            </a:extLst>
          </p:cNvPr>
          <p:cNvSpPr txBox="1"/>
          <p:nvPr/>
        </p:nvSpPr>
        <p:spPr>
          <a:xfrm>
            <a:off x="3175320" y="1274539"/>
            <a:ext cx="5841359" cy="5252785"/>
          </a:xfrm>
          <a:prstGeom prst="rect">
            <a:avLst/>
          </a:prstGeom>
          <a:solidFill>
            <a:srgbClr val="C00000"/>
          </a:solidFill>
        </p:spPr>
        <p:txBody>
          <a:bodyPr wrap="square">
            <a:spAutoFit/>
          </a:bodyPr>
          <a:lstStyle/>
          <a:p>
            <a:pPr algn="ctr">
              <a:lnSpc>
                <a:spcPct val="107000"/>
              </a:lnSpc>
              <a:spcAft>
                <a:spcPts val="600"/>
              </a:spcAft>
            </a:pPr>
            <a:r>
              <a:rPr lang="en-US" sz="1600" b="1" kern="100" dirty="0">
                <a:solidFill>
                  <a:schemeClr val="bg1"/>
                </a:solidFill>
                <a:effectLst/>
                <a:ea typeface="Aptos" panose="020B0004020202020204" pitchFamily="34" charset="0"/>
                <a:cs typeface="Arial" panose="020B0604020202020204" pitchFamily="34" charset="0"/>
              </a:rPr>
              <a:t>Related Organizations &amp; Programs</a:t>
            </a:r>
            <a:endParaRPr lang="en-CA" sz="16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Academic and Professional Programs for the Americas</a:t>
            </a:r>
            <a:r>
              <a:rPr lang="en-US" sz="1100" kern="100" dirty="0">
                <a:solidFill>
                  <a:schemeClr val="bg1"/>
                </a:solidFill>
                <a:effectLst/>
                <a:ea typeface="Aptos" panose="020B0004020202020204" pitchFamily="34" charset="0"/>
                <a:cs typeface="Arial" panose="020B0604020202020204" pitchFamily="34" charset="0"/>
              </a:rPr>
              <a:t> LASPAU</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Center for Strategic &amp; International Studies</a:t>
            </a:r>
            <a:r>
              <a:rPr lang="en-US" sz="1100" kern="100" dirty="0">
                <a:solidFill>
                  <a:schemeClr val="bg1"/>
                </a:solidFill>
                <a:effectLst/>
                <a:ea typeface="Aptos" panose="020B0004020202020204" pitchFamily="34" charset="0"/>
                <a:cs typeface="Arial" panose="020B0604020202020204" pitchFamily="34" charset="0"/>
              </a:rPr>
              <a:t> CSIS - Americas Program</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Chicano Studies Research Center</a:t>
            </a:r>
            <a:r>
              <a:rPr lang="en-US" sz="1100" kern="100" dirty="0">
                <a:solidFill>
                  <a:schemeClr val="bg1"/>
                </a:solidFill>
                <a:effectLst/>
                <a:ea typeface="Aptos" panose="020B0004020202020204" pitchFamily="34" charset="0"/>
                <a:cs typeface="Arial" panose="020B0604020202020204" pitchFamily="34" charset="0"/>
              </a:rPr>
              <a:t> UCLA</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Chicano Latino Net</a:t>
            </a:r>
            <a:r>
              <a:rPr lang="en-US" sz="1100" kern="100" dirty="0">
                <a:solidFill>
                  <a:schemeClr val="bg1"/>
                </a:solidFill>
                <a:effectLst/>
                <a:ea typeface="Aptos" panose="020B0004020202020204" pitchFamily="34" charset="0"/>
                <a:cs typeface="Arial" panose="020B0604020202020204" pitchFamily="34" charset="0"/>
              </a:rPr>
              <a:t> UCLA</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Council of the Americas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Foundation for the Advancement of Mesoamerican Studies</a:t>
            </a:r>
            <a:r>
              <a:rPr lang="en-US" sz="1100" kern="100" dirty="0">
                <a:solidFill>
                  <a:schemeClr val="bg1"/>
                </a:solidFill>
                <a:effectLst/>
                <a:ea typeface="Aptos" panose="020B0004020202020204" pitchFamily="34" charset="0"/>
                <a:cs typeface="Arial" panose="020B0604020202020204" pitchFamily="34" charset="0"/>
              </a:rPr>
              <a:t> FAMSI</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s-PY" sz="1100" u="sng" kern="100" dirty="0">
                <a:solidFill>
                  <a:schemeClr val="bg1"/>
                </a:solidFill>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Instituto de Estudios </a:t>
            </a:r>
            <a:r>
              <a:rPr lang="es-PY" sz="1100" u="sng" kern="100" dirty="0" err="1">
                <a:solidFill>
                  <a:schemeClr val="bg1"/>
                </a:solidFill>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Politicos</a:t>
            </a:r>
            <a:r>
              <a:rPr lang="es-PY" sz="1100" u="sng" kern="100" dirty="0">
                <a:solidFill>
                  <a:schemeClr val="bg1"/>
                </a:solidFill>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para </a:t>
            </a:r>
            <a:r>
              <a:rPr lang="es-PY" sz="1100" u="sng" kern="100" dirty="0" err="1">
                <a:solidFill>
                  <a:schemeClr val="bg1"/>
                </a:solidFill>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America</a:t>
            </a:r>
            <a:r>
              <a:rPr lang="es-PY" sz="1100" u="sng" kern="100" dirty="0">
                <a:solidFill>
                  <a:schemeClr val="bg1"/>
                </a:solidFill>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Latina y </a:t>
            </a:r>
            <a:r>
              <a:rPr lang="es-PY" sz="1100" u="sng" kern="100" dirty="0" err="1">
                <a:solidFill>
                  <a:schemeClr val="bg1"/>
                </a:solidFill>
                <a:effectLst/>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Africa</a:t>
            </a:r>
            <a:r>
              <a:rPr lang="es-PY" sz="1100" kern="100" dirty="0">
                <a:solidFill>
                  <a:schemeClr val="bg1"/>
                </a:solidFill>
                <a:effectLst/>
                <a:ea typeface="Aptos" panose="020B0004020202020204" pitchFamily="34" charset="0"/>
                <a:cs typeface="Arial" panose="020B0604020202020204" pitchFamily="34" charset="0"/>
              </a:rPr>
              <a:t> IEPALA</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Inter-American Dialogue</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International Relations Center</a:t>
            </a:r>
            <a:r>
              <a:rPr lang="en-US" sz="1100" kern="100" dirty="0">
                <a:solidFill>
                  <a:schemeClr val="bg1"/>
                </a:solidFill>
                <a:effectLst/>
                <a:ea typeface="Aptos" panose="020B0004020202020204" pitchFamily="34" charset="0"/>
                <a:cs typeface="Arial" panose="020B0604020202020204" pitchFamily="34" charset="0"/>
              </a:rPr>
              <a:t> IRC</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Inter-University Program for Latino Research</a:t>
            </a:r>
            <a:r>
              <a:rPr lang="en-US" sz="1100" kern="100" dirty="0">
                <a:solidFill>
                  <a:schemeClr val="bg1"/>
                </a:solidFill>
                <a:effectLst/>
                <a:ea typeface="Aptos" panose="020B0004020202020204" pitchFamily="34" charset="0"/>
                <a:cs typeface="Arial" panose="020B0604020202020204" pitchFamily="34" charset="0"/>
              </a:rPr>
              <a:t> IUPLR</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Latin America Bureau</a:t>
            </a:r>
            <a:r>
              <a:rPr lang="en-US" sz="1100" kern="100" dirty="0">
                <a:solidFill>
                  <a:schemeClr val="bg1"/>
                </a:solidFill>
                <a:effectLst/>
                <a:ea typeface="Aptos" panose="020B0004020202020204" pitchFamily="34" charset="0"/>
                <a:cs typeface="Arial" panose="020B0604020202020204" pitchFamily="34" charset="0"/>
              </a:rPr>
              <a:t> LAB</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Latin American Research Centre</a:t>
            </a:r>
            <a:r>
              <a:rPr lang="en-US" sz="1100" kern="100" dirty="0">
                <a:solidFill>
                  <a:schemeClr val="bg1"/>
                </a:solidFill>
                <a:effectLst/>
                <a:ea typeface="Aptos" panose="020B0004020202020204" pitchFamily="34" charset="0"/>
                <a:cs typeface="Arial" panose="020B0604020202020204" pitchFamily="34" charset="0"/>
              </a:rPr>
              <a:t> University of Calgary</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North American Congress on Latin America</a:t>
            </a:r>
            <a:r>
              <a:rPr lang="en-US" sz="1100" kern="100" dirty="0">
                <a:solidFill>
                  <a:schemeClr val="bg1"/>
                </a:solidFill>
                <a:effectLst/>
                <a:ea typeface="Aptos" panose="020B0004020202020204" pitchFamily="34" charset="0"/>
                <a:cs typeface="Arial" panose="020B0604020202020204" pitchFamily="34" charset="0"/>
              </a:rPr>
              <a:t> NACLA</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s-PY" sz="1100" u="sng" kern="100" dirty="0">
                <a:solidFill>
                  <a:schemeClr val="bg1"/>
                </a:solidFill>
                <a:effectLst/>
                <a:ea typeface="Aptos" panose="020B00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Programa de </a:t>
            </a:r>
            <a:r>
              <a:rPr lang="es-PY" sz="1100" u="sng" kern="100" dirty="0" err="1">
                <a:solidFill>
                  <a:schemeClr val="bg1"/>
                </a:solidFill>
                <a:effectLst/>
                <a:ea typeface="Aptos" panose="020B00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Promocion</a:t>
            </a:r>
            <a:r>
              <a:rPr lang="es-PY" sz="1100" u="sng" kern="100" dirty="0">
                <a:solidFill>
                  <a:schemeClr val="bg1"/>
                </a:solidFill>
                <a:effectLst/>
                <a:ea typeface="Aptos" panose="020B00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 de la Reforma Educativa en </a:t>
            </a:r>
            <a:r>
              <a:rPr lang="es-PY" sz="1100" u="sng" kern="100" dirty="0" err="1">
                <a:solidFill>
                  <a:schemeClr val="bg1"/>
                </a:solidFill>
                <a:effectLst/>
                <a:ea typeface="Aptos" panose="020B00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America</a:t>
            </a:r>
            <a:r>
              <a:rPr lang="es-PY" sz="1100" u="sng" kern="100" dirty="0">
                <a:solidFill>
                  <a:schemeClr val="bg1"/>
                </a:solidFill>
                <a:effectLst/>
                <a:ea typeface="Aptos" panose="020B00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 Latina y el Caribe</a:t>
            </a:r>
            <a:r>
              <a:rPr lang="es-PY" sz="1100" kern="100" dirty="0">
                <a:solidFill>
                  <a:schemeClr val="bg1"/>
                </a:solidFill>
                <a:effectLst/>
                <a:ea typeface="Aptos" panose="020B0004020202020204" pitchFamily="34" charset="0"/>
                <a:cs typeface="Arial" panose="020B0604020202020204" pitchFamily="34" charset="0"/>
              </a:rPr>
              <a:t> PREAL</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s-PY" sz="1100" u="sng" kern="100" dirty="0">
                <a:solidFill>
                  <a:schemeClr val="bg1"/>
                </a:solidFill>
                <a:effectLst/>
                <a:ea typeface="Aptos" panose="020B00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Red Europea de Información y Documentación sobre América Latina</a:t>
            </a:r>
            <a:r>
              <a:rPr lang="es-PY" sz="1100" kern="100" dirty="0">
                <a:solidFill>
                  <a:schemeClr val="bg1"/>
                </a:solidFill>
                <a:effectLst/>
                <a:ea typeface="Aptos" panose="020B0004020202020204" pitchFamily="34" charset="0"/>
                <a:cs typeface="Arial" panose="020B0604020202020204" pitchFamily="34" charset="0"/>
              </a:rPr>
              <a:t> REDIAL</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s-PY" sz="1100" u="sng" kern="100" dirty="0">
                <a:solidFill>
                  <a:schemeClr val="bg1"/>
                </a:solidFill>
                <a:effectLst/>
                <a:ea typeface="Aptos" panose="020B00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Red de Investigadores Latinoamericanos por la Democracia y la Paz</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University of California Institute for Mexico and the United States</a:t>
            </a:r>
            <a:r>
              <a:rPr lang="en-US" sz="1100" kern="100" dirty="0">
                <a:solidFill>
                  <a:schemeClr val="bg1"/>
                </a:solidFill>
                <a:effectLst/>
                <a:ea typeface="Aptos" panose="020B0004020202020204" pitchFamily="34" charset="0"/>
                <a:cs typeface="Arial" panose="020B0604020202020204" pitchFamily="34" charset="0"/>
              </a:rPr>
              <a:t> UC MEXUS</a:t>
            </a:r>
            <a:endParaRPr lang="en-CA" sz="1100" kern="100" dirty="0">
              <a:solidFill>
                <a:schemeClr val="bg1"/>
              </a:solidFill>
              <a:effectLst/>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kern="100" dirty="0">
                <a:solidFill>
                  <a:schemeClr val="bg1"/>
                </a:solidFill>
                <a:effectLst/>
                <a:ea typeface="Aptos" panose="020B00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Washington Office on Latin America</a:t>
            </a:r>
            <a:r>
              <a:rPr lang="en-US" sz="1100" kern="100" dirty="0">
                <a:solidFill>
                  <a:schemeClr val="bg1"/>
                </a:solidFill>
                <a:effectLst/>
                <a:ea typeface="Aptos" panose="020B0004020202020204" pitchFamily="34" charset="0"/>
                <a:cs typeface="Arial" panose="020B0604020202020204" pitchFamily="34" charset="0"/>
              </a:rPr>
              <a:t> WOLA</a:t>
            </a:r>
            <a:endParaRPr lang="en-CA" sz="1100" kern="100" dirty="0">
              <a:solidFill>
                <a:schemeClr val="bg1"/>
              </a:solidFill>
              <a:ea typeface="Aptos" panose="020B0004020202020204" pitchFamily="34" charset="0"/>
              <a:cs typeface="Arial" panose="020B0604020202020204" pitchFamily="34"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US" sz="1100" u="sng" dirty="0">
                <a:solidFill>
                  <a:schemeClr val="bg1"/>
                </a:solidFill>
                <a:effectLst/>
                <a:ea typeface="Aptos" panose="020B00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Woodrow Wilson Center</a:t>
            </a:r>
            <a:r>
              <a:rPr lang="en-US" sz="1100" dirty="0">
                <a:solidFill>
                  <a:schemeClr val="bg1"/>
                </a:solidFill>
                <a:effectLst/>
                <a:ea typeface="Aptos" panose="020B0004020202020204" pitchFamily="34" charset="0"/>
                <a:cs typeface="Arial" panose="020B0604020202020204" pitchFamily="34" charset="0"/>
              </a:rPr>
              <a:t> Latin American Program</a:t>
            </a:r>
            <a:endParaRPr lang="en-CA" sz="1100" dirty="0">
              <a:solidFill>
                <a:schemeClr val="bg1"/>
              </a:solidFill>
            </a:endParaRPr>
          </a:p>
        </p:txBody>
      </p:sp>
      <p:pic>
        <p:nvPicPr>
          <p:cNvPr id="2" name="Picture 1" descr="Capilano University - Tourism Industry Association of BC">
            <a:extLst>
              <a:ext uri="{FF2B5EF4-FFF2-40B4-BE49-F238E27FC236}">
                <a16:creationId xmlns:a16="http://schemas.microsoft.com/office/drawing/2014/main" id="{B18DCAC7-829A-E0D9-1BC8-849A5FDC2F7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D2AA379-23F1-4AFF-150A-62E2E154C17E}"/>
              </a:ext>
            </a:extLst>
          </p:cNvPr>
          <p:cNvPicPr>
            <a:picLocks noChangeAspect="1" noChangeArrowheads="1"/>
          </p:cNvPicPr>
          <p:nvPr/>
        </p:nvPicPr>
        <p:blipFill rotWithShape="1">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5">
            <a:extLst>
              <a:ext uri="{FF2B5EF4-FFF2-40B4-BE49-F238E27FC236}">
                <a16:creationId xmlns:a16="http://schemas.microsoft.com/office/drawing/2014/main" id="{5F4088C9-182D-29AD-BF4A-007A23DBC9DC}"/>
              </a:ext>
            </a:extLst>
          </p:cNvPr>
          <p:cNvSpPr txBox="1">
            <a:spLocks/>
          </p:cNvSpPr>
          <p:nvPr/>
        </p:nvSpPr>
        <p:spPr>
          <a:xfrm>
            <a:off x="335007" y="51736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4000" b="1" dirty="0">
                <a:latin typeface="Calibri "/>
              </a:rPr>
              <a:t>Strategic Partners for Regional Studies Excellence</a:t>
            </a:r>
            <a:r>
              <a:rPr lang="en-CA" sz="4000" b="1" dirty="0">
                <a:latin typeface="Calibri "/>
              </a:rPr>
              <a:t> </a:t>
            </a:r>
            <a:r>
              <a:rPr lang="en-US" sz="1050" kern="100" dirty="0">
                <a:effectLst/>
                <a:latin typeface="+mn-lt"/>
                <a:ea typeface="Aptos" panose="020B0004020202020204" pitchFamily="34" charset="0"/>
                <a:cs typeface="Arial" panose="020B0604020202020204" pitchFamily="34" charset="0"/>
              </a:rPr>
              <a:t>(</a:t>
            </a:r>
            <a:r>
              <a:rPr lang="en-CA" sz="1050" dirty="0"/>
              <a:t>Slide 5/6)</a:t>
            </a:r>
            <a:endParaRPr lang="en-CA" sz="4000" b="1" dirty="0">
              <a:latin typeface="+mn-lt"/>
            </a:endParaRPr>
          </a:p>
        </p:txBody>
      </p:sp>
    </p:spTree>
    <p:extLst>
      <p:ext uri="{BB962C8B-B14F-4D97-AF65-F5344CB8AC3E}">
        <p14:creationId xmlns:p14="http://schemas.microsoft.com/office/powerpoint/2010/main" val="7165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7F5CAB-1AB1-66F1-7CDE-DD62BABBCBAF}"/>
              </a:ext>
            </a:extLst>
          </p:cNvPr>
          <p:cNvSpPr txBox="1"/>
          <p:nvPr/>
        </p:nvSpPr>
        <p:spPr>
          <a:xfrm>
            <a:off x="450654" y="2307220"/>
            <a:ext cx="11290691" cy="2747547"/>
          </a:xfrm>
          <a:prstGeom prst="rect">
            <a:avLst/>
          </a:prstGeom>
          <a:noFill/>
        </p:spPr>
        <p:txBody>
          <a:bodyPr wrap="square">
            <a:spAutoFit/>
          </a:bodyPr>
          <a:lstStyle/>
          <a:p>
            <a:pPr marL="285750" indent="-285750">
              <a:lnSpc>
                <a:spcPct val="150000"/>
              </a:lnSpc>
              <a:spcAft>
                <a:spcPts val="800"/>
              </a:spcAft>
              <a:buFont typeface="Wingdings" panose="05000000000000000000" pitchFamily="2" charset="2"/>
              <a:buChar char="Ø"/>
            </a:pPr>
            <a:r>
              <a:rPr lang="en-US" sz="1800" kern="100" dirty="0">
                <a:effectLst/>
                <a:ea typeface="Aptos" panose="020B0004020202020204" pitchFamily="34" charset="0"/>
                <a:cs typeface="Arial" panose="020B0604020202020204" pitchFamily="34" charset="0"/>
              </a:rPr>
              <a:t>Please open the link to find endless possibilities to draw expert PhD’s faculty from to build the necessary networks and teaching for the specialized regional-content courses.</a:t>
            </a:r>
            <a:endParaRPr lang="en-CA" sz="1800" kern="100" dirty="0">
              <a:effectLst/>
              <a:ea typeface="Aptos" panose="020B0004020202020204" pitchFamily="34" charset="0"/>
              <a:cs typeface="Arial" panose="020B0604020202020204" pitchFamily="34" charset="0"/>
            </a:endParaRPr>
          </a:p>
          <a:p>
            <a:pPr>
              <a:lnSpc>
                <a:spcPct val="150000"/>
              </a:lnSpc>
              <a:spcAft>
                <a:spcPts val="800"/>
              </a:spcAft>
            </a:pPr>
            <a:r>
              <a:rPr lang="en-US" sz="1800" b="1" u="sng" kern="100" dirty="0">
                <a:effectLst/>
                <a:highlight>
                  <a:srgbClr val="00FF00"/>
                </a:highlight>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https://www.asianstudies.org/jobs-professional-resources/asian-studies-centers/u-s-programs-centers-by-state/</a:t>
            </a:r>
            <a:endParaRPr lang="en-CA" sz="1800" b="1" kern="100" dirty="0">
              <a:effectLst/>
              <a:highlight>
                <a:srgbClr val="00FF00"/>
              </a:highlight>
              <a:ea typeface="Aptos" panose="020B0004020202020204" pitchFamily="34" charset="0"/>
              <a:cs typeface="Arial" panose="020B0604020202020204" pitchFamily="34" charset="0"/>
            </a:endParaRPr>
          </a:p>
          <a:p>
            <a:pPr marL="285750" indent="-285750">
              <a:lnSpc>
                <a:spcPct val="150000"/>
              </a:lnSpc>
              <a:spcAft>
                <a:spcPts val="800"/>
              </a:spcAft>
              <a:buFont typeface="Wingdings" panose="05000000000000000000" pitchFamily="2" charset="2"/>
              <a:buChar char="ü"/>
            </a:pPr>
            <a:r>
              <a:rPr lang="en-US" sz="1800" kern="100" dirty="0">
                <a:effectLst/>
                <a:ea typeface="Aptos" panose="020B0004020202020204" pitchFamily="34" charset="0"/>
                <a:cs typeface="Arial" panose="020B0604020202020204" pitchFamily="34" charset="0"/>
              </a:rPr>
              <a:t> Over 415 Asian Studies Centers.  We should have no problem at all drawing expertise every year as well possibly develop current topics and trends for courses in the region. The large majority of programs teach and research how North America relates and build political economy, cultural, language and business ties to the region and beyond.</a:t>
            </a:r>
            <a:endParaRPr lang="en-CA" sz="1800" kern="100" dirty="0">
              <a:effectLst/>
              <a:ea typeface="Aptos" panose="020B0004020202020204" pitchFamily="34" charset="0"/>
              <a:cs typeface="Arial" panose="020B0604020202020204" pitchFamily="34" charset="0"/>
            </a:endParaRPr>
          </a:p>
        </p:txBody>
      </p:sp>
      <p:sp>
        <p:nvSpPr>
          <p:cNvPr id="2" name="Title 5">
            <a:extLst>
              <a:ext uri="{FF2B5EF4-FFF2-40B4-BE49-F238E27FC236}">
                <a16:creationId xmlns:a16="http://schemas.microsoft.com/office/drawing/2014/main" id="{73EB583B-96ED-1972-9322-D5412FF68305}"/>
              </a:ext>
            </a:extLst>
          </p:cNvPr>
          <p:cNvSpPr txBox="1">
            <a:spLocks/>
          </p:cNvSpPr>
          <p:nvPr/>
        </p:nvSpPr>
        <p:spPr>
          <a:xfrm>
            <a:off x="335007" y="51736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4000" b="1" dirty="0">
                <a:latin typeface="Calibri "/>
              </a:rPr>
              <a:t>Strategic Partners for Regional Studies Excellence</a:t>
            </a:r>
            <a:r>
              <a:rPr lang="en-CA" sz="4000" b="1" dirty="0">
                <a:latin typeface="Calibri "/>
              </a:rPr>
              <a:t> </a:t>
            </a:r>
            <a:r>
              <a:rPr lang="en-US" sz="1050" kern="100" dirty="0">
                <a:effectLst/>
                <a:latin typeface="+mn-lt"/>
                <a:ea typeface="Aptos" panose="020B0004020202020204" pitchFamily="34" charset="0"/>
                <a:cs typeface="Arial" panose="020B0604020202020204" pitchFamily="34" charset="0"/>
              </a:rPr>
              <a:t>(</a:t>
            </a:r>
            <a:r>
              <a:rPr lang="en-CA" sz="1050" dirty="0"/>
              <a:t>Slide 6/6)</a:t>
            </a:r>
            <a:endParaRPr lang="en-CA" sz="4000" b="1" dirty="0">
              <a:latin typeface="+mn-lt"/>
            </a:endParaRPr>
          </a:p>
        </p:txBody>
      </p:sp>
      <p:pic>
        <p:nvPicPr>
          <p:cNvPr id="3" name="Picture 2" descr="Capilano University - Tourism Industry Association of BC">
            <a:extLst>
              <a:ext uri="{FF2B5EF4-FFF2-40B4-BE49-F238E27FC236}">
                <a16:creationId xmlns:a16="http://schemas.microsoft.com/office/drawing/2014/main" id="{FDF0E9EF-77AB-9498-AC95-7795450BD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68B425B-B5D8-B131-4A1D-59BFCA8ECE8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AACAD7F-A166-CF1F-9511-D040A4324829}"/>
              </a:ext>
            </a:extLst>
          </p:cNvPr>
          <p:cNvSpPr txBox="1"/>
          <p:nvPr/>
        </p:nvSpPr>
        <p:spPr>
          <a:xfrm>
            <a:off x="2824053" y="1368513"/>
            <a:ext cx="6969101" cy="523220"/>
          </a:xfrm>
          <a:prstGeom prst="rect">
            <a:avLst/>
          </a:prstGeom>
          <a:noFill/>
        </p:spPr>
        <p:txBody>
          <a:bodyPr wrap="square">
            <a:spAutoFit/>
          </a:bodyPr>
          <a:lstStyle/>
          <a:p>
            <a:pPr algn="ctr"/>
            <a:r>
              <a:rPr lang="en-US" sz="2800" b="1" dirty="0"/>
              <a:t>Expanding Networks: Asian Studies Expertise</a:t>
            </a:r>
            <a:endParaRPr lang="en-CA" sz="2800" b="1" dirty="0"/>
          </a:p>
        </p:txBody>
      </p:sp>
      <p:pic>
        <p:nvPicPr>
          <p:cNvPr id="9" name="Graphic 8" descr="Connections">
            <a:extLst>
              <a:ext uri="{FF2B5EF4-FFF2-40B4-BE49-F238E27FC236}">
                <a16:creationId xmlns:a16="http://schemas.microsoft.com/office/drawing/2014/main" id="{15C99F1C-E9F7-60BA-B553-37ECDA0D6A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3192" y="1218176"/>
            <a:ext cx="810861" cy="810861"/>
          </a:xfrm>
          <a:prstGeom prst="rect">
            <a:avLst/>
          </a:prstGeom>
        </p:spPr>
      </p:pic>
    </p:spTree>
    <p:extLst>
      <p:ext uri="{BB962C8B-B14F-4D97-AF65-F5344CB8AC3E}">
        <p14:creationId xmlns:p14="http://schemas.microsoft.com/office/powerpoint/2010/main" val="903324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3793"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p:cNvPicPr/>
                      <p:nvPr/>
                    </p:nvPicPr>
                    <p:blipFill>
                      <a:blip r:embed="rId4"/>
                      <a:stretch>
                        <a:fillRect/>
                      </a:stretch>
                    </p:blipFill>
                    <p:spPr>
                      <a:xfrm>
                        <a:off x="3793" y="1588"/>
                        <a:ext cx="1587" cy="1587"/>
                      </a:xfrm>
                      <a:prstGeom prst="rect">
                        <a:avLst/>
                      </a:prstGeom>
                    </p:spPr>
                  </p:pic>
                </p:oleObj>
              </mc:Fallback>
            </mc:AlternateContent>
          </a:graphicData>
        </a:graphic>
      </p:graphicFrame>
      <p:sp>
        <p:nvSpPr>
          <p:cNvPr id="6" name="Title 5"/>
          <p:cNvSpPr>
            <a:spLocks noGrp="1"/>
          </p:cNvSpPr>
          <p:nvPr>
            <p:ph type="title" idx="4294967295"/>
          </p:nvPr>
        </p:nvSpPr>
        <p:spPr>
          <a:xfrm>
            <a:off x="335006" y="199678"/>
            <a:ext cx="11521987" cy="498483"/>
          </a:xfrm>
        </p:spPr>
        <p:txBody>
          <a:bodyPr>
            <a:normAutofit fontScale="90000"/>
          </a:bodyPr>
          <a:lstStyle/>
          <a:p>
            <a:pPr algn="ctr"/>
            <a:r>
              <a:rPr lang="en-CA" b="1" dirty="0">
                <a:latin typeface="+mn-lt"/>
              </a:rPr>
              <a:t>SWOT for possible McRae</a:t>
            </a:r>
            <a:endParaRPr lang="en-US" b="1" dirty="0">
              <a:latin typeface="+mn-lt"/>
            </a:endParaRPr>
          </a:p>
        </p:txBody>
      </p:sp>
      <p:sp>
        <p:nvSpPr>
          <p:cNvPr id="76" name="Rechteck 6"/>
          <p:cNvSpPr/>
          <p:nvPr/>
        </p:nvSpPr>
        <p:spPr bwMode="gray">
          <a:xfrm rot="16200000">
            <a:off x="80702" y="1959417"/>
            <a:ext cx="1548524" cy="1456493"/>
          </a:xfrm>
          <a:prstGeom prst="round2SameRect">
            <a:avLst/>
          </a:prstGeom>
          <a:solidFill>
            <a:srgbClr val="00B05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endParaRPr lang="en-US" sz="1400" b="1" dirty="0">
              <a:solidFill>
                <a:prstClr val="white"/>
              </a:solidFill>
              <a:latin typeface="Calibri"/>
            </a:endParaRPr>
          </a:p>
        </p:txBody>
      </p:sp>
      <p:sp>
        <p:nvSpPr>
          <p:cNvPr id="60" name="Freihandform 18"/>
          <p:cNvSpPr txBox="1">
            <a:spLocks/>
          </p:cNvSpPr>
          <p:nvPr/>
        </p:nvSpPr>
        <p:spPr bwMode="gray">
          <a:xfrm>
            <a:off x="1637333" y="812250"/>
            <a:ext cx="4638669" cy="2631490"/>
          </a:xfrm>
          <a:prstGeom prst="rect">
            <a:avLst/>
          </a:prstGeom>
          <a:noFill/>
          <a:ln>
            <a:noFill/>
          </a:ln>
        </p:spPr>
        <p:txBody>
          <a:bodyPr wrap="square" lIns="0" tIns="0" rIns="0" bIns="0" anchor="ctr">
            <a:sp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200" b="0" kern="1200" cap="none" spc="0" baseline="0">
                <a:solidFill>
                  <a:schemeClr val="bg1"/>
                </a:solidFill>
                <a:latin typeface="+mn-lt"/>
                <a:ea typeface="+mn-ea"/>
                <a:cs typeface="+mn-cs"/>
              </a:defRPr>
            </a:lvl1pPr>
            <a:lvl2pPr marL="180000" indent="-180000" algn="l" defTabSz="914400" rtl="0" eaLnBrk="1" latinLnBrk="0" hangingPunct="1">
              <a:lnSpc>
                <a:spcPct val="120000"/>
              </a:lnSpc>
              <a:spcBef>
                <a:spcPts val="0"/>
              </a:spcBef>
              <a:spcAft>
                <a:spcPts val="0"/>
              </a:spcAft>
              <a:buFont typeface="Arial" panose="020B0604020202020204" pitchFamily="34" charset="0"/>
              <a:buChar char="•"/>
              <a:defRPr sz="1200" kern="1200" spc="0" baseline="0">
                <a:solidFill>
                  <a:schemeClr val="bg1"/>
                </a:solidFill>
                <a:latin typeface="+mn-lt"/>
                <a:ea typeface="+mn-ea"/>
                <a:cs typeface="+mn-cs"/>
              </a:defRPr>
            </a:lvl2pPr>
            <a:lvl3pPr marL="36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3pPr>
            <a:lvl4pPr marL="54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4pPr>
            <a:lvl5pPr marL="72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5pPr>
            <a:lvl6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6pPr>
            <a:lvl7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7pPr>
            <a:lvl8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8pPr>
            <a:lvl9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9pPr>
          </a:lstStyle>
          <a:p>
            <a:pPr marL="215957" lvl="2" indent="-215957" defTabSz="914264" fontAlgn="t">
              <a:lnSpc>
                <a:spcPct val="100000"/>
              </a:lnSpc>
              <a:spcBef>
                <a:spcPts val="300"/>
              </a:spcBef>
              <a:buClr>
                <a:schemeClr val="accent6"/>
              </a:buClr>
              <a:buFont typeface="Wingdings 3" panose="05040102010807070707" pitchFamily="18" charset="2"/>
              <a:buChar char="}"/>
            </a:pPr>
            <a:r>
              <a:rPr lang="en-US" dirty="0">
                <a:solidFill>
                  <a:prstClr val="black">
                    <a:lumMod val="75000"/>
                    <a:lumOff val="25000"/>
                  </a:prstClr>
                </a:solidFill>
                <a:latin typeface="Calibri"/>
              </a:rPr>
              <a:t>20 plus years of experience institutionally running the program (LAMP - Asia Pacific Coop Program).</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6"/>
              </a:buClr>
              <a:buFont typeface="Wingdings 3" panose="05040102010807070707" pitchFamily="18" charset="2"/>
              <a:buChar char="}"/>
            </a:pPr>
            <a:r>
              <a:rPr lang="en-US" dirty="0">
                <a:solidFill>
                  <a:prstClr val="black">
                    <a:lumMod val="75000"/>
                    <a:lumOff val="25000"/>
                  </a:prstClr>
                </a:solidFill>
                <a:latin typeface="Calibri"/>
              </a:rPr>
              <a:t>5 years funning the International Graduate Diploma Program; INMA.</a:t>
            </a:r>
          </a:p>
          <a:p>
            <a:pPr marL="215957" lvl="2" indent="-215957" defTabSz="914264" fontAlgn="t">
              <a:lnSpc>
                <a:spcPct val="100000"/>
              </a:lnSpc>
              <a:spcBef>
                <a:spcPts val="300"/>
              </a:spcBef>
              <a:buClr>
                <a:schemeClr val="accent6"/>
              </a:buClr>
              <a:buFont typeface="Wingdings 3" panose="05040102010807070707" pitchFamily="18" charset="2"/>
              <a:buChar char="}"/>
            </a:pPr>
            <a:r>
              <a:rPr lang="en-US" dirty="0">
                <a:solidFill>
                  <a:prstClr val="black">
                    <a:lumMod val="75000"/>
                    <a:lumOff val="25000"/>
                  </a:prstClr>
                </a:solidFill>
                <a:latin typeface="Calibri"/>
              </a:rPr>
              <a:t>Laddering to Master’s at the University of </a:t>
            </a:r>
            <a:r>
              <a:rPr lang="en-US" dirty="0" err="1">
                <a:solidFill>
                  <a:prstClr val="black">
                    <a:lumMod val="75000"/>
                    <a:lumOff val="25000"/>
                  </a:prstClr>
                </a:solidFill>
                <a:latin typeface="Calibri"/>
              </a:rPr>
              <a:t>Hertforshire</a:t>
            </a:r>
            <a:r>
              <a:rPr lang="en-US" dirty="0">
                <a:solidFill>
                  <a:prstClr val="black">
                    <a:lumMod val="75000"/>
                    <a:lumOff val="25000"/>
                  </a:prstClr>
                </a:solidFill>
                <a:latin typeface="Calibri"/>
              </a:rPr>
              <a:t>.</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6"/>
              </a:buClr>
              <a:buFont typeface="Wingdings 3" panose="05040102010807070707" pitchFamily="18" charset="2"/>
              <a:buChar char="}"/>
            </a:pPr>
            <a:r>
              <a:rPr lang="en-US" dirty="0">
                <a:solidFill>
                  <a:prstClr val="black">
                    <a:lumMod val="75000"/>
                    <a:lumOff val="25000"/>
                  </a:prstClr>
                </a:solidFill>
                <a:latin typeface="Calibri"/>
              </a:rPr>
              <a:t>Unique and specialized program that can be designed as clearly business but also business plus because of the regional knowledge and intercultural components (LAMP - Asia Pacific Coop Program).</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6"/>
              </a:buClr>
              <a:buFont typeface="Wingdings 3" panose="05040102010807070707" pitchFamily="18" charset="2"/>
              <a:buChar char="}"/>
            </a:pPr>
            <a:r>
              <a:rPr lang="en-US" dirty="0">
                <a:solidFill>
                  <a:prstClr val="black">
                    <a:lumMod val="75000"/>
                    <a:lumOff val="25000"/>
                  </a:prstClr>
                </a:solidFill>
                <a:latin typeface="Calibri"/>
              </a:rPr>
              <a:t>Existing faculty that taught in the program with supervisory dissertation skills (important to DQUAD).</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6"/>
              </a:buClr>
              <a:buFont typeface="Wingdings 3" panose="05040102010807070707" pitchFamily="18" charset="2"/>
              <a:buChar char="}"/>
            </a:pPr>
            <a:r>
              <a:rPr lang="en-US" dirty="0">
                <a:solidFill>
                  <a:prstClr val="black">
                    <a:lumMod val="75000"/>
                    <a:lumOff val="25000"/>
                  </a:prstClr>
                </a:solidFill>
                <a:latin typeface="Calibri"/>
              </a:rPr>
              <a:t>Informal ties still exist in the alumni networks and the diplomatic networks.</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6"/>
              </a:buClr>
              <a:buFont typeface="Wingdings 3" panose="05040102010807070707" pitchFamily="18" charset="2"/>
              <a:buChar char="}"/>
            </a:pPr>
            <a:r>
              <a:rPr lang="en-US" dirty="0">
                <a:solidFill>
                  <a:prstClr val="black">
                    <a:lumMod val="75000"/>
                    <a:lumOff val="25000"/>
                  </a:prstClr>
                </a:solidFill>
                <a:latin typeface="Calibri"/>
              </a:rPr>
              <a:t>The Indo-Pacific Management program could have a shorter development timeline than other possible programs.</a:t>
            </a:r>
            <a:endParaRPr lang="en-CA" dirty="0">
              <a:solidFill>
                <a:prstClr val="black">
                  <a:lumMod val="75000"/>
                  <a:lumOff val="25000"/>
                </a:prstClr>
              </a:solidFill>
              <a:latin typeface="Calibri"/>
            </a:endParaRPr>
          </a:p>
        </p:txBody>
      </p:sp>
      <p:cxnSp>
        <p:nvCxnSpPr>
          <p:cNvPr id="62" name="Gerader Verbinder 6"/>
          <p:cNvCxnSpPr>
            <a:cxnSpLocks/>
          </p:cNvCxnSpPr>
          <p:nvPr/>
        </p:nvCxnSpPr>
        <p:spPr bwMode="gray">
          <a:xfrm>
            <a:off x="1575460" y="812250"/>
            <a:ext cx="0" cy="264967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229329" y="2028641"/>
            <a:ext cx="1251764" cy="1302661"/>
            <a:chOff x="830425" y="1815757"/>
            <a:chExt cx="1252054" cy="1302963"/>
          </a:xfrm>
        </p:grpSpPr>
        <p:sp>
          <p:nvSpPr>
            <p:cNvPr id="61" name="Rechteck 8"/>
            <p:cNvSpPr/>
            <p:nvPr/>
          </p:nvSpPr>
          <p:spPr bwMode="gray">
            <a:xfrm>
              <a:off x="830425" y="1815757"/>
              <a:ext cx="1252054" cy="103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264">
                <a:spcAft>
                  <a:spcPts val="1000"/>
                </a:spcAft>
              </a:pPr>
              <a:r>
                <a:rPr lang="en-US" sz="6699" b="1" dirty="0">
                  <a:solidFill>
                    <a:prstClr val="white"/>
                  </a:solidFill>
                  <a:latin typeface="Calibri"/>
                </a:rPr>
                <a:t>S</a:t>
              </a:r>
            </a:p>
          </p:txBody>
        </p:sp>
        <p:sp>
          <p:nvSpPr>
            <p:cNvPr id="77" name="Rechteck 8"/>
            <p:cNvSpPr/>
            <p:nvPr/>
          </p:nvSpPr>
          <p:spPr bwMode="gray">
            <a:xfrm>
              <a:off x="830425" y="2872499"/>
              <a:ext cx="125205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264">
                <a:spcAft>
                  <a:spcPts val="1000"/>
                </a:spcAft>
              </a:pPr>
              <a:r>
                <a:rPr lang="en-US" sz="1600" b="1" dirty="0">
                  <a:solidFill>
                    <a:prstClr val="white"/>
                  </a:solidFill>
                  <a:latin typeface="Calibri"/>
                </a:rPr>
                <a:t>Strengths</a:t>
              </a:r>
            </a:p>
          </p:txBody>
        </p:sp>
      </p:grpSp>
      <p:sp>
        <p:nvSpPr>
          <p:cNvPr id="81" name="Rechteck 6"/>
          <p:cNvSpPr/>
          <p:nvPr/>
        </p:nvSpPr>
        <p:spPr bwMode="gray">
          <a:xfrm rot="16200000">
            <a:off x="6461795" y="1967166"/>
            <a:ext cx="1548524" cy="1456493"/>
          </a:xfrm>
          <a:prstGeom prst="round2SameRect">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endParaRPr lang="en-US" sz="1400" b="1" dirty="0">
              <a:solidFill>
                <a:schemeClr val="bg1"/>
              </a:solidFill>
              <a:latin typeface="Calibri"/>
            </a:endParaRPr>
          </a:p>
        </p:txBody>
      </p:sp>
      <p:sp>
        <p:nvSpPr>
          <p:cNvPr id="82" name="Freihandform 18"/>
          <p:cNvSpPr txBox="1">
            <a:spLocks/>
          </p:cNvSpPr>
          <p:nvPr/>
        </p:nvSpPr>
        <p:spPr bwMode="gray">
          <a:xfrm>
            <a:off x="8031338" y="812250"/>
            <a:ext cx="3931333" cy="1669688"/>
          </a:xfrm>
          <a:prstGeom prst="rect">
            <a:avLst/>
          </a:prstGeom>
          <a:noFill/>
          <a:ln>
            <a:noFill/>
          </a:ln>
        </p:spPr>
        <p:txBody>
          <a:bodyPr wrap="square" lIns="0" tIns="0" rIns="0" bIns="0" anchor="ctr">
            <a:sp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200" b="0" kern="1200" cap="none" spc="0" baseline="0">
                <a:solidFill>
                  <a:schemeClr val="bg1"/>
                </a:solidFill>
                <a:latin typeface="+mn-lt"/>
                <a:ea typeface="+mn-ea"/>
                <a:cs typeface="+mn-cs"/>
              </a:defRPr>
            </a:lvl1pPr>
            <a:lvl2pPr marL="180000" indent="-180000" algn="l" defTabSz="914400" rtl="0" eaLnBrk="1" latinLnBrk="0" hangingPunct="1">
              <a:lnSpc>
                <a:spcPct val="120000"/>
              </a:lnSpc>
              <a:spcBef>
                <a:spcPts val="0"/>
              </a:spcBef>
              <a:spcAft>
                <a:spcPts val="0"/>
              </a:spcAft>
              <a:buFont typeface="Arial" panose="020B0604020202020204" pitchFamily="34" charset="0"/>
              <a:buChar char="•"/>
              <a:defRPr sz="1200" kern="1200" spc="0" baseline="0">
                <a:solidFill>
                  <a:schemeClr val="bg1"/>
                </a:solidFill>
                <a:latin typeface="+mn-lt"/>
                <a:ea typeface="+mn-ea"/>
                <a:cs typeface="+mn-cs"/>
              </a:defRPr>
            </a:lvl2pPr>
            <a:lvl3pPr marL="36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3pPr>
            <a:lvl4pPr marL="54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4pPr>
            <a:lvl5pPr marL="72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5pPr>
            <a:lvl6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6pPr>
            <a:lvl7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7pPr>
            <a:lvl8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8pPr>
            <a:lvl9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9pPr>
          </a:lstStyle>
          <a:p>
            <a:pPr marL="215957" lvl="2" indent="-215957" defTabSz="914264" fontAlgn="t">
              <a:lnSpc>
                <a:spcPct val="100000"/>
              </a:lnSpc>
              <a:spcBef>
                <a:spcPts val="300"/>
              </a:spcBef>
              <a:buClr>
                <a:srgbClr val="C00000"/>
              </a:buClr>
              <a:buFont typeface="Wingdings 3" panose="05040102010807070707" pitchFamily="18" charset="2"/>
              <a:buChar char="}"/>
            </a:pPr>
            <a:r>
              <a:rPr lang="en-US" dirty="0">
                <a:solidFill>
                  <a:prstClr val="black">
                    <a:lumMod val="75000"/>
                    <a:lumOff val="25000"/>
                  </a:prstClr>
                </a:solidFill>
                <a:latin typeface="Calibri"/>
              </a:rPr>
              <a:t>University brand.</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C00000"/>
              </a:buClr>
              <a:buFont typeface="Wingdings 3" panose="05040102010807070707" pitchFamily="18" charset="2"/>
              <a:buChar char="}"/>
            </a:pPr>
            <a:r>
              <a:rPr lang="en-US" dirty="0">
                <a:solidFill>
                  <a:prstClr val="black">
                    <a:lumMod val="75000"/>
                    <a:lumOff val="25000"/>
                  </a:prstClr>
                </a:solidFill>
                <a:latin typeface="Calibri"/>
              </a:rPr>
              <a:t>Lack of Graduate Infrastructure at the University level.</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C00000"/>
              </a:buClr>
              <a:buFont typeface="Wingdings 3" panose="05040102010807070707" pitchFamily="18" charset="2"/>
              <a:buChar char="}"/>
            </a:pPr>
            <a:r>
              <a:rPr lang="en-US" dirty="0">
                <a:solidFill>
                  <a:prstClr val="black">
                    <a:lumMod val="75000"/>
                    <a:lumOff val="25000"/>
                  </a:prstClr>
                </a:solidFill>
                <a:latin typeface="Calibri"/>
              </a:rPr>
              <a:t>Lack of current programs at the graduate level.</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C00000"/>
              </a:buClr>
              <a:buFont typeface="Wingdings 3" panose="05040102010807070707" pitchFamily="18" charset="2"/>
              <a:buChar char="}"/>
            </a:pPr>
            <a:r>
              <a:rPr lang="en-US" dirty="0">
                <a:solidFill>
                  <a:prstClr val="black">
                    <a:lumMod val="75000"/>
                    <a:lumOff val="25000"/>
                  </a:prstClr>
                </a:solidFill>
                <a:latin typeface="Calibri"/>
              </a:rPr>
              <a:t>Not having enough pre-launch and launch financial backing for the program.</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C00000"/>
              </a:buClr>
              <a:buFont typeface="Wingdings 3" panose="05040102010807070707" pitchFamily="18" charset="2"/>
              <a:buChar char="}"/>
            </a:pPr>
            <a:r>
              <a:rPr lang="en-US" dirty="0">
                <a:solidFill>
                  <a:prstClr val="black">
                    <a:lumMod val="75000"/>
                    <a:lumOff val="25000"/>
                  </a:prstClr>
                </a:solidFill>
                <a:latin typeface="Calibri"/>
              </a:rPr>
              <a:t>Current financial model of development of new programs.</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C00000"/>
              </a:buClr>
              <a:buFont typeface="Wingdings 3" panose="05040102010807070707" pitchFamily="18" charset="2"/>
              <a:buChar char="}"/>
            </a:pPr>
            <a:r>
              <a:rPr lang="en-US" dirty="0">
                <a:solidFill>
                  <a:prstClr val="black">
                    <a:lumMod val="75000"/>
                    <a:lumOff val="25000"/>
                  </a:prstClr>
                </a:solidFill>
                <a:latin typeface="Calibri"/>
              </a:rPr>
              <a:t>Lack of current experience at the School of Business to work with international partners.</a:t>
            </a:r>
            <a:endParaRPr lang="en-CA" dirty="0">
              <a:solidFill>
                <a:prstClr val="black">
                  <a:lumMod val="75000"/>
                  <a:lumOff val="25000"/>
                </a:prstClr>
              </a:solidFill>
              <a:latin typeface="Calibri"/>
            </a:endParaRPr>
          </a:p>
        </p:txBody>
      </p:sp>
      <p:cxnSp>
        <p:nvCxnSpPr>
          <p:cNvPr id="83" name="Gerader Verbinder 6"/>
          <p:cNvCxnSpPr>
            <a:cxnSpLocks/>
          </p:cNvCxnSpPr>
          <p:nvPr/>
        </p:nvCxnSpPr>
        <p:spPr bwMode="gray">
          <a:xfrm>
            <a:off x="7964301" y="812250"/>
            <a:ext cx="0" cy="265742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6610422" y="2036390"/>
            <a:ext cx="1251764" cy="1302661"/>
            <a:chOff x="830425" y="1815757"/>
            <a:chExt cx="1252054" cy="1302963"/>
          </a:xfrm>
        </p:grpSpPr>
        <p:sp>
          <p:nvSpPr>
            <p:cNvPr id="85" name="Rechteck 8"/>
            <p:cNvSpPr/>
            <p:nvPr/>
          </p:nvSpPr>
          <p:spPr bwMode="gray">
            <a:xfrm>
              <a:off x="830425" y="1815757"/>
              <a:ext cx="1252054" cy="103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264">
                <a:spcAft>
                  <a:spcPts val="1000"/>
                </a:spcAft>
              </a:pPr>
              <a:r>
                <a:rPr lang="en-US" sz="6699" b="1" dirty="0">
                  <a:solidFill>
                    <a:schemeClr val="bg1"/>
                  </a:solidFill>
                  <a:latin typeface="Calibri"/>
                </a:rPr>
                <a:t>W</a:t>
              </a:r>
            </a:p>
          </p:txBody>
        </p:sp>
        <p:sp>
          <p:nvSpPr>
            <p:cNvPr id="86" name="Rechteck 8"/>
            <p:cNvSpPr/>
            <p:nvPr/>
          </p:nvSpPr>
          <p:spPr bwMode="gray">
            <a:xfrm>
              <a:off x="830425" y="2872499"/>
              <a:ext cx="125205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264">
                <a:spcAft>
                  <a:spcPts val="1000"/>
                </a:spcAft>
              </a:pPr>
              <a:r>
                <a:rPr lang="en-US" sz="1600" b="1" dirty="0">
                  <a:solidFill>
                    <a:schemeClr val="bg1"/>
                  </a:solidFill>
                  <a:latin typeface="Calibri"/>
                </a:rPr>
                <a:t>Weaknesses</a:t>
              </a:r>
            </a:p>
          </p:txBody>
        </p:sp>
      </p:grpSp>
      <p:sp>
        <p:nvSpPr>
          <p:cNvPr id="88" name="Rechteck 6"/>
          <p:cNvSpPr/>
          <p:nvPr/>
        </p:nvSpPr>
        <p:spPr bwMode="gray">
          <a:xfrm rot="16200000">
            <a:off x="80703" y="3623181"/>
            <a:ext cx="1548524" cy="1456493"/>
          </a:xfrm>
          <a:prstGeom prst="round2SameRect">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endParaRPr lang="en-US" sz="1400" b="1" dirty="0">
              <a:solidFill>
                <a:schemeClr val="bg1"/>
              </a:solidFill>
              <a:latin typeface="Calibri"/>
            </a:endParaRPr>
          </a:p>
        </p:txBody>
      </p:sp>
      <p:sp>
        <p:nvSpPr>
          <p:cNvPr id="89" name="Freihandform 18"/>
          <p:cNvSpPr txBox="1">
            <a:spLocks/>
          </p:cNvSpPr>
          <p:nvPr/>
        </p:nvSpPr>
        <p:spPr bwMode="gray">
          <a:xfrm>
            <a:off x="1637333" y="3551424"/>
            <a:ext cx="4808314" cy="3185487"/>
          </a:xfrm>
          <a:prstGeom prst="rect">
            <a:avLst/>
          </a:prstGeom>
          <a:noFill/>
          <a:ln>
            <a:noFill/>
          </a:ln>
        </p:spPr>
        <p:txBody>
          <a:bodyPr wrap="square" lIns="0" tIns="0" rIns="0" bIns="0" anchor="ctr">
            <a:sp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200" b="0" kern="1200" cap="none" spc="0" baseline="0">
                <a:solidFill>
                  <a:schemeClr val="bg1"/>
                </a:solidFill>
                <a:latin typeface="+mn-lt"/>
                <a:ea typeface="+mn-ea"/>
                <a:cs typeface="+mn-cs"/>
              </a:defRPr>
            </a:lvl1pPr>
            <a:lvl2pPr marL="180000" indent="-180000" algn="l" defTabSz="914400" rtl="0" eaLnBrk="1" latinLnBrk="0" hangingPunct="1">
              <a:lnSpc>
                <a:spcPct val="120000"/>
              </a:lnSpc>
              <a:spcBef>
                <a:spcPts val="0"/>
              </a:spcBef>
              <a:spcAft>
                <a:spcPts val="0"/>
              </a:spcAft>
              <a:buFont typeface="Arial" panose="020B0604020202020204" pitchFamily="34" charset="0"/>
              <a:buChar char="•"/>
              <a:defRPr sz="1200" kern="1200" spc="0" baseline="0">
                <a:solidFill>
                  <a:schemeClr val="bg1"/>
                </a:solidFill>
                <a:latin typeface="+mn-lt"/>
                <a:ea typeface="+mn-ea"/>
                <a:cs typeface="+mn-cs"/>
              </a:defRPr>
            </a:lvl2pPr>
            <a:lvl3pPr marL="36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3pPr>
            <a:lvl4pPr marL="54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4pPr>
            <a:lvl5pPr marL="72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5pPr>
            <a:lvl6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6pPr>
            <a:lvl7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7pPr>
            <a:lvl8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8pPr>
            <a:lvl9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9pPr>
          </a:lstStyle>
          <a:p>
            <a:pPr marL="215957" lvl="2" indent="-215957" defTabSz="914264" fontAlgn="t">
              <a:lnSpc>
                <a:spcPct val="100000"/>
              </a:lnSpc>
              <a:spcBef>
                <a:spcPts val="300"/>
              </a:spcBef>
              <a:buClr>
                <a:schemeClr val="accent1"/>
              </a:buClr>
              <a:buFont typeface="Wingdings 3" panose="05040102010807070707" pitchFamily="18" charset="2"/>
              <a:buChar char="}"/>
            </a:pPr>
            <a:r>
              <a:rPr lang="en-US" sz="1100" dirty="0">
                <a:solidFill>
                  <a:prstClr val="black">
                    <a:lumMod val="75000"/>
                    <a:lumOff val="25000"/>
                  </a:prstClr>
                </a:solidFill>
                <a:latin typeface="Calibri"/>
              </a:rPr>
              <a:t>Strong North American strategies towards the Indo-Pacific (Federal governments).</a:t>
            </a:r>
            <a:endParaRPr lang="en-CA" sz="1100"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1"/>
              </a:buClr>
              <a:buFont typeface="Wingdings 3" panose="05040102010807070707" pitchFamily="18" charset="2"/>
              <a:buChar char="}"/>
            </a:pPr>
            <a:r>
              <a:rPr lang="en-US" sz="1100" dirty="0">
                <a:solidFill>
                  <a:prstClr val="black">
                    <a:lumMod val="75000"/>
                    <a:lumOff val="25000"/>
                  </a:prstClr>
                </a:solidFill>
                <a:latin typeface="Calibri"/>
              </a:rPr>
              <a:t>British Columbia strategy on Commercial/Economic Diversification with clear identified markets in the Indo-Pacific including the United States, Taiwan, Mexico, Vietnam, India, Australia, Japan, Korea, etc.</a:t>
            </a:r>
            <a:endParaRPr lang="en-CA" sz="1100"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1"/>
              </a:buClr>
              <a:buFont typeface="Wingdings 3" panose="05040102010807070707" pitchFamily="18" charset="2"/>
              <a:buChar char="}"/>
            </a:pPr>
            <a:r>
              <a:rPr lang="en-US" sz="1100" dirty="0">
                <a:solidFill>
                  <a:prstClr val="black">
                    <a:lumMod val="75000"/>
                    <a:lumOff val="25000"/>
                  </a:prstClr>
                </a:solidFill>
                <a:latin typeface="Calibri"/>
              </a:rPr>
              <a:t>Possibility to create a more nimble program.</a:t>
            </a:r>
            <a:endParaRPr lang="en-CA" sz="1100"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1"/>
              </a:buClr>
              <a:buFont typeface="Wingdings 3" panose="05040102010807070707" pitchFamily="18" charset="2"/>
              <a:buChar char="}"/>
            </a:pPr>
            <a:r>
              <a:rPr lang="en-US" sz="1100" dirty="0">
                <a:solidFill>
                  <a:prstClr val="black">
                    <a:lumMod val="75000"/>
                    <a:lumOff val="25000"/>
                  </a:prstClr>
                </a:solidFill>
                <a:latin typeface="Calibri"/>
              </a:rPr>
              <a:t>Possibility to develop a program that is specialized enough for DQUAD.</a:t>
            </a:r>
            <a:endParaRPr lang="en-CA" sz="1100"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1"/>
              </a:buClr>
              <a:buFont typeface="Wingdings 3" panose="05040102010807070707" pitchFamily="18" charset="2"/>
              <a:buChar char="}"/>
            </a:pPr>
            <a:r>
              <a:rPr lang="en-US" sz="1100" dirty="0">
                <a:solidFill>
                  <a:prstClr val="black">
                    <a:lumMod val="75000"/>
                    <a:lumOff val="25000"/>
                  </a:prstClr>
                </a:solidFill>
                <a:latin typeface="Calibri"/>
              </a:rPr>
              <a:t>Possibility to create a program with dual master’s accreditation.</a:t>
            </a:r>
            <a:endParaRPr lang="en-CA" sz="1100"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1"/>
              </a:buClr>
              <a:buFont typeface="Wingdings 3" panose="05040102010807070707" pitchFamily="18" charset="2"/>
              <a:buChar char="}"/>
            </a:pPr>
            <a:r>
              <a:rPr lang="en-US" sz="1100" dirty="0">
                <a:solidFill>
                  <a:prstClr val="black">
                    <a:lumMod val="75000"/>
                    <a:lumOff val="25000"/>
                  </a:prstClr>
                </a:solidFill>
                <a:latin typeface="Calibri"/>
              </a:rPr>
              <a:t>Connections with the diplomatic circles for academic, and network support.</a:t>
            </a:r>
            <a:endParaRPr lang="en-CA" sz="1100"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1"/>
              </a:buClr>
              <a:buFont typeface="Wingdings 3" panose="05040102010807070707" pitchFamily="18" charset="2"/>
              <a:buChar char="}"/>
            </a:pPr>
            <a:r>
              <a:rPr lang="en-US" sz="1100" dirty="0">
                <a:solidFill>
                  <a:prstClr val="black">
                    <a:lumMod val="75000"/>
                    <a:lumOff val="25000"/>
                  </a:prstClr>
                </a:solidFill>
                <a:latin typeface="Calibri"/>
              </a:rPr>
              <a:t>The design of the program should allow for lower costs as the proposed program would be one as the new global order North American, Latin American and Asian Indo-Pacific strategies show.</a:t>
            </a:r>
            <a:endParaRPr lang="en-CA" sz="1100"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1"/>
              </a:buClr>
              <a:buFont typeface="Wingdings 3" panose="05040102010807070707" pitchFamily="18" charset="2"/>
              <a:buChar char="}"/>
            </a:pPr>
            <a:r>
              <a:rPr lang="en-US" sz="1100" dirty="0">
                <a:solidFill>
                  <a:prstClr val="black">
                    <a:lumMod val="75000"/>
                    <a:lumOff val="25000"/>
                  </a:prstClr>
                </a:solidFill>
                <a:latin typeface="Calibri"/>
              </a:rPr>
              <a:t>From a curricular perspective, most of the courses that would be non-business will be topic courses as the need for training changes.</a:t>
            </a:r>
            <a:endParaRPr lang="en-CA" sz="1100" dirty="0">
              <a:solidFill>
                <a:prstClr val="black">
                  <a:lumMod val="75000"/>
                  <a:lumOff val="25000"/>
                </a:prstClr>
              </a:solidFill>
              <a:latin typeface="Calibri"/>
            </a:endParaRPr>
          </a:p>
          <a:p>
            <a:pPr marL="215957" lvl="2" indent="-215957" defTabSz="914264" fontAlgn="t">
              <a:lnSpc>
                <a:spcPct val="100000"/>
              </a:lnSpc>
              <a:spcBef>
                <a:spcPts val="300"/>
              </a:spcBef>
              <a:buClr>
                <a:schemeClr val="accent1"/>
              </a:buClr>
              <a:buFont typeface="Wingdings 3" panose="05040102010807070707" pitchFamily="18" charset="2"/>
              <a:buChar char="}"/>
            </a:pPr>
            <a:r>
              <a:rPr lang="en-US" sz="1100" dirty="0">
                <a:solidFill>
                  <a:prstClr val="black">
                    <a:lumMod val="75000"/>
                    <a:lumOff val="25000"/>
                  </a:prstClr>
                </a:solidFill>
                <a:latin typeface="Calibri"/>
              </a:rPr>
              <a:t>The </a:t>
            </a:r>
            <a:r>
              <a:rPr lang="en-US" sz="1100" dirty="0" err="1">
                <a:solidFill>
                  <a:prstClr val="black">
                    <a:lumMod val="75000"/>
                    <a:lumOff val="25000"/>
                  </a:prstClr>
                </a:solidFill>
                <a:latin typeface="Calibri"/>
              </a:rPr>
              <a:t>MacRae</a:t>
            </a:r>
            <a:r>
              <a:rPr lang="en-US" sz="1100" dirty="0">
                <a:solidFill>
                  <a:prstClr val="black">
                    <a:lumMod val="75000"/>
                    <a:lumOff val="25000"/>
                  </a:prstClr>
                </a:solidFill>
                <a:latin typeface="Calibri"/>
              </a:rPr>
              <a:t> Institute had a Global Leadership Certificate. In the new program, the Global Leadership certificate series can be incorporated into the master’s program.</a:t>
            </a:r>
            <a:endParaRPr lang="en-CA" sz="1100" dirty="0">
              <a:solidFill>
                <a:prstClr val="black">
                  <a:lumMod val="75000"/>
                  <a:lumOff val="25000"/>
                </a:prstClr>
              </a:solidFill>
              <a:latin typeface="Calibri"/>
            </a:endParaRPr>
          </a:p>
        </p:txBody>
      </p:sp>
      <p:cxnSp>
        <p:nvCxnSpPr>
          <p:cNvPr id="90" name="Gerader Verbinder 6"/>
          <p:cNvCxnSpPr>
            <a:cxnSpLocks/>
          </p:cNvCxnSpPr>
          <p:nvPr/>
        </p:nvCxnSpPr>
        <p:spPr bwMode="gray">
          <a:xfrm>
            <a:off x="1575460" y="3577165"/>
            <a:ext cx="7751" cy="315974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229329" y="3692405"/>
            <a:ext cx="1251764" cy="1302661"/>
            <a:chOff x="830425" y="1815757"/>
            <a:chExt cx="1252054" cy="1302963"/>
          </a:xfrm>
        </p:grpSpPr>
        <p:sp>
          <p:nvSpPr>
            <p:cNvPr id="92" name="Rechteck 8"/>
            <p:cNvSpPr/>
            <p:nvPr/>
          </p:nvSpPr>
          <p:spPr bwMode="gray">
            <a:xfrm>
              <a:off x="830425" y="1815757"/>
              <a:ext cx="1252054" cy="103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264">
                <a:spcAft>
                  <a:spcPts val="1000"/>
                </a:spcAft>
              </a:pPr>
              <a:r>
                <a:rPr lang="en-US" sz="6699" b="1" dirty="0">
                  <a:solidFill>
                    <a:schemeClr val="bg1"/>
                  </a:solidFill>
                  <a:latin typeface="Calibri"/>
                </a:rPr>
                <a:t>O</a:t>
              </a:r>
            </a:p>
          </p:txBody>
        </p:sp>
        <p:sp>
          <p:nvSpPr>
            <p:cNvPr id="93" name="Rechteck 8"/>
            <p:cNvSpPr/>
            <p:nvPr/>
          </p:nvSpPr>
          <p:spPr bwMode="gray">
            <a:xfrm>
              <a:off x="830425" y="2872499"/>
              <a:ext cx="125205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264">
                <a:spcAft>
                  <a:spcPts val="1000"/>
                </a:spcAft>
              </a:pPr>
              <a:r>
                <a:rPr lang="en-US" sz="1600" b="1" dirty="0">
                  <a:solidFill>
                    <a:schemeClr val="bg1"/>
                  </a:solidFill>
                  <a:latin typeface="Calibri"/>
                </a:rPr>
                <a:t>Opportunities</a:t>
              </a:r>
            </a:p>
          </p:txBody>
        </p:sp>
      </p:grpSp>
      <p:sp>
        <p:nvSpPr>
          <p:cNvPr id="95" name="Rechteck 6"/>
          <p:cNvSpPr/>
          <p:nvPr/>
        </p:nvSpPr>
        <p:spPr bwMode="gray">
          <a:xfrm rot="16200000">
            <a:off x="6461798" y="3630930"/>
            <a:ext cx="1548524" cy="1456493"/>
          </a:xfrm>
          <a:prstGeom prst="round2SameRect">
            <a:avLst/>
          </a:prstGeom>
          <a:solidFill>
            <a:srgbClr val="FDAF17"/>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264"/>
            <a:endParaRPr lang="en-US" sz="1400" b="1" dirty="0">
              <a:solidFill>
                <a:prstClr val="white"/>
              </a:solidFill>
              <a:latin typeface="Calibri"/>
            </a:endParaRPr>
          </a:p>
        </p:txBody>
      </p:sp>
      <p:sp>
        <p:nvSpPr>
          <p:cNvPr id="96" name="Freihandform 18"/>
          <p:cNvSpPr txBox="1">
            <a:spLocks/>
          </p:cNvSpPr>
          <p:nvPr/>
        </p:nvSpPr>
        <p:spPr bwMode="gray">
          <a:xfrm>
            <a:off x="8066417" y="3568869"/>
            <a:ext cx="4038810" cy="2223686"/>
          </a:xfrm>
          <a:prstGeom prst="rect">
            <a:avLst/>
          </a:prstGeom>
          <a:noFill/>
          <a:ln>
            <a:noFill/>
          </a:ln>
        </p:spPr>
        <p:txBody>
          <a:bodyPr wrap="square" lIns="0" tIns="0" rIns="0" bIns="0" anchor="ctr">
            <a:sp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200" b="0" kern="1200" cap="none" spc="0" baseline="0">
                <a:solidFill>
                  <a:schemeClr val="bg1"/>
                </a:solidFill>
                <a:latin typeface="+mn-lt"/>
                <a:ea typeface="+mn-ea"/>
                <a:cs typeface="+mn-cs"/>
              </a:defRPr>
            </a:lvl1pPr>
            <a:lvl2pPr marL="180000" indent="-180000" algn="l" defTabSz="914400" rtl="0" eaLnBrk="1" latinLnBrk="0" hangingPunct="1">
              <a:lnSpc>
                <a:spcPct val="120000"/>
              </a:lnSpc>
              <a:spcBef>
                <a:spcPts val="0"/>
              </a:spcBef>
              <a:spcAft>
                <a:spcPts val="0"/>
              </a:spcAft>
              <a:buFont typeface="Arial" panose="020B0604020202020204" pitchFamily="34" charset="0"/>
              <a:buChar char="•"/>
              <a:defRPr sz="1200" kern="1200" spc="0" baseline="0">
                <a:solidFill>
                  <a:schemeClr val="bg1"/>
                </a:solidFill>
                <a:latin typeface="+mn-lt"/>
                <a:ea typeface="+mn-ea"/>
                <a:cs typeface="+mn-cs"/>
              </a:defRPr>
            </a:lvl2pPr>
            <a:lvl3pPr marL="36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3pPr>
            <a:lvl4pPr marL="54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4pPr>
            <a:lvl5pPr marL="72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200" kern="1200" spc="0" baseline="0">
                <a:solidFill>
                  <a:schemeClr val="bg1"/>
                </a:solidFill>
                <a:latin typeface="+mn-lt"/>
                <a:ea typeface="+mn-ea"/>
                <a:cs typeface="+mn-cs"/>
              </a:defRPr>
            </a:lvl5pPr>
            <a:lvl6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6pPr>
            <a:lvl7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7pPr>
            <a:lvl8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8pPr>
            <a:lvl9pPr marL="900000" indent="-180000" algn="l" defTabSz="914400" rtl="0" eaLnBrk="1" latinLnBrk="0" hangingPunct="1">
              <a:lnSpc>
                <a:spcPct val="120000"/>
              </a:lnSpc>
              <a:spcBef>
                <a:spcPts val="0"/>
              </a:spcBef>
              <a:spcAft>
                <a:spcPts val="0"/>
              </a:spcAft>
              <a:buClrTx/>
              <a:buSzPct val="100000"/>
              <a:buFont typeface="Arial" panose="020B0604020202020204" pitchFamily="34" charset="0"/>
              <a:buChar char="•"/>
              <a:defRPr sz="1000" kern="1200" spc="0" baseline="0">
                <a:solidFill>
                  <a:schemeClr val="bg1"/>
                </a:solidFill>
                <a:latin typeface="+mn-lt"/>
                <a:ea typeface="+mn-ea"/>
                <a:cs typeface="+mn-cs"/>
              </a:defRPr>
            </a:lvl9pPr>
          </a:lstStyle>
          <a:p>
            <a:pPr marL="215957" lvl="2" indent="-215957" defTabSz="914264" fontAlgn="t">
              <a:lnSpc>
                <a:spcPct val="100000"/>
              </a:lnSpc>
              <a:spcBef>
                <a:spcPts val="300"/>
              </a:spcBef>
              <a:buClr>
                <a:srgbClr val="FFC000"/>
              </a:buClr>
              <a:buFont typeface="Wingdings 3" panose="05040102010807070707" pitchFamily="18" charset="2"/>
              <a:buChar char="}"/>
            </a:pPr>
            <a:r>
              <a:rPr lang="en-US" i="0" u="none" strike="noStrike" kern="100" dirty="0">
                <a:solidFill>
                  <a:schemeClr val="tx1"/>
                </a:solidFill>
                <a:effectLst/>
                <a:latin typeface="Calibri" panose="020F0502020204030204" pitchFamily="34" charset="0"/>
              </a:rPr>
              <a:t>The diminished role of Canada as a role model as a </a:t>
            </a:r>
            <a:r>
              <a:rPr lang="en-US" dirty="0">
                <a:solidFill>
                  <a:prstClr val="black">
                    <a:lumMod val="75000"/>
                    <a:lumOff val="25000"/>
                  </a:prstClr>
                </a:solidFill>
                <a:latin typeface="Calibri"/>
              </a:rPr>
              <a:t>international affairs and Innovation leader.</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FFC000"/>
              </a:buClr>
              <a:buFont typeface="Wingdings 3" panose="05040102010807070707" pitchFamily="18" charset="2"/>
              <a:buChar char="}"/>
            </a:pPr>
            <a:r>
              <a:rPr lang="en-US" dirty="0">
                <a:solidFill>
                  <a:prstClr val="black">
                    <a:lumMod val="75000"/>
                    <a:lumOff val="25000"/>
                  </a:prstClr>
                </a:solidFill>
                <a:latin typeface="Calibri"/>
              </a:rPr>
              <a:t>The weaking of the Canada brand as a study destination.</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FFC000"/>
              </a:buClr>
              <a:buFont typeface="Wingdings 3" panose="05040102010807070707" pitchFamily="18" charset="2"/>
              <a:buChar char="}"/>
            </a:pPr>
            <a:r>
              <a:rPr lang="en-US" dirty="0">
                <a:solidFill>
                  <a:prstClr val="black">
                    <a:lumMod val="75000"/>
                    <a:lumOff val="25000"/>
                  </a:prstClr>
                </a:solidFill>
                <a:latin typeface="Calibri"/>
              </a:rPr>
              <a:t>Weakening of the Canadian economy as a magnet to bring international students.</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FFC000"/>
              </a:buClr>
              <a:buFont typeface="Wingdings 3" panose="05040102010807070707" pitchFamily="18" charset="2"/>
              <a:buChar char="}"/>
            </a:pPr>
            <a:r>
              <a:rPr lang="en-US" dirty="0">
                <a:solidFill>
                  <a:prstClr val="black">
                    <a:lumMod val="75000"/>
                    <a:lumOff val="25000"/>
                  </a:prstClr>
                </a:solidFill>
                <a:latin typeface="Calibri"/>
              </a:rPr>
              <a:t>Strong university brands (outside of Canada) to attract students</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FFC000"/>
              </a:buClr>
              <a:buFont typeface="Wingdings 3" panose="05040102010807070707" pitchFamily="18" charset="2"/>
              <a:buChar char="}"/>
            </a:pPr>
            <a:r>
              <a:rPr lang="en-US" dirty="0">
                <a:solidFill>
                  <a:prstClr val="black">
                    <a:lumMod val="75000"/>
                    <a:lumOff val="25000"/>
                  </a:prstClr>
                </a:solidFill>
                <a:latin typeface="Calibri"/>
              </a:rPr>
              <a:t>Several universities coming up with different master’s and new programs.</a:t>
            </a:r>
            <a:endParaRPr lang="en-CA" dirty="0">
              <a:solidFill>
                <a:prstClr val="black">
                  <a:lumMod val="75000"/>
                  <a:lumOff val="25000"/>
                </a:prstClr>
              </a:solidFill>
              <a:latin typeface="Calibri"/>
            </a:endParaRPr>
          </a:p>
          <a:p>
            <a:pPr marL="215957" lvl="2" indent="-215957" defTabSz="914264" fontAlgn="t">
              <a:lnSpc>
                <a:spcPct val="100000"/>
              </a:lnSpc>
              <a:spcBef>
                <a:spcPts val="300"/>
              </a:spcBef>
              <a:buClr>
                <a:srgbClr val="FFC000"/>
              </a:buClr>
              <a:buFont typeface="Wingdings 3" panose="05040102010807070707" pitchFamily="18" charset="2"/>
              <a:buChar char="}"/>
            </a:pPr>
            <a:r>
              <a:rPr lang="en-US" dirty="0">
                <a:solidFill>
                  <a:prstClr val="black">
                    <a:lumMod val="75000"/>
                    <a:lumOff val="25000"/>
                  </a:prstClr>
                </a:solidFill>
                <a:latin typeface="Calibri"/>
              </a:rPr>
              <a:t>Not having first or second ranked universities as part of the program.</a:t>
            </a:r>
            <a:endParaRPr lang="en-CA" dirty="0">
              <a:solidFill>
                <a:prstClr val="black">
                  <a:lumMod val="75000"/>
                  <a:lumOff val="25000"/>
                </a:prstClr>
              </a:solidFill>
              <a:latin typeface="Calibri"/>
            </a:endParaRPr>
          </a:p>
        </p:txBody>
      </p:sp>
      <p:cxnSp>
        <p:nvCxnSpPr>
          <p:cNvPr id="97" name="Gerader Verbinder 6"/>
          <p:cNvCxnSpPr>
            <a:cxnSpLocks/>
          </p:cNvCxnSpPr>
          <p:nvPr/>
        </p:nvCxnSpPr>
        <p:spPr bwMode="gray">
          <a:xfrm>
            <a:off x="7964301" y="3577165"/>
            <a:ext cx="0" cy="315974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610422" y="3700153"/>
            <a:ext cx="1251764" cy="1318047"/>
            <a:chOff x="830425" y="1815757"/>
            <a:chExt cx="1252054" cy="1318352"/>
          </a:xfrm>
        </p:grpSpPr>
        <p:sp>
          <p:nvSpPr>
            <p:cNvPr id="99" name="Rechteck 8"/>
            <p:cNvSpPr/>
            <p:nvPr/>
          </p:nvSpPr>
          <p:spPr bwMode="gray">
            <a:xfrm>
              <a:off x="830425" y="1815757"/>
              <a:ext cx="1252054" cy="103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264">
                <a:spcAft>
                  <a:spcPts val="1000"/>
                </a:spcAft>
              </a:pPr>
              <a:r>
                <a:rPr lang="en-US" sz="6699" b="1" dirty="0">
                  <a:solidFill>
                    <a:prstClr val="white"/>
                  </a:solidFill>
                  <a:latin typeface="Calibri"/>
                </a:rPr>
                <a:t>T</a:t>
              </a:r>
            </a:p>
          </p:txBody>
        </p:sp>
        <p:sp>
          <p:nvSpPr>
            <p:cNvPr id="100" name="Rechteck 8"/>
            <p:cNvSpPr/>
            <p:nvPr/>
          </p:nvSpPr>
          <p:spPr bwMode="gray">
            <a:xfrm>
              <a:off x="830425" y="2857110"/>
              <a:ext cx="125205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264">
                <a:spcAft>
                  <a:spcPts val="1000"/>
                </a:spcAft>
              </a:pPr>
              <a:r>
                <a:rPr lang="en-US" b="1" dirty="0">
                  <a:solidFill>
                    <a:prstClr val="white"/>
                  </a:solidFill>
                  <a:latin typeface="Calibri"/>
                </a:rPr>
                <a:t>Threats</a:t>
              </a:r>
            </a:p>
          </p:txBody>
        </p:sp>
      </p:grpSp>
      <p:pic>
        <p:nvPicPr>
          <p:cNvPr id="22" name="Picture 21" descr="Capilano University - Tourism Industry Association of BC">
            <a:extLst>
              <a:ext uri="{FF2B5EF4-FFF2-40B4-BE49-F238E27FC236}">
                <a16:creationId xmlns:a16="http://schemas.microsoft.com/office/drawing/2014/main" id="{9AAFB22E-D826-3465-201A-14EB0FF27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910E031A-C686-B614-E0FF-B2173DECBAD6}"/>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3478"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00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331D1F-4753-45D6-BAFB-525F13F4014A}"/>
              </a:ext>
            </a:extLst>
          </p:cNvPr>
          <p:cNvSpPr txBox="1"/>
          <p:nvPr/>
        </p:nvSpPr>
        <p:spPr>
          <a:xfrm>
            <a:off x="715606" y="1453843"/>
            <a:ext cx="4724400" cy="321879"/>
          </a:xfrm>
          <a:prstGeom prst="rect">
            <a:avLst/>
          </a:prstGeom>
          <a:noFill/>
        </p:spPr>
        <p:txBody>
          <a:bodyPr wrap="square" lIns="0" tIns="0" rIns="0" bIns="36000" rtlCol="0">
            <a:spAutoFit/>
          </a:bodyPr>
          <a:lstStyle/>
          <a:p>
            <a:pPr>
              <a:lnSpc>
                <a:spcPct val="107000"/>
              </a:lnSpc>
              <a:spcAft>
                <a:spcPts val="800"/>
              </a:spcAft>
            </a:pPr>
            <a:r>
              <a:rPr lang="en-US" sz="1800" b="1" kern="100" dirty="0">
                <a:solidFill>
                  <a:srgbClr val="005DA8"/>
                </a:solidFill>
                <a:effectLst/>
              </a:rPr>
              <a:t>ALIGNMENT WITH CAPILANO STRATEGIC GOALS</a:t>
            </a:r>
            <a:endParaRPr lang="en-CA" sz="1800" b="1" kern="100" dirty="0">
              <a:solidFill>
                <a:srgbClr val="005DA8"/>
              </a:solidFill>
              <a:effectLst/>
              <a:latin typeface="Aptos" panose="020B00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7AB07AD-4DB8-E756-B683-CE42460C7435}"/>
              </a:ext>
            </a:extLst>
          </p:cNvPr>
          <p:cNvSpPr txBox="1"/>
          <p:nvPr/>
        </p:nvSpPr>
        <p:spPr>
          <a:xfrm>
            <a:off x="334963" y="1453843"/>
            <a:ext cx="328612" cy="313350"/>
          </a:xfrm>
          <a:prstGeom prst="rect">
            <a:avLst/>
          </a:prstGeom>
          <a:noFill/>
        </p:spPr>
        <p:txBody>
          <a:bodyPr wrap="square" lIns="0" tIns="0" rIns="0" bIns="36000" rtlCol="0">
            <a:spAutoFit/>
          </a:bodyPr>
          <a:lstStyle/>
          <a:p>
            <a:r>
              <a:rPr lang="en-US" b="1" dirty="0">
                <a:solidFill>
                  <a:srgbClr val="0070C0"/>
                </a:solidFill>
              </a:rPr>
              <a:t>01.</a:t>
            </a:r>
          </a:p>
        </p:txBody>
      </p:sp>
      <p:sp>
        <p:nvSpPr>
          <p:cNvPr id="6" name="TextBox 5">
            <a:extLst>
              <a:ext uri="{FF2B5EF4-FFF2-40B4-BE49-F238E27FC236}">
                <a16:creationId xmlns:a16="http://schemas.microsoft.com/office/drawing/2014/main" id="{4759D8DD-19F1-2AEC-4D91-597631C8D40D}"/>
              </a:ext>
            </a:extLst>
          </p:cNvPr>
          <p:cNvSpPr txBox="1"/>
          <p:nvPr/>
        </p:nvSpPr>
        <p:spPr>
          <a:xfrm>
            <a:off x="715606" y="1776521"/>
            <a:ext cx="4724400" cy="251795"/>
          </a:xfrm>
          <a:prstGeom prst="rect">
            <a:avLst/>
          </a:prstGeom>
          <a:noFill/>
        </p:spPr>
        <p:txBody>
          <a:bodyPr wrap="square" lIns="0" tIns="0" rIns="0" bIns="36000" rtlCol="0">
            <a:spAutoFit/>
          </a:bodyPr>
          <a:lstStyle/>
          <a:p>
            <a:pPr marL="285750" indent="-285750">
              <a:buClr>
                <a:srgbClr val="0070C0"/>
              </a:buClr>
              <a:buFont typeface="Wingdings 3" panose="05040102010807070707" pitchFamily="18" charset="2"/>
              <a:buChar char="}"/>
            </a:pPr>
            <a:r>
              <a:rPr lang="en-US" sz="1400" dirty="0">
                <a:solidFill>
                  <a:schemeClr val="tx1">
                    <a:lumMod val="75000"/>
                    <a:lumOff val="25000"/>
                  </a:schemeClr>
                </a:solidFill>
              </a:rPr>
              <a:t>Yes.</a:t>
            </a:r>
          </a:p>
        </p:txBody>
      </p:sp>
      <p:grpSp>
        <p:nvGrpSpPr>
          <p:cNvPr id="31" name="Group 30">
            <a:extLst>
              <a:ext uri="{FF2B5EF4-FFF2-40B4-BE49-F238E27FC236}">
                <a16:creationId xmlns:a16="http://schemas.microsoft.com/office/drawing/2014/main" id="{7FD8C27D-F048-3761-E4BC-3E8843DD16C5}"/>
              </a:ext>
            </a:extLst>
          </p:cNvPr>
          <p:cNvGrpSpPr/>
          <p:nvPr/>
        </p:nvGrpSpPr>
        <p:grpSpPr>
          <a:xfrm>
            <a:off x="334963" y="2066742"/>
            <a:ext cx="5105043" cy="579346"/>
            <a:chOff x="334963" y="2238186"/>
            <a:chExt cx="5105043" cy="579346"/>
          </a:xfrm>
        </p:grpSpPr>
        <p:sp>
          <p:nvSpPr>
            <p:cNvPr id="7" name="TextBox 6">
              <a:extLst>
                <a:ext uri="{FF2B5EF4-FFF2-40B4-BE49-F238E27FC236}">
                  <a16:creationId xmlns:a16="http://schemas.microsoft.com/office/drawing/2014/main" id="{10BE3E61-EEDC-251D-5864-FBBBEC96003D}"/>
                </a:ext>
              </a:extLst>
            </p:cNvPr>
            <p:cNvSpPr txBox="1"/>
            <p:nvPr/>
          </p:nvSpPr>
          <p:spPr>
            <a:xfrm>
              <a:off x="715606" y="2238186"/>
              <a:ext cx="4724400" cy="321879"/>
            </a:xfrm>
            <a:prstGeom prst="rect">
              <a:avLst/>
            </a:prstGeom>
            <a:noFill/>
          </p:spPr>
          <p:txBody>
            <a:bodyPr wrap="square" lIns="0" tIns="0" rIns="0" bIns="36000" rtlCol="0">
              <a:spAutoFit/>
            </a:bodyPr>
            <a:lstStyle/>
            <a:p>
              <a:pPr>
                <a:lnSpc>
                  <a:spcPct val="107000"/>
                </a:lnSpc>
                <a:spcAft>
                  <a:spcPts val="800"/>
                </a:spcAft>
              </a:pPr>
              <a:r>
                <a:rPr lang="en-US" sz="1800" b="1" kern="100" dirty="0">
                  <a:solidFill>
                    <a:srgbClr val="C00000"/>
                  </a:solidFill>
                  <a:effectLst/>
                </a:rPr>
                <a:t>RESOURCE AVAILABILITY: FACULTY</a:t>
              </a:r>
              <a:endParaRPr lang="en-CA" sz="1800" b="1" kern="100" dirty="0">
                <a:solidFill>
                  <a:srgbClr val="C00000"/>
                </a:solidFill>
                <a:effectLst/>
                <a:latin typeface="Aptos" panose="020B00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CA5D1A5-74F7-FA8E-8D7B-4200BCDD0470}"/>
                </a:ext>
              </a:extLst>
            </p:cNvPr>
            <p:cNvSpPr txBox="1"/>
            <p:nvPr/>
          </p:nvSpPr>
          <p:spPr>
            <a:xfrm>
              <a:off x="334963" y="2238186"/>
              <a:ext cx="328612" cy="313350"/>
            </a:xfrm>
            <a:prstGeom prst="rect">
              <a:avLst/>
            </a:prstGeom>
            <a:noFill/>
          </p:spPr>
          <p:txBody>
            <a:bodyPr wrap="square" lIns="0" tIns="0" rIns="0" bIns="36000" rtlCol="0">
              <a:spAutoFit/>
            </a:bodyPr>
            <a:lstStyle/>
            <a:p>
              <a:r>
                <a:rPr lang="en-US" b="1" dirty="0">
                  <a:solidFill>
                    <a:srgbClr val="D23239"/>
                  </a:solidFill>
                </a:rPr>
                <a:t>02.</a:t>
              </a:r>
            </a:p>
          </p:txBody>
        </p:sp>
        <p:sp>
          <p:nvSpPr>
            <p:cNvPr id="9" name="TextBox 8">
              <a:extLst>
                <a:ext uri="{FF2B5EF4-FFF2-40B4-BE49-F238E27FC236}">
                  <a16:creationId xmlns:a16="http://schemas.microsoft.com/office/drawing/2014/main" id="{C915FD02-1008-3235-A855-46E17AC52961}"/>
                </a:ext>
              </a:extLst>
            </p:cNvPr>
            <p:cNvSpPr txBox="1"/>
            <p:nvPr/>
          </p:nvSpPr>
          <p:spPr>
            <a:xfrm>
              <a:off x="715606" y="2560864"/>
              <a:ext cx="4724400" cy="256668"/>
            </a:xfrm>
            <a:prstGeom prst="rect">
              <a:avLst/>
            </a:prstGeom>
            <a:noFill/>
          </p:spPr>
          <p:txBody>
            <a:bodyPr wrap="square" lIns="0" tIns="0" rIns="0" bIns="36000" rtlCol="0">
              <a:spAutoFit/>
            </a:bodyPr>
            <a:lstStyle/>
            <a:p>
              <a:pPr marL="285750" indent="-285750">
                <a:lnSpc>
                  <a:spcPct val="107000"/>
                </a:lnSpc>
                <a:buClr>
                  <a:srgbClr val="C00000"/>
                </a:buClr>
                <a:buFont typeface="Wingdings 3" panose="05040102010807070707" pitchFamily="18" charset="2"/>
                <a:buChar char="}"/>
              </a:pPr>
              <a:r>
                <a:rPr lang="en-US" sz="1400" kern="100" dirty="0"/>
                <a:t>Important gaps exist</a:t>
              </a:r>
            </a:p>
          </p:txBody>
        </p:sp>
      </p:grpSp>
      <p:grpSp>
        <p:nvGrpSpPr>
          <p:cNvPr id="32" name="Group 31">
            <a:extLst>
              <a:ext uri="{FF2B5EF4-FFF2-40B4-BE49-F238E27FC236}">
                <a16:creationId xmlns:a16="http://schemas.microsoft.com/office/drawing/2014/main" id="{33718A78-CCF8-F9C8-5E27-DDB9ADEE4F43}"/>
              </a:ext>
            </a:extLst>
          </p:cNvPr>
          <p:cNvGrpSpPr/>
          <p:nvPr/>
        </p:nvGrpSpPr>
        <p:grpSpPr>
          <a:xfrm>
            <a:off x="334963" y="2722398"/>
            <a:ext cx="5105043" cy="1040370"/>
            <a:chOff x="334963" y="3115650"/>
            <a:chExt cx="5105043" cy="1040370"/>
          </a:xfrm>
        </p:grpSpPr>
        <p:sp>
          <p:nvSpPr>
            <p:cNvPr id="10" name="TextBox 9">
              <a:extLst>
                <a:ext uri="{FF2B5EF4-FFF2-40B4-BE49-F238E27FC236}">
                  <a16:creationId xmlns:a16="http://schemas.microsoft.com/office/drawing/2014/main" id="{E22BC3A7-0575-8E01-6D81-D9B4438A12A6}"/>
                </a:ext>
              </a:extLst>
            </p:cNvPr>
            <p:cNvSpPr txBox="1"/>
            <p:nvPr/>
          </p:nvSpPr>
          <p:spPr>
            <a:xfrm>
              <a:off x="715606" y="3115650"/>
              <a:ext cx="4724400" cy="321879"/>
            </a:xfrm>
            <a:prstGeom prst="rect">
              <a:avLst/>
            </a:prstGeom>
            <a:noFill/>
          </p:spPr>
          <p:txBody>
            <a:bodyPr wrap="square" lIns="0" tIns="0" rIns="0" bIns="36000" rtlCol="0">
              <a:spAutoFit/>
            </a:bodyPr>
            <a:lstStyle/>
            <a:p>
              <a:pPr>
                <a:lnSpc>
                  <a:spcPct val="107000"/>
                </a:lnSpc>
                <a:spcAft>
                  <a:spcPts val="800"/>
                </a:spcAft>
              </a:pPr>
              <a:r>
                <a:rPr lang="en-US" sz="1800" b="1" kern="100" dirty="0">
                  <a:solidFill>
                    <a:srgbClr val="00B050"/>
                  </a:solidFill>
                  <a:effectLst/>
                </a:rPr>
                <a:t>RESOURCE AVAILABILITY: FACULTY UPSKILLING</a:t>
              </a:r>
              <a:endParaRPr lang="en-CA" sz="1800" b="1" kern="100" dirty="0">
                <a:solidFill>
                  <a:srgbClr val="00B050"/>
                </a:solidFill>
                <a:effectLst/>
                <a:latin typeface="Aptos" panose="020B00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C779CE1-F2C8-DA4B-A466-2E7B4F1A084B}"/>
                </a:ext>
              </a:extLst>
            </p:cNvPr>
            <p:cNvSpPr txBox="1"/>
            <p:nvPr/>
          </p:nvSpPr>
          <p:spPr>
            <a:xfrm>
              <a:off x="334963" y="3115650"/>
              <a:ext cx="328612" cy="313350"/>
            </a:xfrm>
            <a:prstGeom prst="rect">
              <a:avLst/>
            </a:prstGeom>
            <a:noFill/>
          </p:spPr>
          <p:txBody>
            <a:bodyPr wrap="square" lIns="0" tIns="0" rIns="0" bIns="36000" rtlCol="0">
              <a:spAutoFit/>
            </a:bodyPr>
            <a:lstStyle/>
            <a:p>
              <a:r>
                <a:rPr lang="en-US" b="1" dirty="0">
                  <a:solidFill>
                    <a:srgbClr val="00B050"/>
                  </a:solidFill>
                </a:rPr>
                <a:t>03.</a:t>
              </a:r>
            </a:p>
          </p:txBody>
        </p:sp>
        <p:sp>
          <p:nvSpPr>
            <p:cNvPr id="12" name="TextBox 11">
              <a:extLst>
                <a:ext uri="{FF2B5EF4-FFF2-40B4-BE49-F238E27FC236}">
                  <a16:creationId xmlns:a16="http://schemas.microsoft.com/office/drawing/2014/main" id="{8D1563BD-E117-BB0D-4AD8-05A38FA2E8B0}"/>
                </a:ext>
              </a:extLst>
            </p:cNvPr>
            <p:cNvSpPr txBox="1"/>
            <p:nvPr/>
          </p:nvSpPr>
          <p:spPr>
            <a:xfrm>
              <a:off x="715606" y="3438328"/>
              <a:ext cx="4724400" cy="717692"/>
            </a:xfrm>
            <a:prstGeom prst="rect">
              <a:avLst/>
            </a:prstGeom>
            <a:noFill/>
          </p:spPr>
          <p:txBody>
            <a:bodyPr wrap="square" lIns="0" tIns="0" rIns="0" bIns="36000" rtlCol="0">
              <a:spAutoFit/>
            </a:bodyPr>
            <a:lstStyle/>
            <a:p>
              <a:pPr marL="285750" indent="-285750">
                <a:lnSpc>
                  <a:spcPct val="107000"/>
                </a:lnSpc>
                <a:buClr>
                  <a:srgbClr val="00B050"/>
                </a:buClr>
                <a:buFont typeface="Wingdings 3" panose="05040102010807070707" pitchFamily="18" charset="2"/>
                <a:buChar char="}"/>
              </a:pPr>
              <a:r>
                <a:rPr lang="en-US" sz="1400" kern="100" dirty="0"/>
                <a:t>Needed</a:t>
              </a:r>
              <a:endParaRPr lang="en-CA" sz="1400" kern="100" dirty="0"/>
            </a:p>
            <a:p>
              <a:pPr marL="285750" indent="-285750">
                <a:lnSpc>
                  <a:spcPct val="107000"/>
                </a:lnSpc>
                <a:buClr>
                  <a:srgbClr val="00B050"/>
                </a:buClr>
                <a:buFont typeface="Wingdings 3" panose="05040102010807070707" pitchFamily="18" charset="2"/>
                <a:buChar char="}"/>
              </a:pPr>
              <a:r>
                <a:rPr lang="en-US" sz="1400" kern="100" dirty="0"/>
                <a:t>For eventual ACBSP accreditation 75% percent of faculty needs a relevant doctoral program</a:t>
              </a:r>
              <a:endParaRPr lang="en-CA" sz="1400" kern="100" dirty="0"/>
            </a:p>
          </p:txBody>
        </p:sp>
      </p:grpSp>
      <p:grpSp>
        <p:nvGrpSpPr>
          <p:cNvPr id="33" name="Group 32">
            <a:extLst>
              <a:ext uri="{FF2B5EF4-FFF2-40B4-BE49-F238E27FC236}">
                <a16:creationId xmlns:a16="http://schemas.microsoft.com/office/drawing/2014/main" id="{6166F97F-1790-6C98-08CA-6A2BEF9CABEE}"/>
              </a:ext>
            </a:extLst>
          </p:cNvPr>
          <p:cNvGrpSpPr/>
          <p:nvPr/>
        </p:nvGrpSpPr>
        <p:grpSpPr>
          <a:xfrm>
            <a:off x="334963" y="3845125"/>
            <a:ext cx="5105043" cy="1270882"/>
            <a:chOff x="334963" y="4590985"/>
            <a:chExt cx="5105043" cy="1270882"/>
          </a:xfrm>
        </p:grpSpPr>
        <p:sp>
          <p:nvSpPr>
            <p:cNvPr id="13" name="TextBox 12">
              <a:extLst>
                <a:ext uri="{FF2B5EF4-FFF2-40B4-BE49-F238E27FC236}">
                  <a16:creationId xmlns:a16="http://schemas.microsoft.com/office/drawing/2014/main" id="{E5392772-EC19-EE48-D876-AB96B0D1B630}"/>
                </a:ext>
              </a:extLst>
            </p:cNvPr>
            <p:cNvSpPr txBox="1"/>
            <p:nvPr/>
          </p:nvSpPr>
          <p:spPr>
            <a:xfrm>
              <a:off x="715606" y="4590985"/>
              <a:ext cx="4724400" cy="321879"/>
            </a:xfrm>
            <a:prstGeom prst="rect">
              <a:avLst/>
            </a:prstGeom>
            <a:noFill/>
          </p:spPr>
          <p:txBody>
            <a:bodyPr wrap="square" lIns="0" tIns="0" rIns="0" bIns="36000" rtlCol="0">
              <a:spAutoFit/>
            </a:bodyPr>
            <a:lstStyle/>
            <a:p>
              <a:pPr>
                <a:lnSpc>
                  <a:spcPct val="107000"/>
                </a:lnSpc>
                <a:spcAft>
                  <a:spcPts val="800"/>
                </a:spcAft>
              </a:pPr>
              <a:r>
                <a:rPr lang="en-US" sz="1800" b="1" kern="100" dirty="0">
                  <a:solidFill>
                    <a:srgbClr val="002060"/>
                  </a:solidFill>
                  <a:effectLst/>
                </a:rPr>
                <a:t>DIFFERENTIATION FROM COMPETITORS</a:t>
              </a:r>
              <a:endParaRPr lang="en-CA" sz="1800" b="1" kern="100" dirty="0">
                <a:solidFill>
                  <a:srgbClr val="002060"/>
                </a:solidFill>
                <a:effectLst/>
                <a:latin typeface="Aptos" panose="020B0004020202020204" pitchFamily="34" charset="0"/>
                <a:ea typeface="Aptos" panose="020B00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1B0670-7E11-C807-C654-8DC129E67B47}"/>
                </a:ext>
              </a:extLst>
            </p:cNvPr>
            <p:cNvSpPr txBox="1"/>
            <p:nvPr/>
          </p:nvSpPr>
          <p:spPr>
            <a:xfrm>
              <a:off x="334963" y="4590985"/>
              <a:ext cx="328612" cy="313350"/>
            </a:xfrm>
            <a:prstGeom prst="rect">
              <a:avLst/>
            </a:prstGeom>
            <a:noFill/>
          </p:spPr>
          <p:txBody>
            <a:bodyPr wrap="square" lIns="0" tIns="0" rIns="0" bIns="36000" rtlCol="0">
              <a:spAutoFit/>
            </a:bodyPr>
            <a:lstStyle/>
            <a:p>
              <a:r>
                <a:rPr lang="en-US" b="1" dirty="0">
                  <a:solidFill>
                    <a:srgbClr val="002060"/>
                  </a:solidFill>
                </a:rPr>
                <a:t>04.</a:t>
              </a:r>
            </a:p>
          </p:txBody>
        </p:sp>
        <p:sp>
          <p:nvSpPr>
            <p:cNvPr id="15" name="TextBox 14">
              <a:extLst>
                <a:ext uri="{FF2B5EF4-FFF2-40B4-BE49-F238E27FC236}">
                  <a16:creationId xmlns:a16="http://schemas.microsoft.com/office/drawing/2014/main" id="{AEE4F838-0A26-BE3C-9FBF-98AAC2A2E307}"/>
                </a:ext>
              </a:extLst>
            </p:cNvPr>
            <p:cNvSpPr txBox="1"/>
            <p:nvPr/>
          </p:nvSpPr>
          <p:spPr>
            <a:xfrm>
              <a:off x="715606" y="4913663"/>
              <a:ext cx="4724400" cy="948204"/>
            </a:xfrm>
            <a:prstGeom prst="rect">
              <a:avLst/>
            </a:prstGeom>
            <a:noFill/>
          </p:spPr>
          <p:txBody>
            <a:bodyPr wrap="square" lIns="0" tIns="0" rIns="0" bIns="36000" rtlCol="0">
              <a:spAutoFit/>
            </a:bodyPr>
            <a:lstStyle/>
            <a:p>
              <a:pPr marL="285750" indent="-285750">
                <a:lnSpc>
                  <a:spcPct val="107000"/>
                </a:lnSpc>
                <a:buClr>
                  <a:srgbClr val="002060"/>
                </a:buClr>
                <a:buFont typeface="Wingdings 3" panose="05040102010807070707" pitchFamily="18" charset="2"/>
                <a:buChar char="}"/>
              </a:pPr>
              <a:r>
                <a:rPr lang="en-US" sz="1400" dirty="0">
                  <a:solidFill>
                    <a:schemeClr val="tx1">
                      <a:lumMod val="75000"/>
                      <a:lumOff val="25000"/>
                    </a:schemeClr>
                  </a:solidFill>
                </a:rPr>
                <a:t>Important differentiation exists from regular or executive graduate business programs.</a:t>
              </a:r>
              <a:endParaRPr lang="en-CA" sz="1400" dirty="0">
                <a:solidFill>
                  <a:schemeClr val="tx1">
                    <a:lumMod val="75000"/>
                    <a:lumOff val="25000"/>
                  </a:schemeClr>
                </a:solidFill>
              </a:endParaRPr>
            </a:p>
            <a:p>
              <a:pPr marL="285750" indent="-285750">
                <a:lnSpc>
                  <a:spcPct val="107000"/>
                </a:lnSpc>
                <a:buClr>
                  <a:srgbClr val="002060"/>
                </a:buClr>
                <a:buFont typeface="Wingdings 3" panose="05040102010807070707" pitchFamily="18" charset="2"/>
                <a:buChar char="}"/>
              </a:pPr>
              <a:r>
                <a:rPr lang="en-US" sz="1400" dirty="0">
                  <a:solidFill>
                    <a:schemeClr val="tx1">
                      <a:lumMod val="75000"/>
                      <a:lumOff val="25000"/>
                    </a:schemeClr>
                  </a:solidFill>
                </a:rPr>
                <a:t>Important differentiation exists from Area Studies programs as well.</a:t>
              </a:r>
              <a:endParaRPr lang="en-CA" sz="1400" dirty="0">
                <a:solidFill>
                  <a:schemeClr val="tx1">
                    <a:lumMod val="75000"/>
                    <a:lumOff val="25000"/>
                  </a:schemeClr>
                </a:solidFill>
              </a:endParaRPr>
            </a:p>
          </p:txBody>
        </p:sp>
      </p:grpSp>
      <p:grpSp>
        <p:nvGrpSpPr>
          <p:cNvPr id="37" name="Group 36">
            <a:extLst>
              <a:ext uri="{FF2B5EF4-FFF2-40B4-BE49-F238E27FC236}">
                <a16:creationId xmlns:a16="http://schemas.microsoft.com/office/drawing/2014/main" id="{2418BA49-3882-22AC-0899-5772A40556D3}"/>
              </a:ext>
            </a:extLst>
          </p:cNvPr>
          <p:cNvGrpSpPr/>
          <p:nvPr/>
        </p:nvGrpSpPr>
        <p:grpSpPr>
          <a:xfrm>
            <a:off x="334963" y="5236677"/>
            <a:ext cx="5641294" cy="1293992"/>
            <a:chOff x="6275388" y="1453843"/>
            <a:chExt cx="5709783" cy="1293992"/>
          </a:xfrm>
        </p:grpSpPr>
        <p:sp>
          <p:nvSpPr>
            <p:cNvPr id="16" name="TextBox 15">
              <a:extLst>
                <a:ext uri="{FF2B5EF4-FFF2-40B4-BE49-F238E27FC236}">
                  <a16:creationId xmlns:a16="http://schemas.microsoft.com/office/drawing/2014/main" id="{76710EBC-F975-C8EE-B27E-304F5C1A8BEE}"/>
                </a:ext>
              </a:extLst>
            </p:cNvPr>
            <p:cNvSpPr txBox="1"/>
            <p:nvPr/>
          </p:nvSpPr>
          <p:spPr>
            <a:xfrm>
              <a:off x="6656031" y="1453843"/>
              <a:ext cx="5329140" cy="321879"/>
            </a:xfrm>
            <a:prstGeom prst="rect">
              <a:avLst/>
            </a:prstGeom>
            <a:noFill/>
          </p:spPr>
          <p:txBody>
            <a:bodyPr wrap="square" lIns="0" tIns="0" rIns="0" bIns="36000" rtlCol="0">
              <a:spAutoFit/>
            </a:bodyPr>
            <a:lstStyle/>
            <a:p>
              <a:pPr>
                <a:lnSpc>
                  <a:spcPct val="107000"/>
                </a:lnSpc>
                <a:spcAft>
                  <a:spcPts val="800"/>
                </a:spcAft>
              </a:pPr>
              <a:r>
                <a:rPr lang="en-US" sz="1800" b="1" kern="100" dirty="0">
                  <a:solidFill>
                    <a:srgbClr val="D23239"/>
                  </a:solidFill>
                  <a:effectLst/>
                </a:rPr>
                <a:t>POSSIBLE DOMESTIC OR INTERNATIONAL PARTNERSHIPS</a:t>
              </a:r>
              <a:endParaRPr lang="en-CA" sz="1800" b="1" kern="100" dirty="0">
                <a:solidFill>
                  <a:srgbClr val="D23239"/>
                </a:solidFill>
                <a:effectLst/>
                <a:latin typeface="Aptos" panose="020B0004020202020204" pitchFamily="34" charset="0"/>
                <a:ea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F1212DB-AA84-45DB-388E-916A9FBC519D}"/>
                </a:ext>
              </a:extLst>
            </p:cNvPr>
            <p:cNvSpPr txBox="1"/>
            <p:nvPr/>
          </p:nvSpPr>
          <p:spPr>
            <a:xfrm>
              <a:off x="6275388" y="1453843"/>
              <a:ext cx="328612" cy="313350"/>
            </a:xfrm>
            <a:prstGeom prst="rect">
              <a:avLst/>
            </a:prstGeom>
            <a:noFill/>
          </p:spPr>
          <p:txBody>
            <a:bodyPr wrap="square" lIns="0" tIns="0" rIns="0" bIns="36000" rtlCol="0">
              <a:spAutoFit/>
            </a:bodyPr>
            <a:lstStyle/>
            <a:p>
              <a:r>
                <a:rPr lang="en-US" b="1" dirty="0">
                  <a:solidFill>
                    <a:srgbClr val="C00000"/>
                  </a:solidFill>
                </a:rPr>
                <a:t>05.</a:t>
              </a:r>
            </a:p>
          </p:txBody>
        </p:sp>
        <p:sp>
          <p:nvSpPr>
            <p:cNvPr id="18" name="TextBox 17">
              <a:extLst>
                <a:ext uri="{FF2B5EF4-FFF2-40B4-BE49-F238E27FC236}">
                  <a16:creationId xmlns:a16="http://schemas.microsoft.com/office/drawing/2014/main" id="{9EF8887E-5D0C-90D5-9B09-38C9F79FF3B9}"/>
                </a:ext>
              </a:extLst>
            </p:cNvPr>
            <p:cNvSpPr txBox="1"/>
            <p:nvPr/>
          </p:nvSpPr>
          <p:spPr>
            <a:xfrm>
              <a:off x="6656031" y="2030143"/>
              <a:ext cx="4724400" cy="717692"/>
            </a:xfrm>
            <a:prstGeom prst="rect">
              <a:avLst/>
            </a:prstGeom>
            <a:noFill/>
          </p:spPr>
          <p:txBody>
            <a:bodyPr wrap="square" lIns="0" tIns="0" rIns="0" bIns="36000" rtlCol="0">
              <a:spAutoFit/>
            </a:bodyPr>
            <a:lstStyle/>
            <a:p>
              <a:pPr marL="285750" indent="-285750">
                <a:lnSpc>
                  <a:spcPct val="107000"/>
                </a:lnSpc>
                <a:spcAft>
                  <a:spcPts val="800"/>
                </a:spcAft>
                <a:buClr>
                  <a:srgbClr val="D23239"/>
                </a:buClr>
                <a:buFont typeface="Wingdings 3" panose="05040102010807070707" pitchFamily="18" charset="2"/>
                <a:buChar char="}"/>
              </a:pPr>
              <a:r>
                <a:rPr lang="en-US" sz="1400" kern="100" dirty="0"/>
                <a:t>Yes, with possible alliance with first and second tier institutions, particularly those in the United States, Japan, Brazil, Australia, the U.K., </a:t>
              </a:r>
              <a:r>
                <a:rPr lang="en-US" sz="1400" kern="100" dirty="0" err="1"/>
                <a:t>etc</a:t>
              </a:r>
              <a:endParaRPr lang="en-CA" sz="1400" kern="100" dirty="0"/>
            </a:p>
          </p:txBody>
        </p:sp>
      </p:grpSp>
      <p:sp>
        <p:nvSpPr>
          <p:cNvPr id="27" name="Title 5">
            <a:extLst>
              <a:ext uri="{FF2B5EF4-FFF2-40B4-BE49-F238E27FC236}">
                <a16:creationId xmlns:a16="http://schemas.microsoft.com/office/drawing/2014/main" id="{1A787C59-C437-7277-5891-6F2DF82A52EF}"/>
              </a:ext>
            </a:extLst>
          </p:cNvPr>
          <p:cNvSpPr txBox="1">
            <a:spLocks/>
          </p:cNvSpPr>
          <p:nvPr/>
        </p:nvSpPr>
        <p:spPr>
          <a:xfrm>
            <a:off x="335007" y="517366"/>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ctr"/>
            <a:r>
              <a:rPr lang="en-US" sz="4000" b="1" dirty="0">
                <a:latin typeface="+mn-lt"/>
              </a:rPr>
              <a:t>The America's Indo-Pacific Management Program: </a:t>
            </a:r>
            <a:r>
              <a:rPr lang="en-US" sz="3200" b="1" dirty="0">
                <a:latin typeface="+mn-lt"/>
              </a:rPr>
              <a:t>Strategy &amp; Market Potential</a:t>
            </a:r>
            <a:endParaRPr lang="en-CA" sz="4000" b="1" dirty="0">
              <a:latin typeface="+mn-lt"/>
            </a:endParaRPr>
          </a:p>
        </p:txBody>
      </p:sp>
      <p:grpSp>
        <p:nvGrpSpPr>
          <p:cNvPr id="38" name="Group 37">
            <a:extLst>
              <a:ext uri="{FF2B5EF4-FFF2-40B4-BE49-F238E27FC236}">
                <a16:creationId xmlns:a16="http://schemas.microsoft.com/office/drawing/2014/main" id="{58BA6A76-0352-86B2-9E74-9FAD25C052BB}"/>
              </a:ext>
            </a:extLst>
          </p:cNvPr>
          <p:cNvGrpSpPr/>
          <p:nvPr/>
        </p:nvGrpSpPr>
        <p:grpSpPr>
          <a:xfrm>
            <a:off x="5752874" y="1449081"/>
            <a:ext cx="6289447" cy="875590"/>
            <a:chOff x="6267224" y="1453843"/>
            <a:chExt cx="5784973" cy="875590"/>
          </a:xfrm>
        </p:grpSpPr>
        <p:grpSp>
          <p:nvGrpSpPr>
            <p:cNvPr id="19" name="Group 18">
              <a:extLst>
                <a:ext uri="{FF2B5EF4-FFF2-40B4-BE49-F238E27FC236}">
                  <a16:creationId xmlns:a16="http://schemas.microsoft.com/office/drawing/2014/main" id="{B9EB3ED2-7136-3F0D-C06C-2AFFC85F1E72}"/>
                </a:ext>
              </a:extLst>
            </p:cNvPr>
            <p:cNvGrpSpPr/>
            <p:nvPr/>
          </p:nvGrpSpPr>
          <p:grpSpPr>
            <a:xfrm>
              <a:off x="6267224" y="1453843"/>
              <a:ext cx="5784973" cy="321879"/>
              <a:chOff x="334963" y="1453843"/>
              <a:chExt cx="5105043" cy="321879"/>
            </a:xfrm>
          </p:grpSpPr>
          <p:sp>
            <p:nvSpPr>
              <p:cNvPr id="20" name="TextBox 19">
                <a:extLst>
                  <a:ext uri="{FF2B5EF4-FFF2-40B4-BE49-F238E27FC236}">
                    <a16:creationId xmlns:a16="http://schemas.microsoft.com/office/drawing/2014/main" id="{6B9D4BA5-0D92-F527-D766-9B6E2ACB39D9}"/>
                  </a:ext>
                </a:extLst>
              </p:cNvPr>
              <p:cNvSpPr txBox="1"/>
              <p:nvPr/>
            </p:nvSpPr>
            <p:spPr>
              <a:xfrm>
                <a:off x="715606" y="1453843"/>
                <a:ext cx="4724400" cy="321879"/>
              </a:xfrm>
              <a:prstGeom prst="rect">
                <a:avLst/>
              </a:prstGeom>
              <a:noFill/>
            </p:spPr>
            <p:txBody>
              <a:bodyPr wrap="square" lIns="0" tIns="0" rIns="0" bIns="36000" rtlCol="0">
                <a:spAutoFit/>
              </a:bodyPr>
              <a:lstStyle/>
              <a:p>
                <a:pPr>
                  <a:lnSpc>
                    <a:spcPct val="107000"/>
                  </a:lnSpc>
                  <a:spcAft>
                    <a:spcPts val="800"/>
                  </a:spcAft>
                </a:pPr>
                <a:r>
                  <a:rPr lang="en-US" sz="1800" b="1" kern="100" dirty="0">
                    <a:solidFill>
                      <a:srgbClr val="00B050"/>
                    </a:solidFill>
                    <a:effectLst/>
                  </a:rPr>
                  <a:t>POSSIBLE STRONG PROGRAM NETWORK</a:t>
                </a:r>
                <a:endParaRPr lang="en-CA" sz="1800" b="1" kern="100" dirty="0">
                  <a:solidFill>
                    <a:srgbClr val="00B050"/>
                  </a:solidFill>
                  <a:effectLst/>
                  <a:latin typeface="Aptos" panose="020B0004020202020204" pitchFamily="34" charset="0"/>
                  <a:ea typeface="Aptos" panose="020B00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CDCF4BE-C4B1-749F-2296-4BA4DE47E743}"/>
                  </a:ext>
                </a:extLst>
              </p:cNvPr>
              <p:cNvSpPr txBox="1"/>
              <p:nvPr/>
            </p:nvSpPr>
            <p:spPr>
              <a:xfrm>
                <a:off x="334963" y="1453843"/>
                <a:ext cx="328612" cy="313350"/>
              </a:xfrm>
              <a:prstGeom prst="rect">
                <a:avLst/>
              </a:prstGeom>
              <a:noFill/>
            </p:spPr>
            <p:txBody>
              <a:bodyPr wrap="square" lIns="0" tIns="0" rIns="0" bIns="36000" rtlCol="0">
                <a:spAutoFit/>
              </a:bodyPr>
              <a:lstStyle/>
              <a:p>
                <a:r>
                  <a:rPr lang="en-US" b="1" dirty="0">
                    <a:solidFill>
                      <a:srgbClr val="00B050"/>
                    </a:solidFill>
                  </a:rPr>
                  <a:t>06.</a:t>
                </a:r>
              </a:p>
            </p:txBody>
          </p:sp>
        </p:grpSp>
        <p:sp>
          <p:nvSpPr>
            <p:cNvPr id="30" name="TextBox 29">
              <a:extLst>
                <a:ext uri="{FF2B5EF4-FFF2-40B4-BE49-F238E27FC236}">
                  <a16:creationId xmlns:a16="http://schemas.microsoft.com/office/drawing/2014/main" id="{E5731B74-C2F9-9944-313F-1408FD4E0F81}"/>
                </a:ext>
              </a:extLst>
            </p:cNvPr>
            <p:cNvSpPr txBox="1"/>
            <p:nvPr/>
          </p:nvSpPr>
          <p:spPr>
            <a:xfrm>
              <a:off x="6647866" y="1842252"/>
              <a:ext cx="5353633" cy="487181"/>
            </a:xfrm>
            <a:prstGeom prst="rect">
              <a:avLst/>
            </a:prstGeom>
            <a:noFill/>
          </p:spPr>
          <p:txBody>
            <a:bodyPr wrap="square" lIns="0" tIns="0" rIns="0" bIns="36000" rtlCol="0">
              <a:spAutoFit/>
            </a:bodyPr>
            <a:lstStyle>
              <a:defPPr>
                <a:defRPr lang="en-US"/>
              </a:defPPr>
              <a:lvl1pPr marL="285750" indent="-285750">
                <a:lnSpc>
                  <a:spcPct val="107000"/>
                </a:lnSpc>
                <a:spcAft>
                  <a:spcPts val="800"/>
                </a:spcAft>
                <a:buClr>
                  <a:schemeClr val="accent2"/>
                </a:buClr>
                <a:buFont typeface="Wingdings 3" panose="05040102010807070707" pitchFamily="18" charset="2"/>
                <a:buChar char="}"/>
                <a:defRPr sz="1600" kern="100"/>
              </a:lvl1pPr>
            </a:lstStyle>
            <a:p>
              <a:pPr>
                <a:buClr>
                  <a:srgbClr val="00B050"/>
                </a:buClr>
              </a:pPr>
              <a:r>
                <a:rPr lang="en-US" sz="1400" dirty="0"/>
                <a:t>Yes.  The former McRae Institute had close to fifty networking institutions and a similar number of employers for McRae Associates</a:t>
              </a:r>
              <a:endParaRPr lang="en-CA" sz="1400" dirty="0"/>
            </a:p>
          </p:txBody>
        </p:sp>
      </p:grpSp>
      <p:grpSp>
        <p:nvGrpSpPr>
          <p:cNvPr id="39" name="Group 38">
            <a:extLst>
              <a:ext uri="{FF2B5EF4-FFF2-40B4-BE49-F238E27FC236}">
                <a16:creationId xmlns:a16="http://schemas.microsoft.com/office/drawing/2014/main" id="{EA7FD2AA-F861-6614-13A7-54952FED3BF7}"/>
              </a:ext>
            </a:extLst>
          </p:cNvPr>
          <p:cNvGrpSpPr/>
          <p:nvPr/>
        </p:nvGrpSpPr>
        <p:grpSpPr>
          <a:xfrm>
            <a:off x="5752874" y="2364328"/>
            <a:ext cx="6289447" cy="1731107"/>
            <a:chOff x="6267224" y="2830047"/>
            <a:chExt cx="5784973" cy="1731107"/>
          </a:xfrm>
        </p:grpSpPr>
        <p:grpSp>
          <p:nvGrpSpPr>
            <p:cNvPr id="23" name="Group 22">
              <a:extLst>
                <a:ext uri="{FF2B5EF4-FFF2-40B4-BE49-F238E27FC236}">
                  <a16:creationId xmlns:a16="http://schemas.microsoft.com/office/drawing/2014/main" id="{30602C9A-3F99-0FBE-CC76-F1BD6B34EEE9}"/>
                </a:ext>
              </a:extLst>
            </p:cNvPr>
            <p:cNvGrpSpPr/>
            <p:nvPr/>
          </p:nvGrpSpPr>
          <p:grpSpPr>
            <a:xfrm>
              <a:off x="6267224" y="2830047"/>
              <a:ext cx="5784973" cy="321879"/>
              <a:chOff x="334963" y="1453843"/>
              <a:chExt cx="5105043" cy="321879"/>
            </a:xfrm>
          </p:grpSpPr>
          <p:sp>
            <p:nvSpPr>
              <p:cNvPr id="24" name="TextBox 23">
                <a:extLst>
                  <a:ext uri="{FF2B5EF4-FFF2-40B4-BE49-F238E27FC236}">
                    <a16:creationId xmlns:a16="http://schemas.microsoft.com/office/drawing/2014/main" id="{84212902-F0D1-A6C5-BDA5-2A9BAFAC19B5}"/>
                  </a:ext>
                </a:extLst>
              </p:cNvPr>
              <p:cNvSpPr txBox="1"/>
              <p:nvPr/>
            </p:nvSpPr>
            <p:spPr>
              <a:xfrm>
                <a:off x="715606" y="1453843"/>
                <a:ext cx="4724400" cy="321879"/>
              </a:xfrm>
              <a:prstGeom prst="rect">
                <a:avLst/>
              </a:prstGeom>
              <a:noFill/>
            </p:spPr>
            <p:txBody>
              <a:bodyPr wrap="square" lIns="0" tIns="0" rIns="0" bIns="36000" rtlCol="0">
                <a:spAutoFit/>
              </a:bodyPr>
              <a:lstStyle/>
              <a:p>
                <a:pPr>
                  <a:lnSpc>
                    <a:spcPct val="107000"/>
                  </a:lnSpc>
                  <a:spcAft>
                    <a:spcPts val="800"/>
                  </a:spcAft>
                </a:pPr>
                <a:r>
                  <a:rPr lang="en-US" sz="1800" b="1" kern="100" dirty="0">
                    <a:solidFill>
                      <a:srgbClr val="C00000"/>
                    </a:solidFill>
                    <a:effectLst/>
                  </a:rPr>
                  <a:t>POSSIBLE MARKET DEMAND DOMESTIC</a:t>
                </a:r>
                <a:endParaRPr lang="en-CA" sz="1800" b="1" kern="100" dirty="0">
                  <a:solidFill>
                    <a:srgbClr val="C00000"/>
                  </a:solidFill>
                  <a:effectLst/>
                  <a:latin typeface="Aptos" panose="020B0004020202020204" pitchFamily="34" charset="0"/>
                  <a:ea typeface="Aptos" panose="020B00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2E2CB2D-F1DB-4E16-2EB2-F7429A2B6385}"/>
                  </a:ext>
                </a:extLst>
              </p:cNvPr>
              <p:cNvSpPr txBox="1"/>
              <p:nvPr/>
            </p:nvSpPr>
            <p:spPr>
              <a:xfrm>
                <a:off x="334963" y="1453843"/>
                <a:ext cx="328612" cy="313350"/>
              </a:xfrm>
              <a:prstGeom prst="rect">
                <a:avLst/>
              </a:prstGeom>
              <a:noFill/>
            </p:spPr>
            <p:txBody>
              <a:bodyPr wrap="square" lIns="0" tIns="0" rIns="0" bIns="36000" rtlCol="0">
                <a:spAutoFit/>
              </a:bodyPr>
              <a:lstStyle/>
              <a:p>
                <a:r>
                  <a:rPr lang="en-US" b="1" dirty="0">
                    <a:solidFill>
                      <a:srgbClr val="D23239"/>
                    </a:solidFill>
                  </a:rPr>
                  <a:t>07.</a:t>
                </a:r>
              </a:p>
            </p:txBody>
          </p:sp>
        </p:grpSp>
        <p:sp>
          <p:nvSpPr>
            <p:cNvPr id="36" name="TextBox 35">
              <a:extLst>
                <a:ext uri="{FF2B5EF4-FFF2-40B4-BE49-F238E27FC236}">
                  <a16:creationId xmlns:a16="http://schemas.microsoft.com/office/drawing/2014/main" id="{0DDF79C6-FCDE-2B0E-3EF9-35226B54A835}"/>
                </a:ext>
              </a:extLst>
            </p:cNvPr>
            <p:cNvSpPr txBox="1"/>
            <p:nvPr/>
          </p:nvSpPr>
          <p:spPr>
            <a:xfrm>
              <a:off x="6595835" y="3151926"/>
              <a:ext cx="5353633" cy="1409228"/>
            </a:xfrm>
            <a:prstGeom prst="rect">
              <a:avLst/>
            </a:prstGeom>
            <a:noFill/>
          </p:spPr>
          <p:txBody>
            <a:bodyPr wrap="square" lIns="0" tIns="0" rIns="0" bIns="36000" rtlCol="0">
              <a:spAutoFit/>
            </a:bodyPr>
            <a:lstStyle>
              <a:defPPr>
                <a:defRPr lang="en-US"/>
              </a:defPPr>
              <a:lvl1pPr marL="285750" indent="-285750">
                <a:lnSpc>
                  <a:spcPct val="107000"/>
                </a:lnSpc>
                <a:spcAft>
                  <a:spcPts val="800"/>
                </a:spcAft>
                <a:buClr>
                  <a:schemeClr val="accent2"/>
                </a:buClr>
                <a:buFont typeface="Wingdings 3" panose="05040102010807070707" pitchFamily="18" charset="2"/>
                <a:buChar char="}"/>
                <a:defRPr sz="1600" kern="100"/>
              </a:lvl1pPr>
            </a:lstStyle>
            <a:p>
              <a:pPr>
                <a:lnSpc>
                  <a:spcPct val="107000"/>
                </a:lnSpc>
                <a:spcAft>
                  <a:spcPts val="0"/>
                </a:spcAft>
                <a:buClr>
                  <a:srgbClr val="C00000"/>
                </a:buClr>
              </a:pPr>
              <a:r>
                <a:rPr lang="en-US" sz="1400" kern="100" dirty="0">
                  <a:effectLst/>
                </a:rPr>
                <a:t>Yes. But demand will be a function of perceived program quality, flexibility of program attendance, cost.</a:t>
              </a:r>
              <a:endParaRPr lang="en-CA" sz="1400" kern="100" dirty="0">
                <a:effectLst/>
              </a:endParaRPr>
            </a:p>
            <a:p>
              <a:pPr>
                <a:lnSpc>
                  <a:spcPct val="107000"/>
                </a:lnSpc>
                <a:spcAft>
                  <a:spcPts val="0"/>
                </a:spcAft>
                <a:buClr>
                  <a:srgbClr val="C00000"/>
                </a:buClr>
              </a:pPr>
              <a:r>
                <a:rPr lang="en-US" sz="1400" kern="100" dirty="0">
                  <a:effectLst/>
                </a:rPr>
                <a:t>The market demand can potentially be increased by reducing the opportunity costs of the potential program  (income not earned).</a:t>
              </a:r>
              <a:endParaRPr lang="en-CA" sz="1400" kern="100" dirty="0">
                <a:effectLst/>
              </a:endParaRPr>
            </a:p>
            <a:p>
              <a:pPr>
                <a:lnSpc>
                  <a:spcPct val="107000"/>
                </a:lnSpc>
                <a:spcAft>
                  <a:spcPts val="0"/>
                </a:spcAft>
                <a:buClr>
                  <a:srgbClr val="C00000"/>
                </a:buClr>
              </a:pPr>
              <a:r>
                <a:rPr lang="en-US" sz="1400" kern="100" dirty="0">
                  <a:effectLst/>
                </a:rPr>
                <a:t>By lowering the language requirement we could also increase potential domestic demand by students.</a:t>
              </a:r>
              <a:endParaRPr lang="en-CA" sz="1400" kern="100" dirty="0">
                <a:effectLst/>
              </a:endParaRPr>
            </a:p>
          </p:txBody>
        </p:sp>
      </p:grpSp>
      <p:grpSp>
        <p:nvGrpSpPr>
          <p:cNvPr id="40" name="Group 39">
            <a:extLst>
              <a:ext uri="{FF2B5EF4-FFF2-40B4-BE49-F238E27FC236}">
                <a16:creationId xmlns:a16="http://schemas.microsoft.com/office/drawing/2014/main" id="{1AED9E5F-81AA-0C46-2413-B8C4DBD9729D}"/>
              </a:ext>
            </a:extLst>
          </p:cNvPr>
          <p:cNvGrpSpPr/>
          <p:nvPr/>
        </p:nvGrpSpPr>
        <p:grpSpPr>
          <a:xfrm>
            <a:off x="5752874" y="4103964"/>
            <a:ext cx="6289447" cy="2655013"/>
            <a:chOff x="6267224" y="2830047"/>
            <a:chExt cx="5784973" cy="2655013"/>
          </a:xfrm>
        </p:grpSpPr>
        <p:grpSp>
          <p:nvGrpSpPr>
            <p:cNvPr id="41" name="Group 40">
              <a:extLst>
                <a:ext uri="{FF2B5EF4-FFF2-40B4-BE49-F238E27FC236}">
                  <a16:creationId xmlns:a16="http://schemas.microsoft.com/office/drawing/2014/main" id="{BB62B288-E7AE-9BC7-DA87-2047980F8A2D}"/>
                </a:ext>
              </a:extLst>
            </p:cNvPr>
            <p:cNvGrpSpPr/>
            <p:nvPr/>
          </p:nvGrpSpPr>
          <p:grpSpPr>
            <a:xfrm>
              <a:off x="6267224" y="2830047"/>
              <a:ext cx="5784973" cy="321879"/>
              <a:chOff x="334963" y="1453843"/>
              <a:chExt cx="5105043" cy="321879"/>
            </a:xfrm>
          </p:grpSpPr>
          <p:sp>
            <p:nvSpPr>
              <p:cNvPr id="43" name="TextBox 42">
                <a:extLst>
                  <a:ext uri="{FF2B5EF4-FFF2-40B4-BE49-F238E27FC236}">
                    <a16:creationId xmlns:a16="http://schemas.microsoft.com/office/drawing/2014/main" id="{57CF8D67-BF7C-9191-FBCB-B1FC1C60F5B4}"/>
                  </a:ext>
                </a:extLst>
              </p:cNvPr>
              <p:cNvSpPr txBox="1"/>
              <p:nvPr/>
            </p:nvSpPr>
            <p:spPr>
              <a:xfrm>
                <a:off x="715606" y="1453843"/>
                <a:ext cx="4724400" cy="321879"/>
              </a:xfrm>
              <a:prstGeom prst="rect">
                <a:avLst/>
              </a:prstGeom>
              <a:noFill/>
            </p:spPr>
            <p:txBody>
              <a:bodyPr wrap="square" lIns="0" tIns="0" rIns="0" bIns="36000" rtlCol="0">
                <a:spAutoFit/>
              </a:bodyPr>
              <a:lstStyle/>
              <a:p>
                <a:pPr>
                  <a:lnSpc>
                    <a:spcPct val="107000"/>
                  </a:lnSpc>
                  <a:spcAft>
                    <a:spcPts val="800"/>
                  </a:spcAft>
                </a:pPr>
                <a:r>
                  <a:rPr lang="en-US" sz="1800" b="1" kern="100" dirty="0">
                    <a:solidFill>
                      <a:srgbClr val="F58220"/>
                    </a:solidFill>
                    <a:effectLst/>
                  </a:rPr>
                  <a:t>POSSIBLE MARKET DEMAND INTERNATIONAL</a:t>
                </a:r>
                <a:endParaRPr lang="en-CA" sz="1800" b="1" kern="100" dirty="0">
                  <a:solidFill>
                    <a:srgbClr val="F58220"/>
                  </a:solidFill>
                  <a:effectLst/>
                  <a:latin typeface="Aptos" panose="020B0004020202020204" pitchFamily="34" charset="0"/>
                  <a:ea typeface="Aptos" panose="020B00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A69166A-F02C-0538-E293-DF8B989FC069}"/>
                  </a:ext>
                </a:extLst>
              </p:cNvPr>
              <p:cNvSpPr txBox="1"/>
              <p:nvPr/>
            </p:nvSpPr>
            <p:spPr>
              <a:xfrm>
                <a:off x="334963" y="1453843"/>
                <a:ext cx="328612" cy="313350"/>
              </a:xfrm>
              <a:prstGeom prst="rect">
                <a:avLst/>
              </a:prstGeom>
              <a:noFill/>
            </p:spPr>
            <p:txBody>
              <a:bodyPr wrap="square" lIns="0" tIns="0" rIns="0" bIns="36000" rtlCol="0">
                <a:spAutoFit/>
              </a:bodyPr>
              <a:lstStyle/>
              <a:p>
                <a:r>
                  <a:rPr lang="en-US" b="1" dirty="0">
                    <a:solidFill>
                      <a:srgbClr val="F58220"/>
                    </a:solidFill>
                  </a:rPr>
                  <a:t>08.</a:t>
                </a:r>
              </a:p>
            </p:txBody>
          </p:sp>
        </p:grpSp>
        <p:sp>
          <p:nvSpPr>
            <p:cNvPr id="42" name="TextBox 41">
              <a:extLst>
                <a:ext uri="{FF2B5EF4-FFF2-40B4-BE49-F238E27FC236}">
                  <a16:creationId xmlns:a16="http://schemas.microsoft.com/office/drawing/2014/main" id="{471697FA-B4AC-1B9F-071D-AF41CDAF8AD4}"/>
                </a:ext>
              </a:extLst>
            </p:cNvPr>
            <p:cNvSpPr txBox="1"/>
            <p:nvPr/>
          </p:nvSpPr>
          <p:spPr>
            <a:xfrm>
              <a:off x="6595835" y="3151926"/>
              <a:ext cx="5353633" cy="2333134"/>
            </a:xfrm>
            <a:prstGeom prst="rect">
              <a:avLst/>
            </a:prstGeom>
            <a:noFill/>
          </p:spPr>
          <p:txBody>
            <a:bodyPr wrap="square" lIns="0" tIns="0" rIns="0" bIns="36000" rtlCol="0">
              <a:spAutoFit/>
            </a:bodyPr>
            <a:lstStyle>
              <a:defPPr>
                <a:defRPr lang="en-US"/>
              </a:defPPr>
              <a:lvl1pPr marL="285750" indent="-285750">
                <a:lnSpc>
                  <a:spcPct val="107000"/>
                </a:lnSpc>
                <a:spcAft>
                  <a:spcPts val="800"/>
                </a:spcAft>
                <a:buClr>
                  <a:schemeClr val="accent2"/>
                </a:buClr>
                <a:buFont typeface="Wingdings 3" panose="05040102010807070707" pitchFamily="18" charset="2"/>
                <a:buChar char="}"/>
                <a:defRPr sz="1600" kern="100"/>
              </a:lvl1pPr>
            </a:lstStyle>
            <a:p>
              <a:pPr>
                <a:lnSpc>
                  <a:spcPct val="107000"/>
                </a:lnSpc>
                <a:spcAft>
                  <a:spcPts val="0"/>
                </a:spcAft>
              </a:pPr>
              <a:r>
                <a:rPr lang="en-US" sz="1400" kern="100" dirty="0">
                  <a:effectLst/>
                </a:rPr>
                <a:t>Yes. International demand will also be based on quality of the program and flexibility. </a:t>
              </a:r>
              <a:endParaRPr lang="en-CA" sz="1400" kern="100" dirty="0">
                <a:effectLst/>
              </a:endParaRPr>
            </a:p>
            <a:p>
              <a:pPr>
                <a:lnSpc>
                  <a:spcPct val="107000"/>
                </a:lnSpc>
                <a:spcAft>
                  <a:spcPts val="0"/>
                </a:spcAft>
              </a:pPr>
              <a:r>
                <a:rPr lang="en-US" sz="1400" kern="100" dirty="0">
                  <a:effectLst/>
                </a:rPr>
                <a:t>Short leadership modules in condensed manner directed at executives can enhance student recruitment.  The target market is not going for the whole master’s program but for the individual modules.</a:t>
              </a:r>
              <a:endParaRPr lang="en-CA" sz="1400" kern="100" dirty="0">
                <a:effectLst/>
              </a:endParaRPr>
            </a:p>
            <a:p>
              <a:pPr>
                <a:lnSpc>
                  <a:spcPct val="107000"/>
                </a:lnSpc>
                <a:spcAft>
                  <a:spcPts val="0"/>
                </a:spcAft>
              </a:pPr>
              <a:r>
                <a:rPr lang="en-US" sz="1400" kern="100" dirty="0">
                  <a:effectLst/>
                </a:rPr>
                <a:t>Depending how the program happens to partner academically with other institutions, about 20% of the cohort could come from students in partnership institutions. </a:t>
              </a:r>
              <a:endParaRPr lang="en-CA" sz="1400" kern="100" dirty="0">
                <a:effectLst/>
              </a:endParaRPr>
            </a:p>
            <a:p>
              <a:pPr>
                <a:lnSpc>
                  <a:spcPct val="107000"/>
                </a:lnSpc>
                <a:spcAft>
                  <a:spcPts val="0"/>
                </a:spcAft>
              </a:pPr>
              <a:r>
                <a:rPr lang="en-US" sz="1400" kern="100" dirty="0">
                  <a:effectLst/>
                </a:rPr>
                <a:t>Note: SFU, Queens, UBC are using this model to attract students from their partners.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p:txBody>
        </p:sp>
      </p:grpSp>
    </p:spTree>
    <p:extLst>
      <p:ext uri="{BB962C8B-B14F-4D97-AF65-F5344CB8AC3E}">
        <p14:creationId xmlns:p14="http://schemas.microsoft.com/office/powerpoint/2010/main" val="21209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2913603" y="2413337"/>
            <a:ext cx="6364794" cy="2031325"/>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4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holistic view of the McRae Institute of International Management</a:t>
            </a:r>
            <a:endParaRPr kumimoji="0" lang="en-US" altLang="en-US" sz="4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974C069-D8F8-3AC2-4F54-961FEBB45858}"/>
              </a:ext>
            </a:extLst>
          </p:cNvPr>
          <p:cNvGraphicFramePr>
            <a:graphicFrameLocks noGrp="1"/>
          </p:cNvGraphicFramePr>
          <p:nvPr>
            <p:extLst>
              <p:ext uri="{D42A27DB-BD31-4B8C-83A1-F6EECF244321}">
                <p14:modId xmlns:p14="http://schemas.microsoft.com/office/powerpoint/2010/main" val="1965763301"/>
              </p:ext>
            </p:extLst>
          </p:nvPr>
        </p:nvGraphicFramePr>
        <p:xfrm>
          <a:off x="3643358" y="1618520"/>
          <a:ext cx="8393466" cy="4096480"/>
        </p:xfrm>
        <a:graphic>
          <a:graphicData uri="http://schemas.openxmlformats.org/drawingml/2006/table">
            <a:tbl>
              <a:tblPr/>
              <a:tblGrid>
                <a:gridCol w="593320">
                  <a:extLst>
                    <a:ext uri="{9D8B030D-6E8A-4147-A177-3AD203B41FA5}">
                      <a16:colId xmlns:a16="http://schemas.microsoft.com/office/drawing/2014/main" val="1552471649"/>
                    </a:ext>
                  </a:extLst>
                </a:gridCol>
                <a:gridCol w="6528689">
                  <a:extLst>
                    <a:ext uri="{9D8B030D-6E8A-4147-A177-3AD203B41FA5}">
                      <a16:colId xmlns:a16="http://schemas.microsoft.com/office/drawing/2014/main" val="1873247303"/>
                    </a:ext>
                  </a:extLst>
                </a:gridCol>
                <a:gridCol w="1271457">
                  <a:extLst>
                    <a:ext uri="{9D8B030D-6E8A-4147-A177-3AD203B41FA5}">
                      <a16:colId xmlns:a16="http://schemas.microsoft.com/office/drawing/2014/main" val="2094099018"/>
                    </a:ext>
                  </a:extLst>
                </a:gridCol>
              </a:tblGrid>
              <a:tr h="516245">
                <a:tc>
                  <a:txBody>
                    <a:bodyPr/>
                    <a:lstStyle/>
                    <a:p>
                      <a:pPr algn="ctr" fontAlgn="ctr"/>
                      <a:r>
                        <a:rPr lang="en-CA" sz="1400" b="1" i="0" u="none" strike="noStrike" dirty="0">
                          <a:solidFill>
                            <a:schemeClr val="bg1"/>
                          </a:solidFill>
                          <a:effectLst/>
                          <a:latin typeface="Calibri" panose="020F0502020204030204" pitchFamily="34" charset="0"/>
                        </a:rPr>
                        <a:t>NOC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ctr"/>
                      <a:r>
                        <a:rPr lang="en-CA" sz="1400" b="1" i="0" u="none" strike="noStrike" dirty="0">
                          <a:solidFill>
                            <a:schemeClr val="bg1"/>
                          </a:solidFill>
                          <a:effectLst/>
                          <a:latin typeface="Calibri" panose="020F0502020204030204" pitchFamily="34" charset="0"/>
                        </a:rPr>
                        <a:t>Description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tc>
                  <a:txBody>
                    <a:bodyPr/>
                    <a:lstStyle/>
                    <a:p>
                      <a:pPr algn="ctr" fontAlgn="ctr"/>
                      <a:r>
                        <a:rPr lang="en-CA" sz="1400" b="1" i="0" u="none" strike="noStrike" dirty="0">
                          <a:solidFill>
                            <a:schemeClr val="bg1"/>
                          </a:solidFill>
                          <a:effectLst/>
                          <a:latin typeface="Calibri" panose="020F0502020204030204" pitchFamily="34" charset="0"/>
                        </a:rPr>
                        <a:t>Job Opening</a:t>
                      </a:r>
                      <a:br>
                        <a:rPr lang="en-CA" sz="1400" b="1" i="0" u="none" strike="noStrike" dirty="0">
                          <a:solidFill>
                            <a:schemeClr val="bg1"/>
                          </a:solidFill>
                          <a:effectLst/>
                          <a:latin typeface="Calibri" panose="020F0502020204030204" pitchFamily="34" charset="0"/>
                        </a:rPr>
                      </a:br>
                      <a:r>
                        <a:rPr lang="en-CA" sz="1400" b="1" i="0" u="none" strike="noStrike" dirty="0">
                          <a:solidFill>
                            <a:schemeClr val="bg1"/>
                          </a:solidFill>
                          <a:effectLst/>
                          <a:latin typeface="Calibri" panose="020F0502020204030204" pitchFamily="34" charset="0"/>
                        </a:rPr>
                        <a:t>2023-2033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3239"/>
                    </a:solidFill>
                  </a:tcPr>
                </a:tc>
                <a:extLst>
                  <a:ext uri="{0D108BD9-81ED-4DB2-BD59-A6C34878D82A}">
                    <a16:rowId xmlns:a16="http://schemas.microsoft.com/office/drawing/2014/main" val="1325942430"/>
                  </a:ext>
                </a:extLst>
              </a:tr>
              <a:tr h="258123">
                <a:tc>
                  <a:txBody>
                    <a:bodyPr/>
                    <a:lstStyle/>
                    <a:p>
                      <a:pPr algn="ctr" fontAlgn="ctr"/>
                      <a:r>
                        <a:rPr lang="en-CA" sz="1400" b="0" i="0" u="none" strike="noStrike">
                          <a:solidFill>
                            <a:srgbClr val="000000"/>
                          </a:solidFill>
                          <a:effectLst/>
                          <a:latin typeface="Calibri" panose="020F0502020204030204" pitchFamily="34" charset="0"/>
                        </a:rPr>
                        <a:t>#13100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Administrative officers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453,757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0872427"/>
                  </a:ext>
                </a:extLst>
              </a:tr>
              <a:tr h="258123">
                <a:tc>
                  <a:txBody>
                    <a:bodyPr/>
                    <a:lstStyle/>
                    <a:p>
                      <a:pPr algn="ctr" fontAlgn="ctr"/>
                      <a:r>
                        <a:rPr lang="en-CA" sz="1400" b="0" i="0" u="none" strike="noStrike">
                          <a:solidFill>
                            <a:srgbClr val="000000"/>
                          </a:solidFill>
                          <a:effectLst/>
                          <a:latin typeface="Calibri" panose="020F0502020204030204" pitchFamily="34" charset="0"/>
                        </a:rPr>
                        <a:t>#11202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Professional occupations in advertising, marketing and public relations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275,997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4817228"/>
                  </a:ext>
                </a:extLst>
              </a:tr>
              <a:tr h="258123">
                <a:tc>
                  <a:txBody>
                    <a:bodyPr/>
                    <a:lstStyle/>
                    <a:p>
                      <a:pPr algn="ctr" fontAlgn="ctr"/>
                      <a:r>
                        <a:rPr lang="en-CA" sz="1400" b="0" i="0" u="none" strike="noStrike">
                          <a:solidFill>
                            <a:srgbClr val="000000"/>
                          </a:solidFill>
                          <a:effectLst/>
                          <a:latin typeface="Calibri" panose="020F0502020204030204" pitchFamily="34" charset="0"/>
                        </a:rPr>
                        <a:t>#10022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Advertising, marketing and public relations managers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185,202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5018185"/>
                  </a:ext>
                </a:extLst>
              </a:tr>
              <a:tr h="258123">
                <a:tc>
                  <a:txBody>
                    <a:bodyPr/>
                    <a:lstStyle/>
                    <a:p>
                      <a:pPr algn="ctr" fontAlgn="ctr"/>
                      <a:r>
                        <a:rPr lang="en-CA" sz="1400" b="0" i="0" u="none" strike="noStrike">
                          <a:solidFill>
                            <a:srgbClr val="000000"/>
                          </a:solidFill>
                          <a:effectLst/>
                          <a:latin typeface="Calibri" panose="020F0502020204030204" pitchFamily="34" charset="0"/>
                        </a:rPr>
                        <a:t>#11200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Human resources professionals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119,327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076152"/>
                  </a:ext>
                </a:extLst>
              </a:tr>
              <a:tr h="258123">
                <a:tc>
                  <a:txBody>
                    <a:bodyPr/>
                    <a:lstStyle/>
                    <a:p>
                      <a:pPr algn="ctr" fontAlgn="ctr"/>
                      <a:r>
                        <a:rPr lang="en-CA" sz="1400" b="0" i="0" u="none" strike="noStrike">
                          <a:solidFill>
                            <a:srgbClr val="000000"/>
                          </a:solidFill>
                          <a:effectLst/>
                          <a:latin typeface="Calibri" panose="020F0502020204030204" pitchFamily="34" charset="0"/>
                        </a:rPr>
                        <a:t>#40030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Managers in social, community and correctional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72,282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003763"/>
                  </a:ext>
                </a:extLst>
              </a:tr>
              <a:tr h="258123">
                <a:tc>
                  <a:txBody>
                    <a:bodyPr/>
                    <a:lstStyle/>
                    <a:p>
                      <a:pPr algn="ctr" fontAlgn="ctr"/>
                      <a:r>
                        <a:rPr lang="en-CA" sz="1400" b="0" i="0" u="none" strike="noStrike" dirty="0">
                          <a:solidFill>
                            <a:srgbClr val="000000"/>
                          </a:solidFill>
                          <a:effectLst/>
                          <a:latin typeface="Calibri" panose="020F0502020204030204" pitchFamily="34" charset="0"/>
                        </a:rPr>
                        <a:t>#41402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Business development officers and market researchers and analysts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71,783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6204671"/>
                  </a:ext>
                </a:extLst>
              </a:tr>
              <a:tr h="258123">
                <a:tc>
                  <a:txBody>
                    <a:bodyPr/>
                    <a:lstStyle/>
                    <a:p>
                      <a:pPr algn="ctr" fontAlgn="ctr"/>
                      <a:r>
                        <a:rPr lang="en-CA" sz="1400" b="0" i="0" u="none" strike="noStrike">
                          <a:solidFill>
                            <a:srgbClr val="000000"/>
                          </a:solidFill>
                          <a:effectLst/>
                          <a:latin typeface="Calibri" panose="020F0502020204030204" pitchFamily="34" charset="0"/>
                        </a:rPr>
                        <a:t>#41403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Social policy researchers, consultants and program officers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61,456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00891"/>
                  </a:ext>
                </a:extLst>
              </a:tr>
              <a:tr h="258123">
                <a:tc>
                  <a:txBody>
                    <a:bodyPr/>
                    <a:lstStyle/>
                    <a:p>
                      <a:pPr algn="ctr" fontAlgn="ctr"/>
                      <a:r>
                        <a:rPr lang="en-CA" sz="1400" b="0" i="0" u="none" strike="noStrike">
                          <a:solidFill>
                            <a:srgbClr val="000000"/>
                          </a:solidFill>
                          <a:effectLst/>
                          <a:latin typeface="Calibri" panose="020F0502020204030204" pitchFamily="34" charset="0"/>
                        </a:rPr>
                        <a:t>#40020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Administrators - post-secondary education and vocational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39,440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3270679"/>
                  </a:ext>
                </a:extLst>
              </a:tr>
              <a:tr h="258123">
                <a:tc>
                  <a:txBody>
                    <a:bodyPr/>
                    <a:lstStyle/>
                    <a:p>
                      <a:pPr algn="ctr" fontAlgn="ctr"/>
                      <a:r>
                        <a:rPr lang="en-CA" sz="1400" b="0" i="0" u="none" strike="noStrike">
                          <a:solidFill>
                            <a:srgbClr val="000000"/>
                          </a:solidFill>
                          <a:effectLst/>
                          <a:latin typeface="Calibri" panose="020F0502020204030204" pitchFamily="34" charset="0"/>
                        </a:rPr>
                        <a:t>#41401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Economists and economic policy researchers and analysts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22,754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5167453"/>
                  </a:ext>
                </a:extLst>
              </a:tr>
              <a:tr h="258123">
                <a:tc>
                  <a:txBody>
                    <a:bodyPr/>
                    <a:lstStyle/>
                    <a:p>
                      <a:pPr algn="ctr" fontAlgn="ctr"/>
                      <a:r>
                        <a:rPr lang="en-CA" sz="1400" b="0" i="0" u="none" strike="noStrike">
                          <a:solidFill>
                            <a:srgbClr val="000000"/>
                          </a:solidFill>
                          <a:effectLst/>
                          <a:latin typeface="Calibri" panose="020F0502020204030204" pitchFamily="34" charset="0"/>
                        </a:rPr>
                        <a:t>#41321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Career development practitioners and career counsellors (except education)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20,338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2877277"/>
                  </a:ext>
                </a:extLst>
              </a:tr>
              <a:tr h="482759">
                <a:tc>
                  <a:txBody>
                    <a:bodyPr/>
                    <a:lstStyle/>
                    <a:p>
                      <a:pPr algn="ctr" fontAlgn="ctr"/>
                      <a:r>
                        <a:rPr lang="en-CA" sz="1400" b="0" i="0" u="none" strike="noStrike">
                          <a:solidFill>
                            <a:srgbClr val="000000"/>
                          </a:solidFill>
                          <a:effectLst/>
                          <a:latin typeface="Calibri" panose="020F0502020204030204" pitchFamily="34" charset="0"/>
                        </a:rPr>
                        <a:t>#40011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Government managers - economic analysis, policy development and program administration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17,786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3063769"/>
                  </a:ext>
                </a:extLst>
              </a:tr>
              <a:tr h="258123">
                <a:tc>
                  <a:txBody>
                    <a:bodyPr/>
                    <a:lstStyle/>
                    <a:p>
                      <a:pPr algn="ctr" fontAlgn="ctr"/>
                      <a:r>
                        <a:rPr lang="en-CA" sz="1400" b="0" i="0" u="none" strike="noStrike">
                          <a:solidFill>
                            <a:srgbClr val="000000"/>
                          </a:solidFill>
                          <a:effectLst/>
                          <a:latin typeface="Calibri" panose="020F0502020204030204" pitchFamily="34" charset="0"/>
                        </a:rPr>
                        <a:t>#41407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rgbClr val="000000"/>
                          </a:solidFill>
                          <a:effectLst/>
                          <a:latin typeface="Calibri" panose="020F0502020204030204" pitchFamily="34" charset="0"/>
                        </a:rPr>
                        <a:t>Program officers unique to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a:solidFill>
                            <a:srgbClr val="000000"/>
                          </a:solidFill>
                          <a:effectLst/>
                          <a:latin typeface="Calibri" panose="020F0502020204030204" pitchFamily="34" charset="0"/>
                        </a:rPr>
                        <a:t>10,914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49304"/>
                  </a:ext>
                </a:extLst>
              </a:tr>
              <a:tr h="258123">
                <a:tc>
                  <a:txBody>
                    <a:bodyPr/>
                    <a:lstStyle/>
                    <a:p>
                      <a:pPr algn="ctr" fontAlgn="ctr"/>
                      <a:r>
                        <a:rPr lang="en-CA" sz="1400" b="0" i="0" u="none" strike="noStrike" dirty="0">
                          <a:solidFill>
                            <a:srgbClr val="000000"/>
                          </a:solidFill>
                          <a:effectLst/>
                          <a:latin typeface="Calibri" panose="020F0502020204030204" pitchFamily="34" charset="0"/>
                        </a:rPr>
                        <a:t>#40019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Other managers in public administration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CA" sz="1400" b="0" i="0" u="none" strike="noStrike" dirty="0">
                          <a:solidFill>
                            <a:srgbClr val="000000"/>
                          </a:solidFill>
                          <a:effectLst/>
                          <a:latin typeface="Calibri" panose="020F0502020204030204" pitchFamily="34" charset="0"/>
                        </a:rPr>
                        <a:t>6,395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8478354"/>
                  </a:ext>
                </a:extLst>
              </a:tr>
            </a:tbl>
          </a:graphicData>
        </a:graphic>
      </p:graphicFrame>
      <p:pic>
        <p:nvPicPr>
          <p:cNvPr id="2" name="Picture 2" descr="Capilano University - Tourism Industry Association of BC">
            <a:extLst>
              <a:ext uri="{FF2B5EF4-FFF2-40B4-BE49-F238E27FC236}">
                <a16:creationId xmlns:a16="http://schemas.microsoft.com/office/drawing/2014/main" id="{48AF0A2C-9240-DD5A-12BD-0E5935139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32D50E5E-A9C5-E882-CAD2-935A4455389A}"/>
              </a:ext>
            </a:extLst>
          </p:cNvPr>
          <p:cNvSpPr txBox="1">
            <a:spLocks/>
          </p:cNvSpPr>
          <p:nvPr/>
        </p:nvSpPr>
        <p:spPr>
          <a:xfrm>
            <a:off x="335006" y="556923"/>
            <a:ext cx="11521987" cy="49848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ctr"/>
            <a:r>
              <a:rPr lang="en-US" sz="4000" b="1" dirty="0">
                <a:latin typeface="+mn-lt"/>
              </a:rPr>
              <a:t>The Americas’ Indo-Pacific Management Program:</a:t>
            </a:r>
          </a:p>
          <a:p>
            <a:pPr algn="ctr"/>
            <a:r>
              <a:rPr kumimoji="0" lang="en-CA" sz="3200" b="1" i="0" u="none" strike="noStrike" kern="1200" cap="none" spc="0" normalizeH="0" baseline="0" noProof="0" dirty="0">
                <a:ln>
                  <a:noFill/>
                </a:ln>
                <a:solidFill>
                  <a:srgbClr val="001D35"/>
                </a:solidFill>
                <a:effectLst/>
                <a:uLnTx/>
                <a:uFillTx/>
                <a:latin typeface="Google Sans"/>
                <a:ea typeface="+mn-ea"/>
                <a:cs typeface="+mn-cs"/>
              </a:rPr>
              <a:t>National Occupational Classification(NOC)</a:t>
            </a:r>
            <a:endParaRPr kumimoji="0" lang="en-CA"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descr="Job Growth Recruitment Monotone Icon In Powerpoint Pptx Png And Editable  Eps Format PPT PowerPoint">
            <a:extLst>
              <a:ext uri="{FF2B5EF4-FFF2-40B4-BE49-F238E27FC236}">
                <a16:creationId xmlns:a16="http://schemas.microsoft.com/office/drawing/2014/main" id="{6F419CD4-3F7C-9CAF-AA9A-5D79EBD9AA8B}"/>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7786" t="24458" r="27207"/>
          <a:stretch/>
        </p:blipFill>
        <p:spPr bwMode="auto">
          <a:xfrm>
            <a:off x="669506" y="2720343"/>
            <a:ext cx="2539094" cy="23972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592908A-0F5A-3C95-9D62-9488399F041E}"/>
              </a:ext>
            </a:extLst>
          </p:cNvPr>
          <p:cNvSpPr txBox="1"/>
          <p:nvPr/>
        </p:nvSpPr>
        <p:spPr>
          <a:xfrm>
            <a:off x="368973" y="4686687"/>
            <a:ext cx="3140160" cy="369332"/>
          </a:xfrm>
          <a:prstGeom prst="rect">
            <a:avLst/>
          </a:prstGeom>
          <a:noFill/>
        </p:spPr>
        <p:txBody>
          <a:bodyPr wrap="square">
            <a:spAutoFit/>
          </a:bodyPr>
          <a:lstStyle/>
          <a:p>
            <a:pPr algn="ctr"/>
            <a:r>
              <a:rPr lang="en-CA" b="1" i="0" u="none" strike="noStrike" dirty="0">
                <a:solidFill>
                  <a:srgbClr val="000000"/>
                </a:solidFill>
                <a:effectLst/>
                <a:latin typeface="Calibri" panose="020F0502020204030204" pitchFamily="34" charset="0"/>
              </a:rPr>
              <a:t>Job Opening Annual Growth</a:t>
            </a:r>
          </a:p>
        </p:txBody>
      </p:sp>
      <p:sp>
        <p:nvSpPr>
          <p:cNvPr id="15" name="TextBox 14">
            <a:extLst>
              <a:ext uri="{FF2B5EF4-FFF2-40B4-BE49-F238E27FC236}">
                <a16:creationId xmlns:a16="http://schemas.microsoft.com/office/drawing/2014/main" id="{04CCBAA1-BF26-6BA3-83DF-8CD63848C359}"/>
              </a:ext>
            </a:extLst>
          </p:cNvPr>
          <p:cNvSpPr txBox="1"/>
          <p:nvPr/>
        </p:nvSpPr>
        <p:spPr>
          <a:xfrm>
            <a:off x="452127" y="2094099"/>
            <a:ext cx="2973852" cy="707886"/>
          </a:xfrm>
          <a:prstGeom prst="rect">
            <a:avLst/>
          </a:prstGeom>
          <a:noFill/>
        </p:spPr>
        <p:txBody>
          <a:bodyPr wrap="square">
            <a:spAutoFit/>
          </a:bodyPr>
          <a:lstStyle/>
          <a:p>
            <a:pPr algn="ctr"/>
            <a:r>
              <a:rPr lang="en-CA" sz="4000" b="1" dirty="0">
                <a:solidFill>
                  <a:srgbClr val="7030A0"/>
                </a:solidFill>
                <a:latin typeface="Calibri" panose="020F0502020204030204" pitchFamily="34" charset="0"/>
              </a:rPr>
              <a:t>1.1% to 1.5%</a:t>
            </a:r>
            <a:endParaRPr lang="en-CA" sz="4000" b="1" i="0" u="none" strike="noStrike" dirty="0">
              <a:solidFill>
                <a:srgbClr val="7030A0"/>
              </a:solidFill>
              <a:effectLst/>
              <a:latin typeface="Calibri" panose="020F0502020204030204" pitchFamily="34" charset="0"/>
            </a:endParaRPr>
          </a:p>
        </p:txBody>
      </p:sp>
    </p:spTree>
    <p:extLst>
      <p:ext uri="{BB962C8B-B14F-4D97-AF65-F5344CB8AC3E}">
        <p14:creationId xmlns:p14="http://schemas.microsoft.com/office/powerpoint/2010/main" val="3446900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2913603" y="2844224"/>
            <a:ext cx="6364794" cy="923330"/>
          </a:xfrm>
        </p:spPr>
        <p:txBody>
          <a:bodyPr/>
          <a:lstStyle/>
          <a:p>
            <a:pPr marL="0" marR="0" lvl="0" indent="0" defTabSz="914400" rtl="0" eaLnBrk="0" fontAlgn="base" latinLnBrk="0" hangingPunct="0">
              <a:lnSpc>
                <a:spcPct val="100000"/>
              </a:lnSpc>
              <a:spcBef>
                <a:spcPct val="0"/>
              </a:spcBef>
              <a:spcAft>
                <a:spcPct val="0"/>
              </a:spcAft>
              <a:buClrTx/>
              <a:buSzTx/>
              <a:buNone/>
              <a:tabLst/>
            </a:pPr>
            <a:r>
              <a:rPr kumimoji="0" lang="en-US" altLang="en-US" sz="6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IMNA; An Overview</a:t>
            </a:r>
            <a:endParaRPr kumimoji="0" lang="en-US" altLang="en-US" sz="6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17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ilano University - Tourism Industry Association of BC">
            <a:extLst>
              <a:ext uri="{FF2B5EF4-FFF2-40B4-BE49-F238E27FC236}">
                <a16:creationId xmlns:a16="http://schemas.microsoft.com/office/drawing/2014/main" id="{0A9FD795-9434-549C-3BF1-E93701661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077" y="401506"/>
            <a:ext cx="1293381" cy="68639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2">
            <a:extLst>
              <a:ext uri="{FF2B5EF4-FFF2-40B4-BE49-F238E27FC236}">
                <a16:creationId xmlns:a16="http://schemas.microsoft.com/office/drawing/2014/main" id="{463D5A62-6DFF-AA6B-EF3F-B6966688757C}"/>
              </a:ext>
            </a:extLst>
          </p:cNvPr>
          <p:cNvSpPr>
            <a:spLocks noGrp="1"/>
          </p:cNvSpPr>
          <p:nvPr>
            <p:ph type="title"/>
          </p:nvPr>
        </p:nvSpPr>
        <p:spPr>
          <a:xfrm>
            <a:off x="97208" y="301594"/>
            <a:ext cx="6956735" cy="1189038"/>
          </a:xfrm>
        </p:spPr>
        <p:txBody>
          <a:bodyPr/>
          <a:lstStyle/>
          <a:p>
            <a:r>
              <a:rPr lang="en-US" sz="3200" dirty="0">
                <a:solidFill>
                  <a:schemeClr val="tx1"/>
                </a:solidFill>
                <a:latin typeface="+mn-lt"/>
              </a:rPr>
              <a:t>Unlocking Global Business Potential: </a:t>
            </a:r>
            <a:r>
              <a:rPr lang="en-US" sz="2400" dirty="0">
                <a:solidFill>
                  <a:schemeClr val="tx1"/>
                </a:solidFill>
                <a:latin typeface="+mn-lt"/>
              </a:rPr>
              <a:t>Skills, Networks, and Opportunities</a:t>
            </a:r>
            <a:endParaRPr lang="en-CA" sz="3200" dirty="0">
              <a:solidFill>
                <a:schemeClr val="tx1"/>
              </a:solidFill>
              <a:latin typeface="+mn-lt"/>
            </a:endParaRPr>
          </a:p>
        </p:txBody>
      </p:sp>
      <p:pic>
        <p:nvPicPr>
          <p:cNvPr id="21" name="Graphic 20" descr="Cycle with people">
            <a:extLst>
              <a:ext uri="{FF2B5EF4-FFF2-40B4-BE49-F238E27FC236}">
                <a16:creationId xmlns:a16="http://schemas.microsoft.com/office/drawing/2014/main" id="{2B83A876-83BE-1A2B-B8DB-1468615598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161" y="5304549"/>
            <a:ext cx="914400" cy="914400"/>
          </a:xfrm>
          <a:prstGeom prst="rect">
            <a:avLst/>
          </a:prstGeom>
        </p:spPr>
      </p:pic>
      <p:pic>
        <p:nvPicPr>
          <p:cNvPr id="23" name="Graphic 22" descr="Target">
            <a:extLst>
              <a:ext uri="{FF2B5EF4-FFF2-40B4-BE49-F238E27FC236}">
                <a16:creationId xmlns:a16="http://schemas.microsoft.com/office/drawing/2014/main" id="{08080E8F-EEE5-8B81-5D8D-7E6E5A2E90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5161" y="3462142"/>
            <a:ext cx="914400" cy="914400"/>
          </a:xfrm>
          <a:prstGeom prst="rect">
            <a:avLst/>
          </a:prstGeom>
        </p:spPr>
      </p:pic>
      <p:pic>
        <p:nvPicPr>
          <p:cNvPr id="27" name="Graphic 26" descr="Star">
            <a:extLst>
              <a:ext uri="{FF2B5EF4-FFF2-40B4-BE49-F238E27FC236}">
                <a16:creationId xmlns:a16="http://schemas.microsoft.com/office/drawing/2014/main" id="{9D980F00-9C3F-FB48-4A50-AC0A96C3CC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5161" y="1691400"/>
            <a:ext cx="914400" cy="914400"/>
          </a:xfrm>
          <a:prstGeom prst="rect">
            <a:avLst/>
          </a:prstGeom>
        </p:spPr>
      </p:pic>
      <p:graphicFrame>
        <p:nvGraphicFramePr>
          <p:cNvPr id="30" name="Diagram 29">
            <a:extLst>
              <a:ext uri="{FF2B5EF4-FFF2-40B4-BE49-F238E27FC236}">
                <a16:creationId xmlns:a16="http://schemas.microsoft.com/office/drawing/2014/main" id="{0F431C68-07A8-FD06-F19C-5915B12160EE}"/>
              </a:ext>
            </a:extLst>
          </p:cNvPr>
          <p:cNvGraphicFramePr/>
          <p:nvPr>
            <p:extLst>
              <p:ext uri="{D42A27DB-BD31-4B8C-83A1-F6EECF244321}">
                <p14:modId xmlns:p14="http://schemas.microsoft.com/office/powerpoint/2010/main" val="3770874613"/>
              </p:ext>
            </p:extLst>
          </p:nvPr>
        </p:nvGraphicFramePr>
        <p:xfrm>
          <a:off x="1691033" y="1414115"/>
          <a:ext cx="6599961" cy="51754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8232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42778F5A-EDC0-B3B9-66F6-19EE4C6C190F}"/>
              </a:ext>
            </a:extLst>
          </p:cNvPr>
          <p:cNvSpPr>
            <a:spLocks noGrp="1"/>
          </p:cNvSpPr>
          <p:nvPr>
            <p:ph type="title"/>
          </p:nvPr>
        </p:nvSpPr>
        <p:spPr>
          <a:xfrm>
            <a:off x="97208" y="167704"/>
            <a:ext cx="6956735" cy="1189038"/>
          </a:xfrm>
        </p:spPr>
        <p:txBody>
          <a:bodyPr>
            <a:normAutofit/>
          </a:bodyPr>
          <a:lstStyle/>
          <a:p>
            <a:pPr>
              <a:lnSpc>
                <a:spcPct val="107000"/>
              </a:lnSpc>
              <a:spcAft>
                <a:spcPts val="800"/>
              </a:spcAft>
            </a:pPr>
            <a:r>
              <a:rPr lang="en-US" b="1" kern="100" dirty="0">
                <a:effectLst/>
                <a:latin typeface="+mn-lt"/>
                <a:ea typeface="Aptos" panose="020B0004020202020204" pitchFamily="34" charset="0"/>
                <a:cs typeface="Arial" panose="020B0604020202020204" pitchFamily="34" charset="0"/>
              </a:rPr>
              <a:t>Why choose this course?</a:t>
            </a:r>
            <a:endParaRPr lang="en-CA" kern="100" dirty="0">
              <a:effectLst/>
              <a:latin typeface="+mn-lt"/>
              <a:ea typeface="Aptos" panose="020B00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2CB32FB-9C2C-2780-EE04-9840D8C7407E}"/>
              </a:ext>
            </a:extLst>
          </p:cNvPr>
          <p:cNvSpPr txBox="1"/>
          <p:nvPr/>
        </p:nvSpPr>
        <p:spPr>
          <a:xfrm>
            <a:off x="129826" y="1170457"/>
            <a:ext cx="11814524" cy="674928"/>
          </a:xfrm>
          <a:prstGeom prst="rect">
            <a:avLst/>
          </a:prstGeom>
          <a:noFill/>
        </p:spPr>
        <p:txBody>
          <a:bodyPr wrap="square">
            <a:spAutoFit/>
          </a:bodyPr>
          <a:lstStyle/>
          <a:p>
            <a:pPr>
              <a:lnSpc>
                <a:spcPct val="107000"/>
              </a:lnSpc>
              <a:spcAft>
                <a:spcPts val="800"/>
              </a:spcAft>
            </a:pPr>
            <a:r>
              <a:rPr lang="en-US" sz="1800" kern="100" dirty="0">
                <a:effectLst/>
                <a:ea typeface="Aptos" panose="020B0004020202020204" pitchFamily="34" charset="0"/>
                <a:cs typeface="Arial" panose="020B0604020202020204" pitchFamily="34" charset="0"/>
              </a:rPr>
              <a:t>   The one-year full-time program is a great opportunity for those of you who want to pursue traditional postgraduate study in the UK for just one year. It provides the opportunity for you to:</a:t>
            </a:r>
            <a:endParaRPr lang="en-CA" sz="1800" kern="100" dirty="0">
              <a:effectLst/>
              <a:ea typeface="Aptos" panose="020B0004020202020204" pitchFamily="34" charset="0"/>
              <a:cs typeface="Arial" panose="020B0604020202020204" pitchFamily="34" charset="0"/>
            </a:endParaRPr>
          </a:p>
        </p:txBody>
      </p:sp>
      <p:graphicFrame>
        <p:nvGraphicFramePr>
          <p:cNvPr id="40" name="Diagram 39">
            <a:extLst>
              <a:ext uri="{FF2B5EF4-FFF2-40B4-BE49-F238E27FC236}">
                <a16:creationId xmlns:a16="http://schemas.microsoft.com/office/drawing/2014/main" id="{9B09B08F-ADFE-D7E9-E1E4-B4A9B6E5F076}"/>
              </a:ext>
            </a:extLst>
          </p:cNvPr>
          <p:cNvGraphicFramePr/>
          <p:nvPr>
            <p:extLst>
              <p:ext uri="{D42A27DB-BD31-4B8C-83A1-F6EECF244321}">
                <p14:modId xmlns:p14="http://schemas.microsoft.com/office/powerpoint/2010/main" val="2764619111"/>
              </p:ext>
            </p:extLst>
          </p:nvPr>
        </p:nvGraphicFramePr>
        <p:xfrm>
          <a:off x="1623785" y="1975758"/>
          <a:ext cx="9504136" cy="3633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 name="Picture 2" descr="Capilano University - Tourism Industry Association of BC">
            <a:extLst>
              <a:ext uri="{FF2B5EF4-FFF2-40B4-BE49-F238E27FC236}">
                <a16:creationId xmlns:a16="http://schemas.microsoft.com/office/drawing/2014/main" id="{72EC5A70-7609-FDF3-2E0B-600BF54FF7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829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6A0276B-3E05-E0C1-D2A8-0631AC2D76CF}"/>
              </a:ext>
            </a:extLst>
          </p:cNvPr>
          <p:cNvGraphicFramePr>
            <a:graphicFrameLocks noGrp="1"/>
          </p:cNvGraphicFramePr>
          <p:nvPr>
            <p:ph idx="1"/>
            <p:extLst>
              <p:ext uri="{D42A27DB-BD31-4B8C-83A1-F6EECF244321}">
                <p14:modId xmlns:p14="http://schemas.microsoft.com/office/powerpoint/2010/main" val="2326609786"/>
              </p:ext>
            </p:extLst>
          </p:nvPr>
        </p:nvGraphicFramePr>
        <p:xfrm>
          <a:off x="-996044" y="1356742"/>
          <a:ext cx="11766455" cy="4731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0C4A9B3F-A336-A5AB-FB49-565832B5AAEC}"/>
              </a:ext>
            </a:extLst>
          </p:cNvPr>
          <p:cNvSpPr txBox="1">
            <a:spLocks/>
          </p:cNvSpPr>
          <p:nvPr/>
        </p:nvSpPr>
        <p:spPr>
          <a:xfrm>
            <a:off x="97208" y="167704"/>
            <a:ext cx="6956735"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US" sz="4400" b="1" kern="100" dirty="0">
                <a:effectLst/>
                <a:latin typeface="+mn-lt"/>
                <a:ea typeface="Aptos" panose="020B0004020202020204" pitchFamily="34" charset="0"/>
                <a:cs typeface="Arial" panose="020B0604020202020204" pitchFamily="34" charset="0"/>
              </a:rPr>
              <a:t>What will I study?</a:t>
            </a:r>
            <a:endParaRPr lang="en-CA" kern="100" dirty="0">
              <a:latin typeface="+mn-lt"/>
              <a:ea typeface="Aptos" panose="020B0004020202020204" pitchFamily="34" charset="0"/>
              <a:cs typeface="Arial" panose="020B0604020202020204" pitchFamily="34" charset="0"/>
            </a:endParaRPr>
          </a:p>
        </p:txBody>
      </p:sp>
      <p:pic>
        <p:nvPicPr>
          <p:cNvPr id="8" name="Picture 2" descr="Capilano University - Tourism Industry Association of BC">
            <a:extLst>
              <a:ext uri="{FF2B5EF4-FFF2-40B4-BE49-F238E27FC236}">
                <a16:creationId xmlns:a16="http://schemas.microsoft.com/office/drawing/2014/main" id="{B3A1E49D-7991-1893-C881-1BA5A6DCD7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1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9CCF105-C0CE-739F-F2A2-9DE8D7082DE2}"/>
              </a:ext>
            </a:extLst>
          </p:cNvPr>
          <p:cNvGraphicFramePr>
            <a:graphicFrameLocks noGrp="1"/>
          </p:cNvGraphicFramePr>
          <p:nvPr>
            <p:extLst>
              <p:ext uri="{D42A27DB-BD31-4B8C-83A1-F6EECF244321}">
                <p14:modId xmlns:p14="http://schemas.microsoft.com/office/powerpoint/2010/main" val="1380763233"/>
              </p:ext>
            </p:extLst>
          </p:nvPr>
        </p:nvGraphicFramePr>
        <p:xfrm>
          <a:off x="1475680" y="1435765"/>
          <a:ext cx="9240640" cy="4578546"/>
        </p:xfrm>
        <a:graphic>
          <a:graphicData uri="http://schemas.openxmlformats.org/drawingml/2006/table">
            <a:tbl>
              <a:tblPr firstRow="1" firstCol="1" bandRow="1">
                <a:tableStyleId>{9D7B26C5-4107-4FEC-AEDC-1716B250A1EF}</a:tableStyleId>
              </a:tblPr>
              <a:tblGrid>
                <a:gridCol w="5738794">
                  <a:extLst>
                    <a:ext uri="{9D8B030D-6E8A-4147-A177-3AD203B41FA5}">
                      <a16:colId xmlns:a16="http://schemas.microsoft.com/office/drawing/2014/main" val="922422407"/>
                    </a:ext>
                  </a:extLst>
                </a:gridCol>
                <a:gridCol w="1353489">
                  <a:extLst>
                    <a:ext uri="{9D8B030D-6E8A-4147-A177-3AD203B41FA5}">
                      <a16:colId xmlns:a16="http://schemas.microsoft.com/office/drawing/2014/main" val="4010678277"/>
                    </a:ext>
                  </a:extLst>
                </a:gridCol>
                <a:gridCol w="2148357">
                  <a:extLst>
                    <a:ext uri="{9D8B030D-6E8A-4147-A177-3AD203B41FA5}">
                      <a16:colId xmlns:a16="http://schemas.microsoft.com/office/drawing/2014/main" val="1672949167"/>
                    </a:ext>
                  </a:extLst>
                </a:gridCol>
              </a:tblGrid>
              <a:tr h="0">
                <a:tc>
                  <a:txBody>
                    <a:bodyPr/>
                    <a:lstStyle/>
                    <a:p>
                      <a:pPr algn="ctr">
                        <a:lnSpc>
                          <a:spcPct val="107000"/>
                        </a:lnSpc>
                        <a:spcAft>
                          <a:spcPts val="800"/>
                        </a:spcAft>
                      </a:pPr>
                      <a:r>
                        <a:rPr lang="en-US" sz="1800" kern="100" dirty="0">
                          <a:effectLst/>
                        </a:rPr>
                        <a:t>Module</a:t>
                      </a:r>
                      <a:endParaRPr lang="en-CA" sz="18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800" kern="100" dirty="0">
                          <a:effectLst/>
                        </a:rPr>
                        <a:t>Credits</a:t>
                      </a:r>
                      <a:endParaRPr lang="en-CA" sz="18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800" kern="100" dirty="0">
                          <a:effectLst/>
                        </a:rPr>
                        <a:t>Compulsory/optional</a:t>
                      </a:r>
                      <a:endParaRPr lang="en-CA" sz="18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1028529328"/>
                  </a:ext>
                </a:extLst>
              </a:tr>
              <a:tr h="0">
                <a:tc>
                  <a:txBody>
                    <a:bodyPr/>
                    <a:lstStyle/>
                    <a:p>
                      <a:pPr algn="ctr">
                        <a:lnSpc>
                          <a:spcPct val="107000"/>
                        </a:lnSpc>
                        <a:spcAft>
                          <a:spcPts val="800"/>
                        </a:spcAft>
                      </a:pPr>
                      <a:r>
                        <a:rPr lang="en-US" sz="1400" kern="100" dirty="0">
                          <a:effectLst/>
                        </a:rPr>
                        <a:t>The Global Economy</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dirty="0">
                          <a:effectLst/>
                        </a:rPr>
                        <a:t>3 Credits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Compulsory</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2936269323"/>
                  </a:ext>
                </a:extLst>
              </a:tr>
              <a:tr h="0">
                <a:tc>
                  <a:txBody>
                    <a:bodyPr/>
                    <a:lstStyle/>
                    <a:p>
                      <a:pPr algn="ctr">
                        <a:lnSpc>
                          <a:spcPct val="107000"/>
                        </a:lnSpc>
                        <a:spcAft>
                          <a:spcPts val="800"/>
                        </a:spcAft>
                      </a:pPr>
                      <a:r>
                        <a:rPr lang="en-US" sz="1400" kern="100">
                          <a:effectLst/>
                        </a:rPr>
                        <a:t>International Business Strategy</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dirty="0">
                          <a:effectLst/>
                        </a:rPr>
                        <a:t>3 Credits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Compulsory</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757700024"/>
                  </a:ext>
                </a:extLst>
              </a:tr>
              <a:tr h="0">
                <a:tc>
                  <a:txBody>
                    <a:bodyPr/>
                    <a:lstStyle/>
                    <a:p>
                      <a:pPr algn="ctr">
                        <a:lnSpc>
                          <a:spcPct val="107000"/>
                        </a:lnSpc>
                        <a:spcAft>
                          <a:spcPts val="800"/>
                        </a:spcAft>
                      </a:pPr>
                      <a:r>
                        <a:rPr lang="en-US" sz="1400" kern="100" dirty="0">
                          <a:effectLst/>
                        </a:rPr>
                        <a:t>International Supply Chain Management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3 Credits</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Compulsory</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2962558024"/>
                  </a:ext>
                </a:extLst>
              </a:tr>
              <a:tr h="0">
                <a:tc>
                  <a:txBody>
                    <a:bodyPr/>
                    <a:lstStyle/>
                    <a:p>
                      <a:pPr algn="ctr">
                        <a:lnSpc>
                          <a:spcPct val="107000"/>
                        </a:lnSpc>
                        <a:spcAft>
                          <a:spcPts val="800"/>
                        </a:spcAft>
                      </a:pPr>
                      <a:r>
                        <a:rPr lang="en-US" sz="1400" kern="100" dirty="0">
                          <a:effectLst/>
                        </a:rPr>
                        <a:t>Global e-Business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3 Credits</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Compulsory</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364437192"/>
                  </a:ext>
                </a:extLst>
              </a:tr>
              <a:tr h="0">
                <a:tc>
                  <a:txBody>
                    <a:bodyPr/>
                    <a:lstStyle/>
                    <a:p>
                      <a:pPr algn="ctr">
                        <a:lnSpc>
                          <a:spcPct val="107000"/>
                        </a:lnSpc>
                        <a:spcAft>
                          <a:spcPts val="800"/>
                        </a:spcAft>
                      </a:pPr>
                      <a:r>
                        <a:rPr lang="en-US" sz="1400" kern="100" dirty="0">
                          <a:effectLst/>
                        </a:rPr>
                        <a:t>Marketing Across Cultures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3 Credits</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Compulsory</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2745602868"/>
                  </a:ext>
                </a:extLst>
              </a:tr>
              <a:tr h="0">
                <a:tc>
                  <a:txBody>
                    <a:bodyPr/>
                    <a:lstStyle/>
                    <a:p>
                      <a:pPr algn="ctr">
                        <a:lnSpc>
                          <a:spcPct val="107000"/>
                        </a:lnSpc>
                        <a:spcAft>
                          <a:spcPts val="800"/>
                        </a:spcAft>
                      </a:pPr>
                      <a:r>
                        <a:rPr lang="en-US" sz="1400" kern="100" dirty="0">
                          <a:effectLst/>
                        </a:rPr>
                        <a:t>International and Comparative HRM</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3 Credits</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dirty="0">
                          <a:effectLst/>
                        </a:rPr>
                        <a:t>Compulsory</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878910363"/>
                  </a:ext>
                </a:extLst>
              </a:tr>
              <a:tr h="0">
                <a:tc>
                  <a:txBody>
                    <a:bodyPr/>
                    <a:lstStyle/>
                    <a:p>
                      <a:pPr algn="ctr">
                        <a:lnSpc>
                          <a:spcPct val="107000"/>
                        </a:lnSpc>
                        <a:spcAft>
                          <a:spcPts val="800"/>
                        </a:spcAft>
                      </a:pPr>
                      <a:r>
                        <a:rPr lang="en-US" sz="1400" kern="100" dirty="0">
                          <a:effectLst/>
                        </a:rPr>
                        <a:t>Leadership and Management in International Business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3 Credits</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dirty="0">
                          <a:effectLst/>
                        </a:rPr>
                        <a:t>Compulsory</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321982869"/>
                  </a:ext>
                </a:extLst>
              </a:tr>
              <a:tr h="0">
                <a:tc>
                  <a:txBody>
                    <a:bodyPr/>
                    <a:lstStyle/>
                    <a:p>
                      <a:pPr algn="ctr">
                        <a:lnSpc>
                          <a:spcPct val="107000"/>
                        </a:lnSpc>
                        <a:spcAft>
                          <a:spcPts val="800"/>
                        </a:spcAft>
                      </a:pPr>
                      <a:r>
                        <a:rPr lang="en-US" sz="1400" kern="100" dirty="0">
                          <a:effectLst/>
                        </a:rPr>
                        <a:t>MSc IB Major Research Project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12 Credits</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Compulsory</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1248403369"/>
                  </a:ext>
                </a:extLst>
              </a:tr>
              <a:tr h="0">
                <a:tc>
                  <a:txBody>
                    <a:bodyPr/>
                    <a:lstStyle/>
                    <a:p>
                      <a:pPr algn="ctr">
                        <a:lnSpc>
                          <a:spcPct val="107000"/>
                        </a:lnSpc>
                        <a:spcAft>
                          <a:spcPts val="800"/>
                        </a:spcAft>
                      </a:pPr>
                      <a:r>
                        <a:rPr lang="en-US" sz="1400" kern="100" dirty="0">
                          <a:effectLst/>
                        </a:rPr>
                        <a:t>Business Research Methods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3 Credits</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dirty="0">
                          <a:effectLst/>
                        </a:rPr>
                        <a:t>Compulsory</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3422249475"/>
                  </a:ext>
                </a:extLst>
              </a:tr>
              <a:tr h="0">
                <a:tc>
                  <a:txBody>
                    <a:bodyPr/>
                    <a:lstStyle/>
                    <a:p>
                      <a:pPr algn="ctr">
                        <a:lnSpc>
                          <a:spcPct val="107000"/>
                        </a:lnSpc>
                        <a:spcAft>
                          <a:spcPts val="800"/>
                        </a:spcAft>
                      </a:pPr>
                      <a:r>
                        <a:rPr lang="en-US" sz="1400" kern="100" dirty="0">
                          <a:effectLst/>
                        </a:rPr>
                        <a:t>Accounting and Finance for International Business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a:effectLst/>
                        </a:rPr>
                        <a:t> Credits</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tc>
                  <a:txBody>
                    <a:bodyPr/>
                    <a:lstStyle/>
                    <a:p>
                      <a:pPr algn="ctr">
                        <a:lnSpc>
                          <a:spcPct val="107000"/>
                        </a:lnSpc>
                        <a:spcAft>
                          <a:spcPts val="800"/>
                        </a:spcAft>
                      </a:pPr>
                      <a:r>
                        <a:rPr lang="en-US" sz="1400" kern="100" dirty="0">
                          <a:effectLst/>
                        </a:rPr>
                        <a:t>Compulsory</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95250" marT="95250" marB="95250"/>
                </a:tc>
                <a:extLst>
                  <a:ext uri="{0D108BD9-81ED-4DB2-BD59-A6C34878D82A}">
                    <a16:rowId xmlns:a16="http://schemas.microsoft.com/office/drawing/2014/main" val="2940395633"/>
                  </a:ext>
                </a:extLst>
              </a:tr>
            </a:tbl>
          </a:graphicData>
        </a:graphic>
      </p:graphicFrame>
      <p:sp>
        <p:nvSpPr>
          <p:cNvPr id="2" name="Title 2">
            <a:extLst>
              <a:ext uri="{FF2B5EF4-FFF2-40B4-BE49-F238E27FC236}">
                <a16:creationId xmlns:a16="http://schemas.microsoft.com/office/drawing/2014/main" id="{CF8109AF-11ED-7956-9665-3B2A58DDBC28}"/>
              </a:ext>
            </a:extLst>
          </p:cNvPr>
          <p:cNvSpPr txBox="1">
            <a:spLocks/>
          </p:cNvSpPr>
          <p:nvPr/>
        </p:nvSpPr>
        <p:spPr>
          <a:xfrm>
            <a:off x="97208" y="167704"/>
            <a:ext cx="7977271"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US" b="1" dirty="0">
                <a:latin typeface="+mn-lt"/>
              </a:rPr>
              <a:t>IMNA Program Core Modules</a:t>
            </a:r>
            <a:r>
              <a:rPr lang="en-US" sz="1800" b="1" dirty="0">
                <a:latin typeface="+mn-lt"/>
              </a:rPr>
              <a:t> </a:t>
            </a:r>
            <a:r>
              <a:rPr lang="en-US" sz="1400" dirty="0">
                <a:latin typeface="+mn-lt"/>
              </a:rPr>
              <a:t>(Slide1/4)</a:t>
            </a:r>
            <a:endParaRPr lang="en-CA" kern="100" dirty="0">
              <a:latin typeface="+mn-lt"/>
              <a:ea typeface="Aptos" panose="020B0004020202020204" pitchFamily="34" charset="0"/>
              <a:cs typeface="Arial" panose="020B0604020202020204" pitchFamily="34" charset="0"/>
            </a:endParaRPr>
          </a:p>
        </p:txBody>
      </p:sp>
      <p:pic>
        <p:nvPicPr>
          <p:cNvPr id="3" name="Picture 2" descr="Capilano University - Tourism Industry Association of BC">
            <a:extLst>
              <a:ext uri="{FF2B5EF4-FFF2-40B4-BE49-F238E27FC236}">
                <a16:creationId xmlns:a16="http://schemas.microsoft.com/office/drawing/2014/main" id="{F2EAEA2E-8EED-49DF-1B1E-AD377F1DE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00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F97465-6CB3-CF16-A024-0029F2FEB9A9}"/>
              </a:ext>
            </a:extLst>
          </p:cNvPr>
          <p:cNvGraphicFramePr>
            <a:graphicFrameLocks noGrp="1"/>
          </p:cNvGraphicFramePr>
          <p:nvPr>
            <p:extLst>
              <p:ext uri="{D42A27DB-BD31-4B8C-83A1-F6EECF244321}">
                <p14:modId xmlns:p14="http://schemas.microsoft.com/office/powerpoint/2010/main" val="3049852124"/>
              </p:ext>
            </p:extLst>
          </p:nvPr>
        </p:nvGraphicFramePr>
        <p:xfrm>
          <a:off x="82688" y="1356742"/>
          <a:ext cx="11981104" cy="4279398"/>
        </p:xfrm>
        <a:graphic>
          <a:graphicData uri="http://schemas.openxmlformats.org/drawingml/2006/table">
            <a:tbl>
              <a:tblPr>
                <a:tableStyleId>{1FECB4D8-DB02-4DC6-A0A2-4F2EBAE1DC90}</a:tableStyleId>
              </a:tblPr>
              <a:tblGrid>
                <a:gridCol w="1110466">
                  <a:extLst>
                    <a:ext uri="{9D8B030D-6E8A-4147-A177-3AD203B41FA5}">
                      <a16:colId xmlns:a16="http://schemas.microsoft.com/office/drawing/2014/main" val="2558953211"/>
                    </a:ext>
                  </a:extLst>
                </a:gridCol>
                <a:gridCol w="2062919">
                  <a:extLst>
                    <a:ext uri="{9D8B030D-6E8A-4147-A177-3AD203B41FA5}">
                      <a16:colId xmlns:a16="http://schemas.microsoft.com/office/drawing/2014/main" val="3940091778"/>
                    </a:ext>
                  </a:extLst>
                </a:gridCol>
                <a:gridCol w="737072">
                  <a:extLst>
                    <a:ext uri="{9D8B030D-6E8A-4147-A177-3AD203B41FA5}">
                      <a16:colId xmlns:a16="http://schemas.microsoft.com/office/drawing/2014/main" val="294661940"/>
                    </a:ext>
                  </a:extLst>
                </a:gridCol>
                <a:gridCol w="8070647">
                  <a:extLst>
                    <a:ext uri="{9D8B030D-6E8A-4147-A177-3AD203B41FA5}">
                      <a16:colId xmlns:a16="http://schemas.microsoft.com/office/drawing/2014/main" val="4237515994"/>
                    </a:ext>
                  </a:extLst>
                </a:gridCol>
              </a:tblGrid>
              <a:tr h="610851">
                <a:tc>
                  <a:txBody>
                    <a:bodyPr/>
                    <a:lstStyle/>
                    <a:p>
                      <a:pPr algn="ctr" fontAlgn="b"/>
                      <a:r>
                        <a:rPr lang="en-CA" sz="1400" b="1" u="none" strike="noStrike" dirty="0">
                          <a:solidFill>
                            <a:srgbClr val="000000"/>
                          </a:solidFill>
                          <a:effectLst/>
                        </a:rPr>
                        <a:t>Course Code</a:t>
                      </a:r>
                      <a:endParaRPr lang="en-CA" sz="1400" b="1"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a:solidFill>
                            <a:srgbClr val="000000"/>
                          </a:solidFill>
                          <a:effectLst/>
                        </a:rPr>
                        <a:t>Course Title</a:t>
                      </a:r>
                      <a:endParaRPr lang="en-CA" sz="1400" b="1"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a:solidFill>
                            <a:srgbClr val="000000"/>
                          </a:solidFill>
                          <a:effectLst/>
                        </a:rPr>
                        <a:t>Credits</a:t>
                      </a:r>
                      <a:endParaRPr lang="en-CA" sz="1400" b="1"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a:solidFill>
                            <a:srgbClr val="000000"/>
                          </a:solidFill>
                          <a:effectLst/>
                        </a:rPr>
                        <a:t>Description</a:t>
                      </a:r>
                      <a:endParaRPr lang="en-CA" sz="1400" b="1"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943340"/>
                  </a:ext>
                </a:extLst>
              </a:tr>
              <a:tr h="1040326">
                <a:tc>
                  <a:txBody>
                    <a:bodyPr/>
                    <a:lstStyle/>
                    <a:p>
                      <a:pPr algn="ctr" fontAlgn="b"/>
                      <a:r>
                        <a:rPr lang="en-CA" sz="1400" b="0" u="none" strike="noStrike" dirty="0">
                          <a:solidFill>
                            <a:schemeClr val="bg1"/>
                          </a:solidFill>
                          <a:effectLst/>
                        </a:rPr>
                        <a:t>INMA-535</a:t>
                      </a:r>
                      <a:endParaRPr lang="en-CA" sz="1400" b="0" i="0" u="none" strike="noStrike" dirty="0">
                        <a:solidFill>
                          <a:schemeClr val="bg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400" b="0" u="none" strike="noStrike" dirty="0">
                          <a:solidFill>
                            <a:schemeClr val="bg1"/>
                          </a:solidFill>
                          <a:effectLst/>
                        </a:rPr>
                        <a:t>International Business Plan</a:t>
                      </a:r>
                      <a:endParaRPr lang="en-CA" sz="1400" b="0" i="0" u="none" strike="noStrike" dirty="0">
                        <a:solidFill>
                          <a:schemeClr val="bg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400" b="0" u="none" strike="noStrike" dirty="0">
                          <a:solidFill>
                            <a:schemeClr val="bg1"/>
                          </a:solidFill>
                          <a:effectLst/>
                        </a:rPr>
                        <a:t>9</a:t>
                      </a:r>
                      <a:endParaRPr lang="en-CA" sz="1400" b="0" i="0" u="none" strike="noStrike" dirty="0">
                        <a:solidFill>
                          <a:schemeClr val="bg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l" fontAlgn="b"/>
                      <a:r>
                        <a:rPr lang="en-US" sz="1400" b="0" u="none" strike="noStrike" dirty="0">
                          <a:solidFill>
                            <a:schemeClr val="bg1"/>
                          </a:solidFill>
                          <a:effectLst/>
                        </a:rPr>
                        <a:t>The dissertation is an independent and original piece of work incorporating research, study and evaluation. It is the culmination of a successful graduate </a:t>
                      </a:r>
                      <a:r>
                        <a:rPr lang="en-US" sz="1400" b="0" u="none" strike="noStrike" dirty="0" err="1">
                          <a:solidFill>
                            <a:schemeClr val="bg1"/>
                          </a:solidFill>
                          <a:effectLst/>
                        </a:rPr>
                        <a:t>programme</a:t>
                      </a:r>
                      <a:r>
                        <a:rPr lang="en-US" sz="1400" b="0" u="none" strike="noStrike" dirty="0">
                          <a:solidFill>
                            <a:schemeClr val="bg1"/>
                          </a:solidFill>
                          <a:effectLst/>
                        </a:rPr>
                        <a:t>, demonstrating the student's ability to work independently. The dissertation may focus on any aspect of the International Management graduate diploma </a:t>
                      </a:r>
                      <a:r>
                        <a:rPr lang="en-US" sz="1400" b="0" u="none" strike="noStrike" dirty="0" err="1">
                          <a:solidFill>
                            <a:schemeClr val="bg1"/>
                          </a:solidFill>
                          <a:effectLst/>
                        </a:rPr>
                        <a:t>programm</a:t>
                      </a:r>
                      <a:r>
                        <a:rPr lang="en-US" sz="1400" b="0" u="none" strike="noStrike" dirty="0">
                          <a:solidFill>
                            <a:schemeClr val="bg1"/>
                          </a:solidFill>
                          <a:effectLst/>
                        </a:rPr>
                        <a:t>. Each student will be allocated a supervisor. In all cases, the research must demonstrate critical and independent thought.</a:t>
                      </a:r>
                      <a:endParaRPr lang="en-US" sz="1400" b="0" i="0" u="none" strike="noStrike" dirty="0">
                        <a:solidFill>
                          <a:schemeClr val="bg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extLst>
                  <a:ext uri="{0D108BD9-81ED-4DB2-BD59-A6C34878D82A}">
                    <a16:rowId xmlns:a16="http://schemas.microsoft.com/office/drawing/2014/main" val="3518849951"/>
                  </a:ext>
                </a:extLst>
              </a:tr>
              <a:tr h="1298466">
                <a:tc>
                  <a:txBody>
                    <a:bodyPr/>
                    <a:lstStyle/>
                    <a:p>
                      <a:pPr algn="ctr" fontAlgn="b"/>
                      <a:r>
                        <a:rPr lang="en-CA" sz="1400" b="0" u="none" strike="noStrike" dirty="0">
                          <a:solidFill>
                            <a:srgbClr val="000000"/>
                          </a:solidFill>
                          <a:effectLst/>
                        </a:rPr>
                        <a:t>INMA-515</a:t>
                      </a:r>
                      <a:endParaRPr lang="en-CA"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CA" sz="1400" b="0" u="none" strike="noStrike" dirty="0">
                          <a:solidFill>
                            <a:srgbClr val="000000"/>
                          </a:solidFill>
                          <a:effectLst/>
                        </a:rPr>
                        <a:t>Marketing Across Cultures</a:t>
                      </a:r>
                      <a:endParaRPr lang="en-CA"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CA" sz="1400" b="0" u="none" strike="noStrike" dirty="0">
                          <a:solidFill>
                            <a:srgbClr val="000000"/>
                          </a:solidFill>
                          <a:effectLst/>
                        </a:rPr>
                        <a:t>3</a:t>
                      </a:r>
                      <a:endParaRPr lang="en-CA"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400" b="0" u="none" strike="noStrike" dirty="0">
                          <a:solidFill>
                            <a:srgbClr val="000000"/>
                          </a:solidFill>
                          <a:effectLst/>
                        </a:rPr>
                        <a:t>This course explores key issues of cultural diversity and the process of formulating cross-border marketing strategy. Students are introduced to key concepts, academic theories and models of cultural diversity and managing cross-border marketing, including theories of consumer </a:t>
                      </a:r>
                      <a:r>
                        <a:rPr lang="en-US" sz="1400" b="0" u="none" strike="noStrike" dirty="0" err="1">
                          <a:solidFill>
                            <a:srgbClr val="000000"/>
                          </a:solidFill>
                          <a:effectLst/>
                        </a:rPr>
                        <a:t>behaviour</a:t>
                      </a:r>
                      <a:r>
                        <a:rPr lang="en-US" sz="1400" b="0" u="none" strike="noStrike" dirty="0">
                          <a:solidFill>
                            <a:srgbClr val="000000"/>
                          </a:solidFill>
                          <a:effectLst/>
                        </a:rPr>
                        <a:t> and marketing communications. Students analyze the process of cross-border marketing, and critically evaluate strategies and processes adopted by leading global players. Students also explore managing marketing alliances across borders.</a:t>
                      </a:r>
                      <a:endParaRPr lang="en-US"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91060485"/>
                  </a:ext>
                </a:extLst>
              </a:tr>
              <a:tr h="1298466">
                <a:tc>
                  <a:txBody>
                    <a:bodyPr/>
                    <a:lstStyle/>
                    <a:p>
                      <a:pPr algn="ctr" fontAlgn="b"/>
                      <a:r>
                        <a:rPr lang="en-CA" sz="1400" b="0" u="none" strike="noStrike" dirty="0">
                          <a:solidFill>
                            <a:srgbClr val="000000"/>
                          </a:solidFill>
                          <a:effectLst/>
                        </a:rPr>
                        <a:t>INMA-530</a:t>
                      </a:r>
                      <a:endParaRPr lang="en-CA"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CA" sz="1400" b="0" u="none" strike="noStrike" dirty="0">
                          <a:solidFill>
                            <a:srgbClr val="000000"/>
                          </a:solidFill>
                          <a:effectLst/>
                        </a:rPr>
                        <a:t>Major Research Project</a:t>
                      </a:r>
                      <a:endParaRPr lang="en-CA"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CA" sz="1400" b="0" u="none" strike="noStrike" dirty="0">
                          <a:solidFill>
                            <a:srgbClr val="000000"/>
                          </a:solidFill>
                          <a:effectLst/>
                        </a:rPr>
                        <a:t>3</a:t>
                      </a:r>
                      <a:endParaRPr lang="en-CA"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400" b="0" u="none" strike="noStrike" dirty="0">
                          <a:solidFill>
                            <a:srgbClr val="000000"/>
                          </a:solidFill>
                          <a:effectLst/>
                        </a:rPr>
                        <a:t>The integrated research project is a substantial and transformative piece of investigative work undertaken by students which develops the skills needed to integrate their learning from the range of disciplines covered in the program's taught courses and apply it to a complex international business problem. Students develop and apply independent research skills in the location, evaluation, presentation and analysis of data in coming to an understanding of the problem they are investigating. It is expected that the final research project is a contribution to the existing literature.</a:t>
                      </a:r>
                      <a:endParaRPr lang="en-US"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81503214"/>
                  </a:ext>
                </a:extLst>
              </a:tr>
            </a:tbl>
          </a:graphicData>
        </a:graphic>
      </p:graphicFrame>
      <p:pic>
        <p:nvPicPr>
          <p:cNvPr id="5" name="Picture 4" descr="Capilano University - Tourism Industry Association of BC">
            <a:extLst>
              <a:ext uri="{FF2B5EF4-FFF2-40B4-BE49-F238E27FC236}">
                <a16:creationId xmlns:a16="http://schemas.microsoft.com/office/drawing/2014/main" id="{80110772-8507-2C90-FF14-90F912657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EE29798A-0130-5C77-50C9-75A8AADBE7DB}"/>
              </a:ext>
            </a:extLst>
          </p:cNvPr>
          <p:cNvSpPr txBox="1">
            <a:spLocks/>
          </p:cNvSpPr>
          <p:nvPr/>
        </p:nvSpPr>
        <p:spPr>
          <a:xfrm>
            <a:off x="97208" y="167704"/>
            <a:ext cx="7977271"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US" b="1" dirty="0">
                <a:latin typeface="+mn-lt"/>
              </a:rPr>
              <a:t>IMNA Program Core Modules</a:t>
            </a:r>
            <a:r>
              <a:rPr lang="en-US" sz="1800" b="1" dirty="0">
                <a:latin typeface="+mn-lt"/>
              </a:rPr>
              <a:t> </a:t>
            </a:r>
            <a:r>
              <a:rPr lang="en-US" sz="1400" dirty="0">
                <a:latin typeface="+mn-lt"/>
              </a:rPr>
              <a:t>(Slide2/4)</a:t>
            </a:r>
            <a:endParaRPr lang="en-CA" kern="100" dirty="0">
              <a:latin typeface="+mn-l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206216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ilano University - Tourism Industry Association of BC">
            <a:extLst>
              <a:ext uri="{FF2B5EF4-FFF2-40B4-BE49-F238E27FC236}">
                <a16:creationId xmlns:a16="http://schemas.microsoft.com/office/drawing/2014/main" id="{4F497490-98AB-037B-6BE1-2460A3016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E4D95332-D876-40A9-D7A1-F5DC3E435E81}"/>
              </a:ext>
            </a:extLst>
          </p:cNvPr>
          <p:cNvSpPr txBox="1">
            <a:spLocks/>
          </p:cNvSpPr>
          <p:nvPr/>
        </p:nvSpPr>
        <p:spPr>
          <a:xfrm>
            <a:off x="97208" y="167704"/>
            <a:ext cx="7977271"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US" b="1" dirty="0">
                <a:latin typeface="+mn-lt"/>
              </a:rPr>
              <a:t>IMNA Program Core Modules</a:t>
            </a:r>
            <a:r>
              <a:rPr lang="en-US" sz="1800" b="1" dirty="0">
                <a:latin typeface="+mn-lt"/>
              </a:rPr>
              <a:t> </a:t>
            </a:r>
            <a:r>
              <a:rPr lang="en-US" sz="1400" dirty="0">
                <a:latin typeface="+mn-lt"/>
              </a:rPr>
              <a:t>(Slide3/4)</a:t>
            </a:r>
            <a:endParaRPr lang="en-CA" kern="100" dirty="0">
              <a:latin typeface="+mn-lt"/>
              <a:ea typeface="Aptos" panose="020B00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98C48FDA-D9F9-D44C-C188-C0111B4247A1}"/>
              </a:ext>
            </a:extLst>
          </p:cNvPr>
          <p:cNvGraphicFramePr>
            <a:graphicFrameLocks noGrp="1"/>
          </p:cNvGraphicFramePr>
          <p:nvPr>
            <p:extLst>
              <p:ext uri="{D42A27DB-BD31-4B8C-83A1-F6EECF244321}">
                <p14:modId xmlns:p14="http://schemas.microsoft.com/office/powerpoint/2010/main" val="4208728460"/>
              </p:ext>
            </p:extLst>
          </p:nvPr>
        </p:nvGraphicFramePr>
        <p:xfrm>
          <a:off x="82688" y="1356742"/>
          <a:ext cx="11981104" cy="4395254"/>
        </p:xfrm>
        <a:graphic>
          <a:graphicData uri="http://schemas.openxmlformats.org/drawingml/2006/table">
            <a:tbl>
              <a:tblPr>
                <a:tableStyleId>{1FECB4D8-DB02-4DC6-A0A2-4F2EBAE1DC90}</a:tableStyleId>
              </a:tblPr>
              <a:tblGrid>
                <a:gridCol w="1110466">
                  <a:extLst>
                    <a:ext uri="{9D8B030D-6E8A-4147-A177-3AD203B41FA5}">
                      <a16:colId xmlns:a16="http://schemas.microsoft.com/office/drawing/2014/main" val="2558953211"/>
                    </a:ext>
                  </a:extLst>
                </a:gridCol>
                <a:gridCol w="2062919">
                  <a:extLst>
                    <a:ext uri="{9D8B030D-6E8A-4147-A177-3AD203B41FA5}">
                      <a16:colId xmlns:a16="http://schemas.microsoft.com/office/drawing/2014/main" val="3940091778"/>
                    </a:ext>
                  </a:extLst>
                </a:gridCol>
                <a:gridCol w="737072">
                  <a:extLst>
                    <a:ext uri="{9D8B030D-6E8A-4147-A177-3AD203B41FA5}">
                      <a16:colId xmlns:a16="http://schemas.microsoft.com/office/drawing/2014/main" val="294661940"/>
                    </a:ext>
                  </a:extLst>
                </a:gridCol>
                <a:gridCol w="8070647">
                  <a:extLst>
                    <a:ext uri="{9D8B030D-6E8A-4147-A177-3AD203B41FA5}">
                      <a16:colId xmlns:a16="http://schemas.microsoft.com/office/drawing/2014/main" val="4237515994"/>
                    </a:ext>
                  </a:extLst>
                </a:gridCol>
              </a:tblGrid>
              <a:tr h="728621">
                <a:tc>
                  <a:txBody>
                    <a:bodyPr/>
                    <a:lstStyle/>
                    <a:p>
                      <a:pPr algn="ctr" fontAlgn="b"/>
                      <a:r>
                        <a:rPr lang="en-CA" sz="1400" b="1" u="none" strike="noStrike" dirty="0">
                          <a:solidFill>
                            <a:schemeClr val="tx1"/>
                          </a:solidFill>
                          <a:effectLst/>
                        </a:rPr>
                        <a:t>Course Code</a:t>
                      </a:r>
                      <a:endParaRPr lang="en-CA" sz="1400" b="1" i="0" u="none" strike="noStrike" dirty="0">
                        <a:solidFill>
                          <a:schemeClr val="tx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a:solidFill>
                            <a:schemeClr val="tx1"/>
                          </a:solidFill>
                          <a:effectLst/>
                        </a:rPr>
                        <a:t>Course Title</a:t>
                      </a:r>
                      <a:endParaRPr lang="en-CA" sz="1400" b="1" i="0" u="none" strike="noStrike" dirty="0">
                        <a:solidFill>
                          <a:schemeClr val="tx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a:solidFill>
                            <a:schemeClr val="tx1"/>
                          </a:solidFill>
                          <a:effectLst/>
                        </a:rPr>
                        <a:t>Credits</a:t>
                      </a:r>
                      <a:endParaRPr lang="en-CA" sz="1400" b="1" i="0" u="none" strike="noStrike" dirty="0">
                        <a:solidFill>
                          <a:schemeClr val="tx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a:solidFill>
                            <a:schemeClr val="tx1"/>
                          </a:solidFill>
                          <a:effectLst/>
                        </a:rPr>
                        <a:t>Description</a:t>
                      </a:r>
                      <a:endParaRPr lang="en-CA" sz="1400" b="1" i="0" u="none" strike="noStrike" dirty="0">
                        <a:solidFill>
                          <a:schemeClr val="tx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943340"/>
                  </a:ext>
                </a:extLst>
              </a:tr>
              <a:tr h="1190829">
                <a:tc>
                  <a:txBody>
                    <a:bodyPr/>
                    <a:lstStyle/>
                    <a:p>
                      <a:pPr algn="ctr" fontAlgn="b"/>
                      <a:r>
                        <a:rPr lang="en-CA" sz="1400" b="0" u="none" strike="noStrike" dirty="0">
                          <a:solidFill>
                            <a:schemeClr val="bg1"/>
                          </a:solidFill>
                          <a:effectLst/>
                        </a:rPr>
                        <a:t>INMA-510</a:t>
                      </a:r>
                      <a:endParaRPr lang="en-CA" sz="1400" b="0" i="0" u="none" strike="noStrike" dirty="0">
                        <a:solidFill>
                          <a:schemeClr val="bg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400" b="0" u="none" strike="noStrike" dirty="0">
                          <a:solidFill>
                            <a:schemeClr val="bg1"/>
                          </a:solidFill>
                          <a:effectLst/>
                        </a:rPr>
                        <a:t>Managing International Business</a:t>
                      </a:r>
                      <a:endParaRPr lang="en-CA" sz="1400" b="0" i="0" u="none" strike="noStrike" dirty="0">
                        <a:solidFill>
                          <a:schemeClr val="bg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400" b="0" u="none" strike="noStrike" dirty="0">
                          <a:solidFill>
                            <a:schemeClr val="bg1"/>
                          </a:solidFill>
                          <a:effectLst/>
                        </a:rPr>
                        <a:t>3</a:t>
                      </a:r>
                      <a:endParaRPr lang="en-CA" sz="1400" b="0" i="0" u="none" strike="noStrike" dirty="0">
                        <a:solidFill>
                          <a:schemeClr val="bg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l" fontAlgn="b"/>
                      <a:r>
                        <a:rPr lang="en-US" sz="1400" b="0" u="none" strike="noStrike" dirty="0">
                          <a:solidFill>
                            <a:schemeClr val="bg1"/>
                          </a:solidFill>
                          <a:effectLst/>
                        </a:rPr>
                        <a:t>The course investigates a contemporary management attributes and skills. Models and competence frameworks for management are analyzed and applied. Practical self-development and self-diagnostic tools, including an understanding of continuing professional development are utilized. Students assess their current situation, identify barriers to success and develop a clear action plan. Students increase their understanding of the changing context of management and develop a range of intellectual, social and practical skills required to undertake managerial work.</a:t>
                      </a:r>
                      <a:endParaRPr lang="en-US" sz="1400" b="0" i="0" u="none" strike="noStrike" dirty="0">
                        <a:solidFill>
                          <a:schemeClr val="bg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extLst>
                  <a:ext uri="{0D108BD9-81ED-4DB2-BD59-A6C34878D82A}">
                    <a16:rowId xmlns:a16="http://schemas.microsoft.com/office/drawing/2014/main" val="1851437485"/>
                  </a:ext>
                </a:extLst>
              </a:tr>
              <a:tr h="1190829">
                <a:tc>
                  <a:txBody>
                    <a:bodyPr/>
                    <a:lstStyle/>
                    <a:p>
                      <a:pPr algn="ctr" fontAlgn="b"/>
                      <a:r>
                        <a:rPr lang="en-CA" sz="1400" b="0" i="0" u="none" strike="noStrike" dirty="0">
                          <a:solidFill>
                            <a:schemeClr val="tx1"/>
                          </a:solidFill>
                          <a:effectLst/>
                          <a:latin typeface="Calibri" panose="020F0502020204030204" pitchFamily="34" charset="0"/>
                        </a:rPr>
                        <a:t>INMA-525</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CA" sz="1400" b="0" i="0" u="none" strike="noStrike" dirty="0">
                          <a:solidFill>
                            <a:schemeClr val="tx1"/>
                          </a:solidFill>
                          <a:effectLst/>
                          <a:latin typeface="Calibri" panose="020F0502020204030204" pitchFamily="34" charset="0"/>
                        </a:rPr>
                        <a:t>The Global Economy</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CA" sz="1400" b="0" i="0" u="none" strike="noStrike">
                          <a:solidFill>
                            <a:schemeClr val="tx1"/>
                          </a:solidFill>
                          <a:effectLst/>
                          <a:latin typeface="Calibri" panose="020F0502020204030204" pitchFamily="34" charset="0"/>
                        </a:rPr>
                        <a:t>3</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400" b="0" i="0" u="none" strike="noStrike" dirty="0">
                          <a:solidFill>
                            <a:schemeClr val="tx1"/>
                          </a:solidFill>
                          <a:effectLst/>
                          <a:latin typeface="Calibri" panose="020F0502020204030204" pitchFamily="34" charset="0"/>
                        </a:rPr>
                        <a:t>This course introduces the complex patterns, processes and concepts related to measurement and international economic theories, the role of global institutions and narratives used to explain the global economy.</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91060485"/>
                  </a:ext>
                </a:extLst>
              </a:tr>
              <a:tr h="1190829">
                <a:tc>
                  <a:txBody>
                    <a:bodyPr/>
                    <a:lstStyle/>
                    <a:p>
                      <a:pPr algn="ctr" fontAlgn="b"/>
                      <a:r>
                        <a:rPr lang="en-CA" sz="1400" b="0" i="0" u="none" strike="noStrike">
                          <a:solidFill>
                            <a:schemeClr val="tx1"/>
                          </a:solidFill>
                          <a:effectLst/>
                          <a:latin typeface="Calibri" panose="020F0502020204030204" pitchFamily="34" charset="0"/>
                        </a:rPr>
                        <a:t>INMA-540</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CA" sz="1400" b="0" i="0" u="none" strike="noStrike" dirty="0">
                          <a:solidFill>
                            <a:schemeClr val="tx1"/>
                          </a:solidFill>
                          <a:effectLst/>
                          <a:latin typeface="Calibri" panose="020F0502020204030204" pitchFamily="34" charset="0"/>
                        </a:rPr>
                        <a:t>Finance for International Business</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CA" sz="1400" b="0" i="0" u="none" strike="noStrike">
                          <a:solidFill>
                            <a:schemeClr val="tx1"/>
                          </a:solidFill>
                          <a:effectLst/>
                          <a:latin typeface="Calibri" panose="020F0502020204030204" pitchFamily="34" charset="0"/>
                        </a:rPr>
                        <a:t>3</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400" b="0" i="0" u="none" strike="noStrike" dirty="0">
                          <a:solidFill>
                            <a:schemeClr val="tx1"/>
                          </a:solidFill>
                          <a:effectLst/>
                          <a:latin typeface="Calibri" panose="020F0502020204030204" pitchFamily="34" charset="0"/>
                        </a:rPr>
                        <a:t>This course is designed to allow students to critically evaluate the application of financial management techniques and theory to international business. Students will have the opportunity to assess and apply appropriate strategies for shareholder value creation within an international context.</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81503214"/>
                  </a:ext>
                </a:extLst>
              </a:tr>
            </a:tbl>
          </a:graphicData>
        </a:graphic>
      </p:graphicFrame>
    </p:spTree>
    <p:extLst>
      <p:ext uri="{BB962C8B-B14F-4D97-AF65-F5344CB8AC3E}">
        <p14:creationId xmlns:p14="http://schemas.microsoft.com/office/powerpoint/2010/main" val="2587427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ilano University - Tourism Industry Association of BC">
            <a:extLst>
              <a:ext uri="{FF2B5EF4-FFF2-40B4-BE49-F238E27FC236}">
                <a16:creationId xmlns:a16="http://schemas.microsoft.com/office/drawing/2014/main" id="{4F497490-98AB-037B-6BE1-2460A3016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E4D95332-D876-40A9-D7A1-F5DC3E435E81}"/>
              </a:ext>
            </a:extLst>
          </p:cNvPr>
          <p:cNvSpPr txBox="1">
            <a:spLocks/>
          </p:cNvSpPr>
          <p:nvPr/>
        </p:nvSpPr>
        <p:spPr>
          <a:xfrm>
            <a:off x="97208" y="167704"/>
            <a:ext cx="7977271"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US" b="1" dirty="0">
                <a:latin typeface="+mn-lt"/>
              </a:rPr>
              <a:t>IMNA Program Core Modules</a:t>
            </a:r>
            <a:r>
              <a:rPr lang="en-US" sz="1800" b="1" dirty="0">
                <a:latin typeface="+mn-lt"/>
              </a:rPr>
              <a:t> </a:t>
            </a:r>
            <a:r>
              <a:rPr lang="en-US" sz="1400" dirty="0">
                <a:latin typeface="+mn-lt"/>
              </a:rPr>
              <a:t>(Slide 4/4)</a:t>
            </a:r>
            <a:endParaRPr lang="en-CA" kern="100" dirty="0">
              <a:latin typeface="+mn-lt"/>
              <a:ea typeface="Aptos" panose="020B00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98C48FDA-D9F9-D44C-C188-C0111B4247A1}"/>
              </a:ext>
            </a:extLst>
          </p:cNvPr>
          <p:cNvGraphicFramePr>
            <a:graphicFrameLocks noGrp="1"/>
          </p:cNvGraphicFramePr>
          <p:nvPr>
            <p:extLst>
              <p:ext uri="{D42A27DB-BD31-4B8C-83A1-F6EECF244321}">
                <p14:modId xmlns:p14="http://schemas.microsoft.com/office/powerpoint/2010/main" val="2581365412"/>
              </p:ext>
            </p:extLst>
          </p:nvPr>
        </p:nvGraphicFramePr>
        <p:xfrm>
          <a:off x="82688" y="1356742"/>
          <a:ext cx="11981104" cy="4263939"/>
        </p:xfrm>
        <a:graphic>
          <a:graphicData uri="http://schemas.openxmlformats.org/drawingml/2006/table">
            <a:tbl>
              <a:tblPr>
                <a:tableStyleId>{1FECB4D8-DB02-4DC6-A0A2-4F2EBAE1DC90}</a:tableStyleId>
              </a:tblPr>
              <a:tblGrid>
                <a:gridCol w="1110466">
                  <a:extLst>
                    <a:ext uri="{9D8B030D-6E8A-4147-A177-3AD203B41FA5}">
                      <a16:colId xmlns:a16="http://schemas.microsoft.com/office/drawing/2014/main" val="2558953211"/>
                    </a:ext>
                  </a:extLst>
                </a:gridCol>
                <a:gridCol w="2062919">
                  <a:extLst>
                    <a:ext uri="{9D8B030D-6E8A-4147-A177-3AD203B41FA5}">
                      <a16:colId xmlns:a16="http://schemas.microsoft.com/office/drawing/2014/main" val="3940091778"/>
                    </a:ext>
                  </a:extLst>
                </a:gridCol>
                <a:gridCol w="737072">
                  <a:extLst>
                    <a:ext uri="{9D8B030D-6E8A-4147-A177-3AD203B41FA5}">
                      <a16:colId xmlns:a16="http://schemas.microsoft.com/office/drawing/2014/main" val="294661940"/>
                    </a:ext>
                  </a:extLst>
                </a:gridCol>
                <a:gridCol w="8070647">
                  <a:extLst>
                    <a:ext uri="{9D8B030D-6E8A-4147-A177-3AD203B41FA5}">
                      <a16:colId xmlns:a16="http://schemas.microsoft.com/office/drawing/2014/main" val="4237515994"/>
                    </a:ext>
                  </a:extLst>
                </a:gridCol>
              </a:tblGrid>
              <a:tr h="622374">
                <a:tc>
                  <a:txBody>
                    <a:bodyPr/>
                    <a:lstStyle/>
                    <a:p>
                      <a:pPr algn="ctr" fontAlgn="b"/>
                      <a:r>
                        <a:rPr lang="en-CA" sz="1400" b="1" u="none" strike="noStrike" dirty="0">
                          <a:solidFill>
                            <a:schemeClr val="tx1"/>
                          </a:solidFill>
                          <a:effectLst/>
                        </a:rPr>
                        <a:t>Course Code</a:t>
                      </a:r>
                      <a:endParaRPr lang="en-CA" sz="1400" b="1" i="0" u="none" strike="noStrike" dirty="0">
                        <a:solidFill>
                          <a:schemeClr val="tx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a:solidFill>
                            <a:schemeClr val="tx1"/>
                          </a:solidFill>
                          <a:effectLst/>
                        </a:rPr>
                        <a:t>Course Title</a:t>
                      </a:r>
                      <a:endParaRPr lang="en-CA" sz="1400" b="1" i="0" u="none" strike="noStrike" dirty="0">
                        <a:solidFill>
                          <a:schemeClr val="tx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a:solidFill>
                            <a:schemeClr val="tx1"/>
                          </a:solidFill>
                          <a:effectLst/>
                        </a:rPr>
                        <a:t>Credits</a:t>
                      </a:r>
                      <a:endParaRPr lang="en-CA" sz="1400" b="1" i="0" u="none" strike="noStrike" dirty="0">
                        <a:solidFill>
                          <a:schemeClr val="tx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a:solidFill>
                            <a:schemeClr val="tx1"/>
                          </a:solidFill>
                          <a:effectLst/>
                        </a:rPr>
                        <a:t>Description</a:t>
                      </a:r>
                      <a:endParaRPr lang="en-CA" sz="1400" b="1" i="0" u="none" strike="noStrike" dirty="0">
                        <a:solidFill>
                          <a:schemeClr val="tx1"/>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943340"/>
                  </a:ext>
                </a:extLst>
              </a:tr>
              <a:tr h="1017183">
                <a:tc>
                  <a:txBody>
                    <a:bodyPr/>
                    <a:lstStyle/>
                    <a:p>
                      <a:pPr algn="ctr" fontAlgn="b"/>
                      <a:r>
                        <a:rPr lang="en-CA" sz="1400" b="0" i="0" u="none" strike="noStrike" dirty="0">
                          <a:solidFill>
                            <a:schemeClr val="bg1"/>
                          </a:solidFill>
                          <a:effectLst/>
                          <a:latin typeface="Calibri" panose="020F0502020204030204" pitchFamily="34" charset="0"/>
                        </a:rPr>
                        <a:t>INMA-500</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400" b="0" i="0" u="none" strike="noStrike" dirty="0">
                          <a:solidFill>
                            <a:schemeClr val="bg1"/>
                          </a:solidFill>
                          <a:effectLst/>
                          <a:latin typeface="Calibri" panose="020F0502020204030204" pitchFamily="34" charset="0"/>
                        </a:rPr>
                        <a:t>International Business Strategy</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ctr" fontAlgn="b"/>
                      <a:r>
                        <a:rPr lang="en-CA" sz="1400" b="0" i="0" u="none" strike="noStrike" dirty="0">
                          <a:solidFill>
                            <a:schemeClr val="bg1"/>
                          </a:solidFill>
                          <a:effectLst/>
                          <a:latin typeface="Calibri" panose="020F0502020204030204" pitchFamily="34" charset="0"/>
                        </a:rPr>
                        <a:t>3</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tc>
                  <a:txBody>
                    <a:bodyPr/>
                    <a:lstStyle/>
                    <a:p>
                      <a:pPr algn="l" fontAlgn="b"/>
                      <a:r>
                        <a:rPr lang="en-US" sz="1400" b="0" i="0" u="none" strike="noStrike" dirty="0">
                          <a:solidFill>
                            <a:schemeClr val="bg1"/>
                          </a:solidFill>
                          <a:effectLst/>
                          <a:latin typeface="Calibri" panose="020F0502020204030204" pitchFamily="34" charset="0"/>
                        </a:rPr>
                        <a:t>This course explores the challenges faced by international firms in building and sustaining competitive advantage within a complex, uncertain and changing global business environment. Students examine how firms develop a range of strategic approaches to international business challenges, balancing a consideration of internal organizational influences and stakeholder pressures against an evaluation of the impact of competitive rivalry and environmental forces. Students will critically assess a range of strategic options available to managers in specific case situations.</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DA8"/>
                    </a:solidFill>
                  </a:tcPr>
                </a:tc>
                <a:extLst>
                  <a:ext uri="{0D108BD9-81ED-4DB2-BD59-A6C34878D82A}">
                    <a16:rowId xmlns:a16="http://schemas.microsoft.com/office/drawing/2014/main" val="1851437485"/>
                  </a:ext>
                </a:extLst>
              </a:tr>
              <a:tr h="1017183">
                <a:tc>
                  <a:txBody>
                    <a:bodyPr/>
                    <a:lstStyle/>
                    <a:p>
                      <a:pPr algn="ctr" fontAlgn="b"/>
                      <a:r>
                        <a:rPr lang="en-CA" sz="1400" b="0" i="0" u="none" strike="noStrike" dirty="0">
                          <a:solidFill>
                            <a:srgbClr val="000000"/>
                          </a:solidFill>
                          <a:effectLst/>
                          <a:latin typeface="Calibri" panose="020F0502020204030204" pitchFamily="34" charset="0"/>
                        </a:rPr>
                        <a:t>INMA-505</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CA" sz="1400" b="0" i="0" u="none" strike="noStrike" dirty="0">
                          <a:solidFill>
                            <a:srgbClr val="000000"/>
                          </a:solidFill>
                          <a:effectLst/>
                          <a:latin typeface="Calibri" panose="020F0502020204030204" pitchFamily="34" charset="0"/>
                        </a:rPr>
                        <a:t>International and Comparative Resource Management</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CA" sz="1400" b="0" i="0" u="none" strike="noStrike" dirty="0">
                          <a:solidFill>
                            <a:srgbClr val="000000"/>
                          </a:solidFill>
                          <a:effectLst/>
                          <a:latin typeface="Calibri" panose="020F0502020204030204" pitchFamily="34" charset="0"/>
                        </a:rPr>
                        <a:t>3</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400" b="0" i="0" u="none" strike="noStrike" dirty="0">
                          <a:solidFill>
                            <a:srgbClr val="000000"/>
                          </a:solidFill>
                          <a:effectLst/>
                          <a:latin typeface="Calibri" panose="020F0502020204030204" pitchFamily="34" charset="0"/>
                        </a:rPr>
                        <a:t>This course enables students to critically explore the management of people from an international perspective, analyzing the complex HRM and employment relations policies, strategies and practices that organizations pursue in the context of globalization. The course explores the functional and strategic requirements of HRM in the international organization and how international issues of workforce mobility and other economic, technological, political, cultural, environmental and social pressures impact on HRM and employment relations.</a:t>
                      </a: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91060485"/>
                  </a:ext>
                </a:extLst>
              </a:tr>
              <a:tr h="1017183">
                <a:tc>
                  <a:txBody>
                    <a:bodyPr/>
                    <a:lstStyle/>
                    <a:p>
                      <a:pPr algn="ctr" fontAlgn="b"/>
                      <a:r>
                        <a:rPr lang="en-CA" sz="1400" b="0" u="none" strike="noStrike" dirty="0">
                          <a:solidFill>
                            <a:srgbClr val="000000"/>
                          </a:solidFill>
                          <a:effectLst/>
                        </a:rPr>
                        <a:t>INMA-545</a:t>
                      </a:r>
                      <a:endParaRPr lang="en-CA"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CA" sz="1400" b="0" u="none" strike="noStrike" dirty="0">
                          <a:solidFill>
                            <a:srgbClr val="000000"/>
                          </a:solidFill>
                          <a:effectLst/>
                        </a:rPr>
                        <a:t>Research and Project Skills</a:t>
                      </a:r>
                      <a:endParaRPr lang="en-CA"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CA" sz="1400" b="0" u="none" strike="noStrike" dirty="0">
                          <a:solidFill>
                            <a:srgbClr val="000000"/>
                          </a:solidFill>
                          <a:effectLst/>
                        </a:rPr>
                        <a:t>3</a:t>
                      </a:r>
                      <a:endParaRPr lang="en-CA"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400" b="0" u="none" strike="noStrike" dirty="0">
                          <a:solidFill>
                            <a:srgbClr val="000000"/>
                          </a:solidFill>
                          <a:effectLst/>
                        </a:rPr>
                        <a:t>This course is designed to develop postgraduate level skills of independent research, analysis, evaluation, writing and presentation; apply those skills in the undertaking of a piece of independent research and the production of a major postgraduate research project. This course prepares the students for an individual research project in their chosen field to deepen their knowledge and understanding of a business issue and its application within their academic context as a whole. The course is designed for students from a variety of backgrounds, including Business, Tourism and Communications.</a:t>
                      </a:r>
                      <a:endParaRPr lang="en-US" sz="1400" b="0" i="0" u="none" strike="noStrike" dirty="0">
                        <a:solidFill>
                          <a:srgbClr val="000000"/>
                        </a:solidFill>
                        <a:effectLst/>
                        <a:latin typeface="Calibri" panose="020F0502020204030204" pitchFamily="34" charset="0"/>
                      </a:endParaRPr>
                    </a:p>
                  </a:txBody>
                  <a:tcPr marL="4815" marR="4815" marT="4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81503214"/>
                  </a:ext>
                </a:extLst>
              </a:tr>
            </a:tbl>
          </a:graphicData>
        </a:graphic>
      </p:graphicFrame>
    </p:spTree>
    <p:extLst>
      <p:ext uri="{BB962C8B-B14F-4D97-AF65-F5344CB8AC3E}">
        <p14:creationId xmlns:p14="http://schemas.microsoft.com/office/powerpoint/2010/main" val="1352681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71491" y="1198820"/>
            <a:ext cx="3437204" cy="2137787"/>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a:solidFill>
                <a:prstClr val="white"/>
              </a:solidFill>
              <a:latin typeface="Calibri"/>
            </a:endParaRPr>
          </a:p>
        </p:txBody>
      </p:sp>
      <p:sp>
        <p:nvSpPr>
          <p:cNvPr id="10" name="Rectangle 9"/>
          <p:cNvSpPr/>
          <p:nvPr/>
        </p:nvSpPr>
        <p:spPr>
          <a:xfrm>
            <a:off x="4271491" y="3625502"/>
            <a:ext cx="3437204" cy="2137787"/>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dirty="0">
              <a:solidFill>
                <a:prstClr val="white"/>
              </a:solidFill>
              <a:latin typeface="Calibri"/>
            </a:endParaRPr>
          </a:p>
        </p:txBody>
      </p:sp>
      <p:sp>
        <p:nvSpPr>
          <p:cNvPr id="12" name="Rectangle 11"/>
          <p:cNvSpPr/>
          <p:nvPr/>
        </p:nvSpPr>
        <p:spPr>
          <a:xfrm>
            <a:off x="236561" y="3623144"/>
            <a:ext cx="3437204" cy="2137787"/>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a:solidFill>
                <a:prstClr val="white"/>
              </a:solidFill>
              <a:latin typeface="Calibri"/>
            </a:endParaRPr>
          </a:p>
        </p:txBody>
      </p:sp>
      <p:sp>
        <p:nvSpPr>
          <p:cNvPr id="13" name="Rectangle 12"/>
          <p:cNvSpPr/>
          <p:nvPr/>
        </p:nvSpPr>
        <p:spPr>
          <a:xfrm>
            <a:off x="7882308" y="1173790"/>
            <a:ext cx="3967224" cy="4510420"/>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a:solidFill>
                <a:prstClr val="white"/>
              </a:solidFill>
              <a:latin typeface="Calibri"/>
            </a:endParaRPr>
          </a:p>
        </p:txBody>
      </p:sp>
      <p:grpSp>
        <p:nvGrpSpPr>
          <p:cNvPr id="17" name="Group 16"/>
          <p:cNvGrpSpPr/>
          <p:nvPr/>
        </p:nvGrpSpPr>
        <p:grpSpPr>
          <a:xfrm>
            <a:off x="4481345" y="1519924"/>
            <a:ext cx="3017496" cy="1547718"/>
            <a:chOff x="4591488" y="1733839"/>
            <a:chExt cx="3018194" cy="1548076"/>
          </a:xfrm>
        </p:grpSpPr>
        <p:sp>
          <p:nvSpPr>
            <p:cNvPr id="14" name="TextBox 13"/>
            <p:cNvSpPr txBox="1"/>
            <p:nvPr/>
          </p:nvSpPr>
          <p:spPr>
            <a:xfrm>
              <a:off x="4591488" y="1733839"/>
              <a:ext cx="3018194" cy="618377"/>
            </a:xfrm>
            <a:prstGeom prst="rect">
              <a:avLst/>
            </a:prstGeom>
            <a:noFill/>
          </p:spPr>
          <p:txBody>
            <a:bodyPr wrap="square" lIns="0" tIns="0" rIns="0" bIns="35992" rtlCol="0">
              <a:spAutoFit/>
            </a:bodyPr>
            <a:lstStyle/>
            <a:p>
              <a:pPr>
                <a:lnSpc>
                  <a:spcPct val="107000"/>
                </a:lnSpc>
                <a:spcAft>
                  <a:spcPts val="800"/>
                </a:spcAft>
              </a:pPr>
              <a:r>
                <a:rPr lang="en-US" b="1" kern="100" dirty="0">
                  <a:effectLst/>
                </a:rPr>
                <a:t>POSSIBLE DOMESTIC OR INTERNATIONAL PARTNERSHIPS</a:t>
              </a:r>
              <a:endParaRPr lang="en-CA" b="1"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5" name="TextBox 14"/>
            <p:cNvSpPr txBox="1"/>
            <p:nvPr/>
          </p:nvSpPr>
          <p:spPr>
            <a:xfrm>
              <a:off x="4591488" y="2331640"/>
              <a:ext cx="3018194" cy="950275"/>
            </a:xfrm>
            <a:prstGeom prst="rect">
              <a:avLst/>
            </a:prstGeom>
            <a:noFill/>
          </p:spPr>
          <p:txBody>
            <a:bodyPr wrap="square" lIns="0" tIns="0" rIns="0" bIns="35992" rtlCol="0">
              <a:spAutoFit/>
            </a:bodyPr>
            <a:lstStyle/>
            <a:p>
              <a:pPr>
                <a:lnSpc>
                  <a:spcPct val="107000"/>
                </a:lnSpc>
                <a:spcAft>
                  <a:spcPts val="800"/>
                </a:spcAft>
              </a:pPr>
              <a:r>
                <a:rPr lang="en-US" sz="1400" kern="100" dirty="0">
                  <a:effectLst/>
                </a:rPr>
                <a:t>Yes, with possible alliance with first and second tier institutions, particularly those in the United States, Japan, Brazil, Australia, the U.K., etc.</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p:txBody>
        </p:sp>
      </p:grpSp>
      <p:grpSp>
        <p:nvGrpSpPr>
          <p:cNvPr id="18" name="Group 17"/>
          <p:cNvGrpSpPr/>
          <p:nvPr/>
        </p:nvGrpSpPr>
        <p:grpSpPr>
          <a:xfrm>
            <a:off x="4495302" y="3946606"/>
            <a:ext cx="3017496" cy="1547718"/>
            <a:chOff x="4591488" y="1733839"/>
            <a:chExt cx="3018194" cy="1548076"/>
          </a:xfrm>
        </p:grpSpPr>
        <p:sp>
          <p:nvSpPr>
            <p:cNvPr id="19" name="TextBox 18"/>
            <p:cNvSpPr txBox="1"/>
            <p:nvPr/>
          </p:nvSpPr>
          <p:spPr>
            <a:xfrm>
              <a:off x="4591488" y="1733839"/>
              <a:ext cx="3018194" cy="618377"/>
            </a:xfrm>
            <a:prstGeom prst="rect">
              <a:avLst/>
            </a:prstGeom>
            <a:noFill/>
          </p:spPr>
          <p:txBody>
            <a:bodyPr wrap="square" lIns="0" tIns="0" rIns="0" bIns="35992" rtlCol="0">
              <a:spAutoFit/>
            </a:bodyPr>
            <a:lstStyle/>
            <a:p>
              <a:pPr>
                <a:lnSpc>
                  <a:spcPct val="107000"/>
                </a:lnSpc>
                <a:spcAft>
                  <a:spcPts val="800"/>
                </a:spcAft>
              </a:pPr>
              <a:r>
                <a:rPr lang="en-US" b="1" kern="100" dirty="0">
                  <a:effectLst/>
                </a:rPr>
                <a:t>POSSIBLE STRONG PROGRAM NETWORK</a:t>
              </a:r>
              <a:endParaRPr lang="en-CA" b="1"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0" name="TextBox 19"/>
            <p:cNvSpPr txBox="1"/>
            <p:nvPr/>
          </p:nvSpPr>
          <p:spPr>
            <a:xfrm>
              <a:off x="4591488" y="2331640"/>
              <a:ext cx="3018194" cy="950275"/>
            </a:xfrm>
            <a:prstGeom prst="rect">
              <a:avLst/>
            </a:prstGeom>
            <a:noFill/>
          </p:spPr>
          <p:txBody>
            <a:bodyPr wrap="square" lIns="0" tIns="0" rIns="0" bIns="35992" rtlCol="0">
              <a:spAutoFit/>
            </a:bodyPr>
            <a:lstStyle/>
            <a:p>
              <a:pPr>
                <a:lnSpc>
                  <a:spcPct val="107000"/>
                </a:lnSpc>
                <a:spcAft>
                  <a:spcPts val="800"/>
                </a:spcAft>
              </a:pPr>
              <a:r>
                <a:rPr lang="en-US" sz="1400" kern="100" dirty="0">
                  <a:effectLst/>
                </a:rPr>
                <a:t>There is a lot of potential to build networks for this program as we can develop a program that serves federal, provincial, and the private sector. </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p:txBody>
        </p:sp>
      </p:grpSp>
      <p:grpSp>
        <p:nvGrpSpPr>
          <p:cNvPr id="22" name="Group 21"/>
          <p:cNvGrpSpPr/>
          <p:nvPr/>
        </p:nvGrpSpPr>
        <p:grpSpPr>
          <a:xfrm>
            <a:off x="446415" y="3944248"/>
            <a:ext cx="3017496" cy="1315347"/>
            <a:chOff x="4591488" y="1733839"/>
            <a:chExt cx="3018194" cy="1315651"/>
          </a:xfrm>
        </p:grpSpPr>
        <p:sp>
          <p:nvSpPr>
            <p:cNvPr id="23" name="TextBox 22"/>
            <p:cNvSpPr txBox="1"/>
            <p:nvPr/>
          </p:nvSpPr>
          <p:spPr>
            <a:xfrm>
              <a:off x="4591488" y="1733839"/>
              <a:ext cx="3018194" cy="618377"/>
            </a:xfrm>
            <a:prstGeom prst="rect">
              <a:avLst/>
            </a:prstGeom>
            <a:noFill/>
          </p:spPr>
          <p:txBody>
            <a:bodyPr wrap="square" lIns="0" tIns="0" rIns="0" bIns="35992" rtlCol="0">
              <a:spAutoFit/>
            </a:bodyPr>
            <a:lstStyle/>
            <a:p>
              <a:pPr>
                <a:lnSpc>
                  <a:spcPct val="107000"/>
                </a:lnSpc>
                <a:spcAft>
                  <a:spcPts val="800"/>
                </a:spcAft>
              </a:pPr>
              <a:r>
                <a:rPr lang="en-US" b="1" kern="100" dirty="0">
                  <a:effectLst/>
                </a:rPr>
                <a:t>POSSIBLE MARKET DEMAND DOMESTIC</a:t>
              </a:r>
              <a:endParaRPr lang="en-CA" b="1"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4" name="TextBox 23"/>
            <p:cNvSpPr txBox="1"/>
            <p:nvPr/>
          </p:nvSpPr>
          <p:spPr>
            <a:xfrm>
              <a:off x="4591488" y="2331640"/>
              <a:ext cx="3018194" cy="717850"/>
            </a:xfrm>
            <a:prstGeom prst="rect">
              <a:avLst/>
            </a:prstGeom>
            <a:noFill/>
          </p:spPr>
          <p:txBody>
            <a:bodyPr wrap="square" lIns="0" tIns="0" rIns="0" bIns="35992" rtlCol="0">
              <a:spAutoFit/>
            </a:bodyPr>
            <a:lstStyle/>
            <a:p>
              <a:pPr>
                <a:lnSpc>
                  <a:spcPct val="107000"/>
                </a:lnSpc>
                <a:spcAft>
                  <a:spcPts val="800"/>
                </a:spcAft>
              </a:pPr>
              <a:r>
                <a:rPr lang="en-US" sz="1400" kern="100" dirty="0">
                  <a:effectLst/>
                </a:rPr>
                <a:t>Yes. But demand will be a function of perceived program quality, flexibility of program attendance, cost.</a:t>
              </a:r>
              <a:endParaRPr lang="en-CA" sz="1400" kern="100" dirty="0">
                <a:effectLst/>
              </a:endParaRPr>
            </a:p>
          </p:txBody>
        </p:sp>
      </p:grpSp>
      <p:grpSp>
        <p:nvGrpSpPr>
          <p:cNvPr id="26" name="Group 25"/>
          <p:cNvGrpSpPr/>
          <p:nvPr/>
        </p:nvGrpSpPr>
        <p:grpSpPr>
          <a:xfrm>
            <a:off x="8106117" y="1501862"/>
            <a:ext cx="3601266" cy="3814136"/>
            <a:chOff x="4591487" y="1733839"/>
            <a:chExt cx="3018195" cy="4826846"/>
          </a:xfrm>
        </p:grpSpPr>
        <p:sp>
          <p:nvSpPr>
            <p:cNvPr id="27" name="TextBox 26"/>
            <p:cNvSpPr txBox="1"/>
            <p:nvPr/>
          </p:nvSpPr>
          <p:spPr>
            <a:xfrm>
              <a:off x="4591488" y="1733839"/>
              <a:ext cx="3018194" cy="618377"/>
            </a:xfrm>
            <a:prstGeom prst="rect">
              <a:avLst/>
            </a:prstGeom>
            <a:noFill/>
          </p:spPr>
          <p:txBody>
            <a:bodyPr wrap="square" lIns="0" tIns="0" rIns="0" bIns="35992" rtlCol="0">
              <a:spAutoFit/>
            </a:bodyPr>
            <a:lstStyle/>
            <a:p>
              <a:pPr>
                <a:lnSpc>
                  <a:spcPct val="107000"/>
                </a:lnSpc>
                <a:spcAft>
                  <a:spcPts val="800"/>
                </a:spcAft>
              </a:pPr>
              <a:r>
                <a:rPr lang="en-US" b="1" kern="100" dirty="0">
                  <a:effectLst/>
                </a:rPr>
                <a:t>POSSIBLE MARKET DEMAND INTERNATIONAL</a:t>
              </a:r>
              <a:endParaRPr lang="en-CA" b="1"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8" name="TextBox 27"/>
            <p:cNvSpPr txBox="1"/>
            <p:nvPr/>
          </p:nvSpPr>
          <p:spPr>
            <a:xfrm>
              <a:off x="4591487" y="2604725"/>
              <a:ext cx="3018194" cy="3955960"/>
            </a:xfrm>
            <a:prstGeom prst="rect">
              <a:avLst/>
            </a:prstGeom>
            <a:noFill/>
          </p:spPr>
          <p:txBody>
            <a:bodyPr wrap="square" lIns="0" tIns="0" rIns="0" bIns="35992" rtlCol="0">
              <a:spAutoFit/>
            </a:bodyPr>
            <a:lstStyle/>
            <a:p>
              <a:pPr marL="285750" indent="-285750" algn="l" rtl="0" eaLnBrk="1" fontAlgn="t" latinLnBrk="0" hangingPunct="1">
                <a:lnSpc>
                  <a:spcPct val="107000"/>
                </a:lnSpc>
                <a:spcBef>
                  <a:spcPts val="0"/>
                </a:spcBef>
                <a:buFont typeface="Arial" panose="020B0604020202020204" pitchFamily="34" charset="0"/>
                <a:buChar char="•"/>
              </a:pPr>
              <a:r>
                <a:rPr lang="en-US" sz="1400" b="0" i="0" u="none" strike="noStrike" kern="100" dirty="0">
                  <a:solidFill>
                    <a:srgbClr val="000000"/>
                  </a:solidFill>
                  <a:effectLst/>
                  <a:latin typeface="Calibri" panose="020F0502020204030204" pitchFamily="34" charset="0"/>
                </a:rPr>
                <a:t> Yes. International demand will also be based on quality of the program and flexibility. </a:t>
              </a:r>
              <a:endParaRPr lang="en-CA" sz="1400" b="0" i="0" u="none" strike="noStrike" dirty="0">
                <a:effectLst/>
                <a:latin typeface="Arial" panose="020B0604020202020204" pitchFamily="34" charset="0"/>
              </a:endParaRPr>
            </a:p>
            <a:p>
              <a:pPr marL="285750" indent="-285750" algn="l" rtl="0" eaLnBrk="1" fontAlgn="t" latinLnBrk="0" hangingPunct="1">
                <a:lnSpc>
                  <a:spcPct val="107000"/>
                </a:lnSpc>
                <a:spcBef>
                  <a:spcPts val="0"/>
                </a:spcBef>
                <a:buFont typeface="Arial" panose="020B0604020202020204" pitchFamily="34" charset="0"/>
                <a:buChar char="•"/>
              </a:pPr>
              <a:r>
                <a:rPr lang="en-US" sz="1400" b="0" i="0" u="none" strike="noStrike" kern="100" dirty="0">
                  <a:solidFill>
                    <a:srgbClr val="000000"/>
                  </a:solidFill>
                  <a:effectLst/>
                  <a:latin typeface="Calibri" panose="020F0502020204030204" pitchFamily="34" charset="0"/>
                </a:rPr>
                <a:t>Short leadership modules in condensed manner directed at executives can enhance student recruitment.  The target market is not going for the whole master’s program but for the individual modules.</a:t>
              </a:r>
              <a:endParaRPr lang="en-CA" sz="1400" b="0" i="0" u="none" strike="noStrike" dirty="0">
                <a:effectLst/>
                <a:latin typeface="Arial" panose="020B0604020202020204" pitchFamily="34" charset="0"/>
              </a:endParaRPr>
            </a:p>
            <a:p>
              <a:pPr marL="285750" indent="-285750" algn="l" rtl="0" eaLnBrk="1" fontAlgn="t" latinLnBrk="0" hangingPunct="1">
                <a:lnSpc>
                  <a:spcPct val="107000"/>
                </a:lnSpc>
                <a:spcBef>
                  <a:spcPts val="0"/>
                </a:spcBef>
                <a:buFont typeface="Arial" panose="020B0604020202020204" pitchFamily="34" charset="0"/>
                <a:buChar char="•"/>
              </a:pPr>
              <a:r>
                <a:rPr lang="en-US" sz="1400" b="0" i="0" u="none" strike="noStrike" kern="100" dirty="0">
                  <a:solidFill>
                    <a:srgbClr val="000000"/>
                  </a:solidFill>
                  <a:effectLst/>
                  <a:latin typeface="Calibri" panose="020F0502020204030204" pitchFamily="34" charset="0"/>
                </a:rPr>
                <a:t>Depending how the program happens to partner academically with other institutions, about 20% of the cohort could come from students in partnership institutions. </a:t>
              </a:r>
              <a:endParaRPr lang="en-CA" sz="1400" b="0" i="0" u="none" strike="noStrike" dirty="0">
                <a:effectLst/>
                <a:latin typeface="Arial" panose="020B0604020202020204" pitchFamily="34" charset="0"/>
              </a:endParaRPr>
            </a:p>
            <a:p>
              <a:pPr marL="285750" indent="-285750" algn="l" rtl="0" eaLnBrk="1" fontAlgn="t" latinLnBrk="0" hangingPunct="1">
                <a:lnSpc>
                  <a:spcPct val="107000"/>
                </a:lnSpc>
                <a:spcBef>
                  <a:spcPts val="0"/>
                </a:spcBef>
                <a:buFont typeface="Arial" panose="020B0604020202020204" pitchFamily="34" charset="0"/>
                <a:buChar char="•"/>
              </a:pPr>
              <a:r>
                <a:rPr lang="en-US" sz="1400" b="0" i="0" u="none" strike="noStrike" kern="100" dirty="0">
                  <a:solidFill>
                    <a:srgbClr val="000000"/>
                  </a:solidFill>
                  <a:effectLst/>
                  <a:latin typeface="Calibri" panose="020F0502020204030204" pitchFamily="34" charset="0"/>
                </a:rPr>
                <a:t>Note: SFU, Queens, UBC are using this model to attract students from their partners.</a:t>
              </a:r>
              <a:endParaRPr lang="en-CA" sz="1400" b="0" i="0" u="none" strike="noStrike" dirty="0">
                <a:effectLst/>
                <a:latin typeface="Arial" panose="020B0604020202020204" pitchFamily="34" charset="0"/>
              </a:endParaRPr>
            </a:p>
          </p:txBody>
        </p:sp>
      </p:grpSp>
      <p:sp>
        <p:nvSpPr>
          <p:cNvPr id="34" name="Rectangle 33"/>
          <p:cNvSpPr/>
          <p:nvPr/>
        </p:nvSpPr>
        <p:spPr>
          <a:xfrm>
            <a:off x="4271491" y="3266854"/>
            <a:ext cx="3437204" cy="69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a:solidFill>
                <a:prstClr val="white"/>
              </a:solidFill>
              <a:latin typeface="Calibri"/>
            </a:endParaRPr>
          </a:p>
        </p:txBody>
      </p:sp>
      <p:sp>
        <p:nvSpPr>
          <p:cNvPr id="35" name="Rectangle 34"/>
          <p:cNvSpPr/>
          <p:nvPr/>
        </p:nvSpPr>
        <p:spPr>
          <a:xfrm>
            <a:off x="4285448" y="5693536"/>
            <a:ext cx="3437204" cy="697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a:solidFill>
                <a:prstClr val="white"/>
              </a:solidFill>
              <a:latin typeface="Calibri"/>
            </a:endParaRPr>
          </a:p>
        </p:txBody>
      </p:sp>
      <p:sp>
        <p:nvSpPr>
          <p:cNvPr id="36" name="Rectangle 35"/>
          <p:cNvSpPr/>
          <p:nvPr/>
        </p:nvSpPr>
        <p:spPr>
          <a:xfrm>
            <a:off x="236561" y="5691177"/>
            <a:ext cx="3437204" cy="69754"/>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a:solidFill>
                <a:prstClr val="white"/>
              </a:solidFill>
              <a:latin typeface="Calibri"/>
            </a:endParaRPr>
          </a:p>
        </p:txBody>
      </p:sp>
      <p:sp>
        <p:nvSpPr>
          <p:cNvPr id="37" name="Rectangle 36"/>
          <p:cNvSpPr/>
          <p:nvPr/>
        </p:nvSpPr>
        <p:spPr>
          <a:xfrm>
            <a:off x="7896264" y="5684210"/>
            <a:ext cx="3953267" cy="767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a:solidFill>
                <a:prstClr val="white"/>
              </a:solidFill>
              <a:latin typeface="Calibri"/>
            </a:endParaRPr>
          </a:p>
        </p:txBody>
      </p:sp>
      <p:sp>
        <p:nvSpPr>
          <p:cNvPr id="3" name="Title 5">
            <a:extLst>
              <a:ext uri="{FF2B5EF4-FFF2-40B4-BE49-F238E27FC236}">
                <a16:creationId xmlns:a16="http://schemas.microsoft.com/office/drawing/2014/main" id="{DA3A91F1-3C93-9C77-1D0E-4004DEBA684D}"/>
              </a:ext>
            </a:extLst>
          </p:cNvPr>
          <p:cNvSpPr txBox="1">
            <a:spLocks/>
          </p:cNvSpPr>
          <p:nvPr/>
        </p:nvSpPr>
        <p:spPr>
          <a:xfrm>
            <a:off x="342468" y="191080"/>
            <a:ext cx="10099892" cy="736427"/>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4400" b="1" dirty="0">
                <a:latin typeface="+mn-lt"/>
              </a:rPr>
              <a:t>IMNA Program; </a:t>
            </a:r>
            <a:r>
              <a:rPr lang="en-US" sz="3200" b="1" dirty="0">
                <a:latin typeface="+mn-lt"/>
              </a:rPr>
              <a:t>Strategy &amp; Market Potential</a:t>
            </a:r>
            <a:endParaRPr lang="en-CA" sz="4400" b="1" dirty="0">
              <a:latin typeface="+mn-lt"/>
            </a:endParaRPr>
          </a:p>
        </p:txBody>
      </p:sp>
      <p:pic>
        <p:nvPicPr>
          <p:cNvPr id="4" name="Picture 3" descr="Capilano University - Tourism Industry Association of BC">
            <a:extLst>
              <a:ext uri="{FF2B5EF4-FFF2-40B4-BE49-F238E27FC236}">
                <a16:creationId xmlns:a16="http://schemas.microsoft.com/office/drawing/2014/main" id="{C5A072AD-B316-EDBE-E16F-CBAC7155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2685" y="5930493"/>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ater-drop-384649_1920.jpg">
            <a:extLst>
              <a:ext uri="{FF2B5EF4-FFF2-40B4-BE49-F238E27FC236}">
                <a16:creationId xmlns:a16="http://schemas.microsoft.com/office/drawing/2014/main" id="{DDB21300-8030-00B2-E9E1-A5ECBF7F2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68" y="1198325"/>
            <a:ext cx="3438000" cy="2138282"/>
          </a:xfrm>
          <a:prstGeom prst="rect">
            <a:avLst/>
          </a:prstGeom>
        </p:spPr>
      </p:pic>
    </p:spTree>
    <p:extLst>
      <p:ext uri="{BB962C8B-B14F-4D97-AF65-F5344CB8AC3E}">
        <p14:creationId xmlns:p14="http://schemas.microsoft.com/office/powerpoint/2010/main" val="30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34" grpId="0" animBg="1"/>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97209" y="301594"/>
            <a:ext cx="6477000" cy="1189038"/>
          </a:xfrm>
        </p:spPr>
        <p:txBody>
          <a:bodyPr/>
          <a:lstStyle/>
          <a:p>
            <a:r>
              <a:rPr lang="en-US" sz="3200" dirty="0">
                <a:solidFill>
                  <a:schemeClr val="tx1"/>
                </a:solidFill>
                <a:latin typeface="+mn-lt"/>
              </a:rPr>
              <a:t>Welcome to the McRae Institute</a:t>
            </a:r>
          </a:p>
        </p:txBody>
      </p:sp>
      <p:sp>
        <p:nvSpPr>
          <p:cNvPr id="2" name="Text Placeholder 1">
            <a:extLst>
              <a:ext uri="{FF2B5EF4-FFF2-40B4-BE49-F238E27FC236}">
                <a16:creationId xmlns:a16="http://schemas.microsoft.com/office/drawing/2014/main" id="{25A8ACB1-6D36-496B-91DD-D1C3128C1C73}"/>
              </a:ext>
            </a:extLst>
          </p:cNvPr>
          <p:cNvSpPr>
            <a:spLocks noGrp="1"/>
          </p:cNvSpPr>
          <p:nvPr>
            <p:ph type="body" sz="quarter" idx="11"/>
          </p:nvPr>
        </p:nvSpPr>
        <p:spPr>
          <a:xfrm>
            <a:off x="172466" y="1351059"/>
            <a:ext cx="8302755" cy="1570534"/>
          </a:xfrm>
        </p:spPr>
        <p:txBody>
          <a:bodyPr>
            <a:noAutofit/>
          </a:bodyPr>
          <a:lstStyle/>
          <a:p>
            <a:pPr>
              <a:lnSpc>
                <a:spcPct val="107000"/>
              </a:lnSpc>
              <a:spcAft>
                <a:spcPts val="800"/>
              </a:spcAft>
            </a:pPr>
            <a:r>
              <a:rPr lang="en-US" b="0" kern="100" dirty="0">
                <a:solidFill>
                  <a:schemeClr val="tx1"/>
                </a:solidFill>
                <a:effectLst/>
                <a:ea typeface="Aptos" panose="020B0004020202020204" pitchFamily="34" charset="0"/>
                <a:cs typeface="Arial" panose="020B0604020202020204" pitchFamily="34" charset="0"/>
              </a:rPr>
              <a:t>The McRae Institute of International Management is a center of excellence, preparing global leaders to excel in business, non-profit and government sectors.</a:t>
            </a:r>
            <a:endParaRPr lang="en-CA" b="0" kern="100" dirty="0">
              <a:solidFill>
                <a:schemeClr val="tx1"/>
              </a:solidFill>
              <a:effectLst/>
              <a:ea typeface="Aptos" panose="020B000402020202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ü"/>
            </a:pPr>
            <a:r>
              <a:rPr lang="en-US" b="0" kern="100" dirty="0">
                <a:solidFill>
                  <a:schemeClr val="tx1"/>
                </a:solidFill>
                <a:effectLst/>
                <a:ea typeface="Aptos" panose="020B0004020202020204" pitchFamily="34" charset="0"/>
                <a:cs typeface="Arial" panose="020B0604020202020204" pitchFamily="34" charset="0"/>
              </a:rPr>
              <a:t>The Institute was established to provide resources for the continued growth of its core programs:</a:t>
            </a:r>
          </a:p>
        </p:txBody>
      </p:sp>
      <p:pic>
        <p:nvPicPr>
          <p:cNvPr id="4" name="Picture 3" descr="Capilano University - Tourism Industry Association of BC">
            <a:extLst>
              <a:ext uri="{FF2B5EF4-FFF2-40B4-BE49-F238E27FC236}">
                <a16:creationId xmlns:a16="http://schemas.microsoft.com/office/drawing/2014/main" id="{0A9FD795-9434-549C-3BF1-E93701661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899" y="235656"/>
            <a:ext cx="1293381" cy="686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FD5E159-1E50-E29E-188E-639583F3876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6064824"/>
            <a:ext cx="1481982" cy="675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D791FE46-2A44-DE6C-2260-4801C5DC4D40}"/>
              </a:ext>
            </a:extLst>
          </p:cNvPr>
          <p:cNvGraphicFramePr/>
          <p:nvPr>
            <p:extLst>
              <p:ext uri="{D42A27DB-BD31-4B8C-83A1-F6EECF244321}">
                <p14:modId xmlns:p14="http://schemas.microsoft.com/office/powerpoint/2010/main" val="478148338"/>
              </p:ext>
            </p:extLst>
          </p:nvPr>
        </p:nvGraphicFramePr>
        <p:xfrm>
          <a:off x="663114" y="3086909"/>
          <a:ext cx="7657227" cy="1406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3ECB1A06-CD4B-F78A-EBCA-B5AC9ED338F9}"/>
              </a:ext>
            </a:extLst>
          </p:cNvPr>
          <p:cNvSpPr txBox="1"/>
          <p:nvPr/>
        </p:nvSpPr>
        <p:spPr>
          <a:xfrm>
            <a:off x="172466" y="4846340"/>
            <a:ext cx="8079525" cy="968278"/>
          </a:xfrm>
          <a:prstGeom prst="rect">
            <a:avLst/>
          </a:prstGeom>
          <a:noFill/>
        </p:spPr>
        <p:txBody>
          <a:bodyPr wrap="square">
            <a:spAutoFit/>
          </a:bodyPr>
          <a:lstStyle/>
          <a:p>
            <a:pPr>
              <a:lnSpc>
                <a:spcPct val="107000"/>
              </a:lnSpc>
              <a:spcAft>
                <a:spcPts val="800"/>
              </a:spcAft>
            </a:pPr>
            <a:r>
              <a:rPr lang="en-US" b="0" kern="100" dirty="0">
                <a:solidFill>
                  <a:schemeClr val="tx1"/>
                </a:solidFill>
                <a:effectLst/>
                <a:ea typeface="Aptos" panose="020B0004020202020204" pitchFamily="34" charset="0"/>
                <a:cs typeface="Arial" panose="020B0604020202020204" pitchFamily="34" charset="0"/>
              </a:rPr>
              <a:t>The McRae Institute’s educational programs attract individuals seeking an intensive and on-going learning experience. Focused con specific regions, the program offer a combination of theoretical and applied learning.</a:t>
            </a:r>
            <a:endParaRPr lang="en-CA" b="0" kern="100" dirty="0">
              <a:solidFill>
                <a:schemeClr val="tx1"/>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306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483559" y="2582614"/>
            <a:ext cx="9224882" cy="1692771"/>
          </a:xfrm>
        </p:spPr>
        <p:txBody>
          <a:bodyPr/>
          <a:lstStyle/>
          <a:p>
            <a:pPr marL="0" marR="0" lvl="0" indent="0" defTabSz="914400" rtl="0" eaLnBrk="0" fontAlgn="base" latinLnBrk="0" hangingPunct="0">
              <a:lnSpc>
                <a:spcPct val="100000"/>
              </a:lnSpc>
              <a:spcBef>
                <a:spcPct val="0"/>
              </a:spcBef>
              <a:spcAft>
                <a:spcPct val="0"/>
              </a:spcAft>
              <a:buClrTx/>
              <a:buSzTx/>
              <a:buNone/>
              <a:tabLst/>
            </a:pPr>
            <a:r>
              <a:rPr lang="en-US" sz="6600" dirty="0">
                <a:latin typeface="Calibri" panose="020F0502020204030204" pitchFamily="34" charset="0"/>
                <a:cs typeface="Calibri" panose="020F0502020204030204" pitchFamily="34" charset="0"/>
              </a:rPr>
              <a:t>Voices of Experience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Insights from Faculty Survey</a:t>
            </a:r>
            <a:endParaRPr kumimoji="0" lang="en-US" altLang="en-US" sz="7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256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ilano University - Tourism Industry Association of BC">
            <a:extLst>
              <a:ext uri="{FF2B5EF4-FFF2-40B4-BE49-F238E27FC236}">
                <a16:creationId xmlns:a16="http://schemas.microsoft.com/office/drawing/2014/main" id="{4F497490-98AB-037B-6BE1-2460A3016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E4D95332-D876-40A9-D7A1-F5DC3E435E81}"/>
              </a:ext>
            </a:extLst>
          </p:cNvPr>
          <p:cNvSpPr txBox="1">
            <a:spLocks/>
          </p:cNvSpPr>
          <p:nvPr/>
        </p:nvSpPr>
        <p:spPr>
          <a:xfrm>
            <a:off x="97208" y="139783"/>
            <a:ext cx="9221296"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Proposed programs </a:t>
            </a:r>
            <a:r>
              <a:rPr kumimoji="0" lang="en-US" sz="1400" b="0" i="0" u="none" strike="noStrike" kern="1200" cap="none" spc="0" normalizeH="0" baseline="0" noProof="0" dirty="0">
                <a:ln>
                  <a:noFill/>
                </a:ln>
                <a:solidFill>
                  <a:prstClr val="black"/>
                </a:solidFill>
                <a:effectLst/>
                <a:uLnTx/>
                <a:uFillTx/>
                <a:latin typeface="Calibri" panose="020F0502020204030204"/>
                <a:ea typeface="+mj-ea"/>
                <a:cs typeface="+mj-cs"/>
              </a:rPr>
              <a:t>(Slide1/4)</a:t>
            </a:r>
            <a:endParaRPr kumimoji="0" lang="en-CA" sz="44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Arial" panose="020B0604020202020204" pitchFamily="34" charset="0"/>
            </a:endParaRPr>
          </a:p>
        </p:txBody>
      </p:sp>
      <p:graphicFrame>
        <p:nvGraphicFramePr>
          <p:cNvPr id="28" name="Diagram 27">
            <a:extLst>
              <a:ext uri="{FF2B5EF4-FFF2-40B4-BE49-F238E27FC236}">
                <a16:creationId xmlns:a16="http://schemas.microsoft.com/office/drawing/2014/main" id="{D4400DD3-7034-45E2-DBAE-54ECCF0436F1}"/>
              </a:ext>
            </a:extLst>
          </p:cNvPr>
          <p:cNvGraphicFramePr/>
          <p:nvPr>
            <p:extLst>
              <p:ext uri="{D42A27DB-BD31-4B8C-83A1-F6EECF244321}">
                <p14:modId xmlns:p14="http://schemas.microsoft.com/office/powerpoint/2010/main" val="2675976601"/>
              </p:ext>
            </p:extLst>
          </p:nvPr>
        </p:nvGraphicFramePr>
        <p:xfrm>
          <a:off x="281770" y="1220573"/>
          <a:ext cx="11740617" cy="4740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8552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ilano University - Tourism Industry Association of BC">
            <a:extLst>
              <a:ext uri="{FF2B5EF4-FFF2-40B4-BE49-F238E27FC236}">
                <a16:creationId xmlns:a16="http://schemas.microsoft.com/office/drawing/2014/main" id="{4F497490-98AB-037B-6BE1-2460A3016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8392" y="6042236"/>
            <a:ext cx="1293381" cy="7156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D47F0FB-4064-4B4B-6249-8B4263462C59}"/>
              </a:ext>
            </a:extLst>
          </p:cNvPr>
          <p:cNvSpPr>
            <a:spLocks noChangeArrowheads="1"/>
          </p:cNvSpPr>
          <p:nvPr/>
        </p:nvSpPr>
        <p:spPr bwMode="auto">
          <a:xfrm>
            <a:off x="79348" y="1049619"/>
            <a:ext cx="12022425" cy="485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150000"/>
              </a:lnSpc>
              <a:buFont typeface="Arial" panose="020B0604020202020204" pitchFamily="34" charset="0"/>
              <a:buChar char="•"/>
            </a:pPr>
            <a:r>
              <a:rPr lang="en-US" sz="1600" b="1" u="sng" dirty="0" err="1"/>
              <a:t>CapU</a:t>
            </a:r>
            <a:r>
              <a:rPr lang="en-US" sz="1600" b="1" u="sng" dirty="0"/>
              <a:t> should focus on specialized MBAs (as per some faculty): </a:t>
            </a:r>
          </a:p>
          <a:p>
            <a:pPr marL="1165225" indent="-285750">
              <a:lnSpc>
                <a:spcPct val="150000"/>
              </a:lnSpc>
              <a:buFont typeface="Wingdings" panose="05000000000000000000" pitchFamily="2" charset="2"/>
              <a:buChar char="Ø"/>
            </a:pPr>
            <a:r>
              <a:rPr lang="en-US" sz="1600" dirty="0"/>
              <a:t>Some faculty noted that while an MBA is the most widely recognized credential, its development requires significant investment.</a:t>
            </a:r>
          </a:p>
          <a:p>
            <a:pPr marL="285750" indent="-285750">
              <a:lnSpc>
                <a:spcPct val="150000"/>
              </a:lnSpc>
              <a:buFont typeface="Arial" panose="020B0604020202020204" pitchFamily="34" charset="0"/>
              <a:buChar char="•"/>
            </a:pPr>
            <a:r>
              <a:rPr lang="en-US" sz="1600" b="1" u="sng" dirty="0"/>
              <a:t>Sustainability and Ethical Business Practices Are Priorities:</a:t>
            </a:r>
          </a:p>
          <a:p>
            <a:pPr marL="1165225" indent="-271463">
              <a:lnSpc>
                <a:spcPct val="150000"/>
              </a:lnSpc>
              <a:buFont typeface="Wingdings" panose="05000000000000000000" pitchFamily="2" charset="2"/>
              <a:buChar char="Ø"/>
            </a:pPr>
            <a:r>
              <a:rPr lang="en-US" sz="1600" dirty="0"/>
              <a:t>Businesses are increasingly prioritizing sustainability, ethical governance, and social responsibility, making ESG-focused master’s programs highly relevant.</a:t>
            </a:r>
            <a:endParaRPr lang="en-US" altLang="en-US" sz="1600" dirty="0"/>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t>There is strong interest in flexible program structures, such as a </a:t>
            </a:r>
            <a:r>
              <a:rPr lang="en-US" altLang="en-US" sz="1600" b="1" u="sng" dirty="0"/>
              <a:t>Graduate Diploma in Business Administration (GDBA) </a:t>
            </a:r>
            <a:r>
              <a:rPr lang="en-US" altLang="en-US" sz="1600" dirty="0"/>
              <a:t>that can later transition into a full MBA. (comment: these programs are closing in </a:t>
            </a:r>
            <a:r>
              <a:rPr lang="en-US" altLang="en-US" sz="1600"/>
              <a:t>the Lower-Mainland)</a:t>
            </a:r>
            <a:endParaRPr lang="en-US" altLang="en-US" sz="1600" dirty="0"/>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600" b="1" u="sng" dirty="0"/>
              <a:t>Leveraging </a:t>
            </a:r>
            <a:r>
              <a:rPr lang="en-US" sz="1600" b="1" u="sng" dirty="0" err="1"/>
              <a:t>CapU’s</a:t>
            </a:r>
            <a:r>
              <a:rPr lang="en-US" sz="1600" b="1" u="sng" dirty="0"/>
              <a:t> Strengths and Regional Economic Factors: </a:t>
            </a:r>
          </a:p>
          <a:p>
            <a:pPr marL="1179513"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lang="en-US" altLang="en-US" sz="1600" dirty="0" err="1"/>
              <a:t>CapU's</a:t>
            </a:r>
            <a:r>
              <a:rPr lang="en-US" altLang="en-US" sz="1600" dirty="0"/>
              <a:t> West Coast location provides a competitive advantage in sectors such as film, tourism, and green innovation. </a:t>
            </a:r>
          </a:p>
          <a:p>
            <a:pPr marL="1179513"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lang="en-US" altLang="en-US" sz="1600" dirty="0"/>
              <a:t>The integration of legal studies into business programs could be an innovative approach, leveraging </a:t>
            </a:r>
            <a:r>
              <a:rPr lang="en-US" altLang="en-US" sz="1600" dirty="0" err="1"/>
              <a:t>CapU’s</a:t>
            </a:r>
            <a:r>
              <a:rPr lang="en-US" altLang="en-US" sz="1600" dirty="0"/>
              <a:t> Legal Studies specialization for new business law-related master’s options. </a:t>
            </a:r>
          </a:p>
          <a:p>
            <a:pPr marL="1179513"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lang="en-US" altLang="en-US" sz="1600" dirty="0"/>
              <a:t>Programs like Outdoor Industry MBA, Tourism Management MBA, and Music Management Master’s align with regional industry strengths, providing distinct offerings that differentiate </a:t>
            </a:r>
            <a:r>
              <a:rPr lang="en-US" altLang="en-US" sz="1600" dirty="0" err="1"/>
              <a:t>CapU</a:t>
            </a:r>
            <a:r>
              <a:rPr lang="en-US" altLang="en-US" sz="1600" dirty="0"/>
              <a:t> from other institutions. </a:t>
            </a:r>
            <a:endParaRPr lang="en-US" sz="1600" b="1" dirty="0"/>
          </a:p>
        </p:txBody>
      </p:sp>
      <p:sp>
        <p:nvSpPr>
          <p:cNvPr id="9" name="Title 2">
            <a:extLst>
              <a:ext uri="{FF2B5EF4-FFF2-40B4-BE49-F238E27FC236}">
                <a16:creationId xmlns:a16="http://schemas.microsoft.com/office/drawing/2014/main" id="{1ADD8C3E-3B4B-75D5-97F2-37018329037D}"/>
              </a:ext>
            </a:extLst>
          </p:cNvPr>
          <p:cNvSpPr txBox="1">
            <a:spLocks/>
          </p:cNvSpPr>
          <p:nvPr/>
        </p:nvSpPr>
        <p:spPr>
          <a:xfrm>
            <a:off x="146069" y="-139419"/>
            <a:ext cx="9221296"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Proposed programs;</a:t>
            </a:r>
            <a:r>
              <a:rPr kumimoji="0" lang="en-US" sz="3600" i="0" u="none" strike="noStrike" kern="1200" cap="none" spc="0" normalizeH="0" baseline="0" noProof="0" dirty="0">
                <a:ln>
                  <a:noFill/>
                </a:ln>
                <a:solidFill>
                  <a:prstClr val="black"/>
                </a:solidFill>
                <a:effectLst/>
                <a:uLnTx/>
                <a:uFillTx/>
                <a:latin typeface="Calibri" panose="020F0502020204030204"/>
                <a:ea typeface="+mj-ea"/>
                <a:cs typeface="+mj-cs"/>
              </a:rPr>
              <a:t> key insights</a:t>
            </a:r>
            <a:r>
              <a:rPr kumimoji="0" lang="en-US" sz="1400" b="0" i="0" u="none" strike="noStrike" kern="1200" cap="none" spc="0" normalizeH="0" baseline="0" noProof="0" dirty="0">
                <a:ln>
                  <a:noFill/>
                </a:ln>
                <a:solidFill>
                  <a:prstClr val="black"/>
                </a:solidFill>
                <a:effectLst/>
                <a:uLnTx/>
                <a:uFillTx/>
                <a:latin typeface="Calibri" panose="020F0502020204030204"/>
                <a:ea typeface="+mj-ea"/>
                <a:cs typeface="+mj-cs"/>
              </a:rPr>
              <a:t>(Slide2/4)</a:t>
            </a:r>
            <a:endParaRPr kumimoji="0" lang="en-CA" sz="44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18885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ilano University - Tourism Industry Association of BC">
            <a:extLst>
              <a:ext uri="{FF2B5EF4-FFF2-40B4-BE49-F238E27FC236}">
                <a16:creationId xmlns:a16="http://schemas.microsoft.com/office/drawing/2014/main" id="{4F497490-98AB-037B-6BE1-2460A3016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D47F0FB-4064-4B4B-6249-8B4263462C59}"/>
              </a:ext>
            </a:extLst>
          </p:cNvPr>
          <p:cNvSpPr>
            <a:spLocks noChangeArrowheads="1"/>
          </p:cNvSpPr>
          <p:nvPr/>
        </p:nvSpPr>
        <p:spPr bwMode="auto">
          <a:xfrm>
            <a:off x="128208" y="1220353"/>
            <a:ext cx="12022425" cy="485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lnSpc>
                <a:spcPct val="150000"/>
              </a:lnSpc>
              <a:spcBef>
                <a:spcPct val="0"/>
              </a:spcBef>
              <a:spcAft>
                <a:spcPct val="0"/>
              </a:spcAft>
              <a:buFont typeface="Arial" panose="020B0604020202020204" pitchFamily="34" charset="0"/>
              <a:buChar char="•"/>
            </a:pPr>
            <a:r>
              <a:rPr lang="en-US" sz="1600" b="1" u="sng" dirty="0"/>
              <a:t>The Importance of Interdisciplinary and Applied Learning:</a:t>
            </a:r>
          </a:p>
          <a:p>
            <a:pPr marL="1179513" indent="-285750" eaLnBrk="0" fontAlgn="base" hangingPunct="0">
              <a:lnSpc>
                <a:spcPct val="150000"/>
              </a:lnSpc>
              <a:spcBef>
                <a:spcPct val="0"/>
              </a:spcBef>
              <a:spcAft>
                <a:spcPct val="0"/>
              </a:spcAft>
              <a:buFont typeface="Wingdings" panose="05000000000000000000" pitchFamily="2" charset="2"/>
              <a:buChar char="Ø"/>
            </a:pPr>
            <a:r>
              <a:rPr lang="en-US" altLang="en-US" sz="1600" dirty="0"/>
              <a:t>Bridging business with sciences, technology, and sustainability is a key trend, suggesting interdisciplinary master's programs can enhance graduate employability. </a:t>
            </a:r>
          </a:p>
          <a:p>
            <a:pPr marL="1179513" indent="-285750" eaLnBrk="0" fontAlgn="base" hangingPunct="0">
              <a:lnSpc>
                <a:spcPct val="150000"/>
              </a:lnSpc>
              <a:spcBef>
                <a:spcPct val="0"/>
              </a:spcBef>
              <a:spcAft>
                <a:spcPct val="0"/>
              </a:spcAft>
              <a:buFont typeface="Wingdings" panose="05000000000000000000" pitchFamily="2" charset="2"/>
              <a:buChar char="Ø"/>
            </a:pPr>
            <a:r>
              <a:rPr lang="en-US" altLang="en-US" sz="1600" dirty="0"/>
              <a:t>Programs such as Business Information &amp; Analytics (BIMA), AI in Business, and Sustainability &amp; Green Innovation (MBSGI) reflect the need for data-driven decision-making, sustainable business practices, and technology integration in business education. </a:t>
            </a:r>
          </a:p>
          <a:p>
            <a:pPr marL="1179513" indent="-285750" eaLnBrk="0" fontAlgn="base" hangingPunct="0">
              <a:lnSpc>
                <a:spcPct val="150000"/>
              </a:lnSpc>
              <a:spcBef>
                <a:spcPct val="0"/>
              </a:spcBef>
              <a:spcAft>
                <a:spcPct val="0"/>
              </a:spcAft>
              <a:buFont typeface="Wingdings" panose="05000000000000000000" pitchFamily="2" charset="2"/>
              <a:buChar char="Ø"/>
            </a:pPr>
            <a:r>
              <a:rPr lang="en-US" altLang="en-US" sz="1600" dirty="0"/>
              <a:t>A demand for practical, hands-on learning was emphasized, suggesting that master’s programs should include industry collaborations, co-op opportunities, and real-world projects. </a:t>
            </a:r>
          </a:p>
          <a:p>
            <a:pPr marL="285750" indent="-285750" eaLnBrk="0" fontAlgn="base" hangingPunct="0">
              <a:lnSpc>
                <a:spcPct val="150000"/>
              </a:lnSpc>
              <a:spcBef>
                <a:spcPct val="0"/>
              </a:spcBef>
              <a:spcAft>
                <a:spcPct val="0"/>
              </a:spcAft>
              <a:buFont typeface="Arial" panose="020B0604020202020204" pitchFamily="34" charset="0"/>
              <a:buChar char="•"/>
            </a:pPr>
            <a:r>
              <a:rPr lang="en-US" sz="1600" b="1" u="sng" dirty="0"/>
              <a:t>Growing Demand for Specialized Master’s Degrees:</a:t>
            </a:r>
            <a:endParaRPr lang="en-US" altLang="en-US" sz="1600" dirty="0"/>
          </a:p>
          <a:p>
            <a:pPr marL="1179513" marR="0" lvl="0" indent="-285750" eaLnBrk="0" fontAlgn="base" hangingPunct="0">
              <a:lnSpc>
                <a:spcPct val="150000"/>
              </a:lnSpc>
              <a:spcBef>
                <a:spcPct val="0"/>
              </a:spcBef>
              <a:spcAft>
                <a:spcPct val="0"/>
              </a:spcAft>
              <a:buClrTx/>
              <a:buSzTx/>
              <a:buFont typeface="Wingdings" panose="05000000000000000000" pitchFamily="2" charset="2"/>
              <a:buChar char="Ø"/>
              <a:tabLst/>
            </a:pPr>
            <a:r>
              <a:rPr lang="en-US" altLang="en-US" sz="1600" dirty="0"/>
              <a:t>Traditional general MBAs are becoming less attractive; instead, there is higher demand for niche, industry-specific master's programs. </a:t>
            </a:r>
          </a:p>
          <a:p>
            <a:pPr marL="1179513" marR="0" lvl="0" indent="-285750" eaLnBrk="0" fontAlgn="base" hangingPunct="0">
              <a:lnSpc>
                <a:spcPct val="150000"/>
              </a:lnSpc>
              <a:spcBef>
                <a:spcPct val="0"/>
              </a:spcBef>
              <a:spcAft>
                <a:spcPct val="0"/>
              </a:spcAft>
              <a:buClrTx/>
              <a:buSzTx/>
              <a:buFont typeface="Wingdings" panose="05000000000000000000" pitchFamily="2" charset="2"/>
              <a:buChar char="Ø"/>
              <a:tabLst/>
            </a:pPr>
            <a:r>
              <a:rPr lang="en-US" altLang="en-US" sz="1600" dirty="0"/>
              <a:t>Specializations such as Digital Marketing, Business Analytics, Sustainability, and AI-driven business solutions reflect global business transformations and evolving job market needs. </a:t>
            </a:r>
          </a:p>
          <a:p>
            <a:pPr>
              <a:lnSpc>
                <a:spcPct val="150000"/>
              </a:lnSpc>
              <a:buFont typeface="Arial" panose="020B0604020202020204" pitchFamily="34" charset="0"/>
              <a:buChar char="•"/>
            </a:pPr>
            <a:endParaRPr lang="en-US" sz="1600" dirty="0"/>
          </a:p>
        </p:txBody>
      </p:sp>
      <p:sp>
        <p:nvSpPr>
          <p:cNvPr id="9" name="Title 2">
            <a:extLst>
              <a:ext uri="{FF2B5EF4-FFF2-40B4-BE49-F238E27FC236}">
                <a16:creationId xmlns:a16="http://schemas.microsoft.com/office/drawing/2014/main" id="{1ADD8C3E-3B4B-75D5-97F2-37018329037D}"/>
              </a:ext>
            </a:extLst>
          </p:cNvPr>
          <p:cNvSpPr txBox="1">
            <a:spLocks/>
          </p:cNvSpPr>
          <p:nvPr/>
        </p:nvSpPr>
        <p:spPr>
          <a:xfrm>
            <a:off x="128208" y="-76602"/>
            <a:ext cx="9221296"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Proposed programs;</a:t>
            </a:r>
            <a:r>
              <a:rPr kumimoji="0" lang="en-US" sz="3600" i="0" u="none" strike="noStrike" kern="1200" cap="none" spc="0" normalizeH="0" baseline="0" noProof="0" dirty="0">
                <a:ln>
                  <a:noFill/>
                </a:ln>
                <a:solidFill>
                  <a:prstClr val="black"/>
                </a:solidFill>
                <a:effectLst/>
                <a:uLnTx/>
                <a:uFillTx/>
                <a:latin typeface="Calibri" panose="020F0502020204030204"/>
                <a:ea typeface="+mj-ea"/>
                <a:cs typeface="+mj-cs"/>
              </a:rPr>
              <a:t> key insights</a:t>
            </a:r>
            <a:r>
              <a:rPr kumimoji="0" lang="en-US" sz="1400" b="0" i="0" u="none" strike="noStrike" kern="1200" cap="none" spc="0" normalizeH="0" baseline="0" noProof="0" dirty="0">
                <a:ln>
                  <a:noFill/>
                </a:ln>
                <a:solidFill>
                  <a:prstClr val="black"/>
                </a:solidFill>
                <a:effectLst/>
                <a:uLnTx/>
                <a:uFillTx/>
                <a:latin typeface="Calibri" panose="020F0502020204030204"/>
                <a:ea typeface="+mj-ea"/>
                <a:cs typeface="+mj-cs"/>
              </a:rPr>
              <a:t>(Slide3/4)</a:t>
            </a:r>
            <a:endParaRPr kumimoji="0" lang="en-CA" sz="44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9080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ilano University - Tourism Industry Association of BC">
            <a:extLst>
              <a:ext uri="{FF2B5EF4-FFF2-40B4-BE49-F238E27FC236}">
                <a16:creationId xmlns:a16="http://schemas.microsoft.com/office/drawing/2014/main" id="{4F497490-98AB-037B-6BE1-2460A3016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0411" y="6014311"/>
            <a:ext cx="1293381" cy="7156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D47F0FB-4064-4B4B-6249-8B4263462C59}"/>
              </a:ext>
            </a:extLst>
          </p:cNvPr>
          <p:cNvSpPr>
            <a:spLocks noChangeArrowheads="1"/>
          </p:cNvSpPr>
          <p:nvPr/>
        </p:nvSpPr>
        <p:spPr bwMode="auto">
          <a:xfrm>
            <a:off x="97208" y="993706"/>
            <a:ext cx="12022425" cy="44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lnSpc>
                <a:spcPct val="150000"/>
              </a:lnSpc>
              <a:spcBef>
                <a:spcPct val="0"/>
              </a:spcBef>
              <a:spcAft>
                <a:spcPct val="0"/>
              </a:spcAft>
              <a:buFont typeface="Arial" panose="020B0604020202020204" pitchFamily="34" charset="0"/>
              <a:buChar char="•"/>
            </a:pPr>
            <a:r>
              <a:rPr lang="en-US" sz="1600" b="1" u="sng" dirty="0"/>
              <a:t>Differentiation is Critical for Success:</a:t>
            </a:r>
          </a:p>
          <a:p>
            <a:pPr marL="809625" indent="-285750">
              <a:lnSpc>
                <a:spcPct val="150000"/>
              </a:lnSpc>
              <a:buFont typeface="Wingdings" panose="05000000000000000000" pitchFamily="2" charset="2"/>
              <a:buChar char="Ø"/>
            </a:pPr>
            <a:r>
              <a:rPr lang="en-US" sz="1600" dirty="0"/>
              <a:t>Offering </a:t>
            </a:r>
            <a:r>
              <a:rPr lang="en-US" sz="1600" b="1" dirty="0"/>
              <a:t>hybrid, executive, or international collaboration formats</a:t>
            </a:r>
            <a:r>
              <a:rPr lang="en-US" sz="1600" dirty="0"/>
              <a:t> can increase accessibility and appeal to working professionals and global students.</a:t>
            </a:r>
          </a:p>
          <a:p>
            <a:pPr marL="285750" indent="-285750" eaLnBrk="0" fontAlgn="base" hangingPunct="0">
              <a:lnSpc>
                <a:spcPct val="150000"/>
              </a:lnSpc>
              <a:spcBef>
                <a:spcPct val="0"/>
              </a:spcBef>
              <a:spcAft>
                <a:spcPct val="0"/>
              </a:spcAft>
              <a:buFont typeface="Arial" panose="020B0604020202020204" pitchFamily="34" charset="0"/>
              <a:buChar char="•"/>
            </a:pPr>
            <a:r>
              <a:rPr lang="en-CA" sz="1600" b="1" u="sng" dirty="0"/>
              <a:t>Industry Collaboration &amp; Practical Learning</a:t>
            </a:r>
            <a:r>
              <a:rPr lang="en-US" sz="1600" b="1" u="sng" dirty="0"/>
              <a:t>:</a:t>
            </a:r>
            <a:endParaRPr lang="en-US" altLang="en-US" sz="1600" dirty="0"/>
          </a:p>
          <a:p>
            <a:pPr marL="809625" marR="0" lvl="0" indent="-285750" fontAlgn="base">
              <a:lnSpc>
                <a:spcPct val="150000"/>
              </a:lnSpc>
              <a:spcBef>
                <a:spcPct val="0"/>
              </a:spcBef>
              <a:spcAft>
                <a:spcPct val="0"/>
              </a:spcAft>
              <a:buClrTx/>
              <a:buSzTx/>
              <a:buFont typeface="Wingdings" panose="05000000000000000000" pitchFamily="2" charset="2"/>
              <a:buChar char="Ø"/>
              <a:tabLst/>
            </a:pPr>
            <a:r>
              <a:rPr lang="en-US" altLang="en-US" sz="1600" dirty="0"/>
              <a:t>Work-integrated learning is key; capstone projects, industry partnerships, and mentorships will boost program credibility and student employability. </a:t>
            </a:r>
          </a:p>
          <a:p>
            <a:pPr marL="809625" marR="0" lvl="0" indent="-285750" fontAlgn="base">
              <a:lnSpc>
                <a:spcPct val="150000"/>
              </a:lnSpc>
              <a:spcBef>
                <a:spcPct val="0"/>
              </a:spcBef>
              <a:spcAft>
                <a:spcPct val="0"/>
              </a:spcAft>
              <a:buClrTx/>
              <a:buSzTx/>
              <a:buFont typeface="Wingdings" panose="05000000000000000000" pitchFamily="2" charset="2"/>
              <a:buChar char="Ø"/>
              <a:tabLst/>
            </a:pPr>
            <a:r>
              <a:rPr lang="en-US" altLang="en-US" sz="1600" dirty="0"/>
              <a:t>Establishing corporate partnerships can provide students with priority hiring opportunities, further attracting applicants. </a:t>
            </a:r>
          </a:p>
          <a:p>
            <a:pPr marL="285750" indent="-285750" eaLnBrk="0" fontAlgn="base" hangingPunct="0">
              <a:lnSpc>
                <a:spcPct val="150000"/>
              </a:lnSpc>
              <a:spcBef>
                <a:spcPct val="0"/>
              </a:spcBef>
              <a:spcAft>
                <a:spcPct val="0"/>
              </a:spcAft>
              <a:buFont typeface="Arial" panose="020B0604020202020204" pitchFamily="34" charset="0"/>
              <a:buChar char="•"/>
            </a:pPr>
            <a:r>
              <a:rPr lang="en-US" sz="1600" b="1" u="sng" dirty="0"/>
              <a:t>Leveraging Market Trends to Ensure Demand</a:t>
            </a:r>
          </a:p>
          <a:p>
            <a:pPr marL="809625" indent="-285750" fontAlgn="base">
              <a:lnSpc>
                <a:spcPct val="150000"/>
              </a:lnSpc>
              <a:spcBef>
                <a:spcPct val="0"/>
              </a:spcBef>
              <a:spcAft>
                <a:spcPct val="0"/>
              </a:spcAft>
              <a:buFont typeface="Wingdings" panose="05000000000000000000" pitchFamily="2" charset="2"/>
              <a:buChar char="Ø"/>
            </a:pPr>
            <a:r>
              <a:rPr lang="en-US" sz="1600" dirty="0"/>
              <a:t>Canada’s Post-Graduation Work Permit (PGWP) makes master’s programs attractive to international students.</a:t>
            </a:r>
          </a:p>
          <a:p>
            <a:pPr marL="809625" indent="-285750" fontAlgn="base">
              <a:lnSpc>
                <a:spcPct val="150000"/>
              </a:lnSpc>
              <a:spcBef>
                <a:spcPct val="0"/>
              </a:spcBef>
              <a:spcAft>
                <a:spcPct val="0"/>
              </a:spcAft>
              <a:buFont typeface="Wingdings" panose="05000000000000000000" pitchFamily="2" charset="2"/>
              <a:buChar char="Ø"/>
            </a:pPr>
            <a:r>
              <a:rPr lang="en-US" sz="1600" dirty="0"/>
              <a:t>Small business growth in Canada requires MBA-trained graduates, making entrepreneurship-focused programs an opportunity.</a:t>
            </a:r>
          </a:p>
          <a:p>
            <a:pPr marL="285750" indent="-285750" eaLnBrk="0" fontAlgn="base" hangingPunct="0">
              <a:lnSpc>
                <a:spcPct val="150000"/>
              </a:lnSpc>
              <a:spcBef>
                <a:spcPct val="0"/>
              </a:spcBef>
              <a:spcAft>
                <a:spcPct val="0"/>
              </a:spcAft>
              <a:buFont typeface="Arial" panose="020B0604020202020204" pitchFamily="34" charset="0"/>
              <a:buChar char="•"/>
            </a:pPr>
            <a:r>
              <a:rPr lang="en-US" sz="1600" b="1" u="sng" dirty="0"/>
              <a:t>Expanding partnerships </a:t>
            </a:r>
            <a:r>
              <a:rPr lang="en-US" sz="1600" dirty="0"/>
              <a:t>with universities in Europe, Australia, Asia</a:t>
            </a:r>
            <a:r>
              <a:rPr lang="en-US" sz="1600"/>
              <a:t>, Latin America </a:t>
            </a:r>
            <a:r>
              <a:rPr lang="en-US" sz="1600" dirty="0"/>
              <a:t>and the U.S. can help develop globally competitive master's programs.</a:t>
            </a:r>
          </a:p>
        </p:txBody>
      </p:sp>
      <p:sp>
        <p:nvSpPr>
          <p:cNvPr id="9" name="Title 2">
            <a:extLst>
              <a:ext uri="{FF2B5EF4-FFF2-40B4-BE49-F238E27FC236}">
                <a16:creationId xmlns:a16="http://schemas.microsoft.com/office/drawing/2014/main" id="{1ADD8C3E-3B4B-75D5-97F2-37018329037D}"/>
              </a:ext>
            </a:extLst>
          </p:cNvPr>
          <p:cNvSpPr txBox="1">
            <a:spLocks/>
          </p:cNvSpPr>
          <p:nvPr/>
        </p:nvSpPr>
        <p:spPr>
          <a:xfrm>
            <a:off x="97208" y="-160362"/>
            <a:ext cx="9221296" cy="11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Proposed programs;</a:t>
            </a:r>
            <a:r>
              <a:rPr kumimoji="0" lang="en-US" sz="3600" i="0" u="none" strike="noStrike" kern="1200" cap="none" spc="0" normalizeH="0" baseline="0" noProof="0" dirty="0">
                <a:ln>
                  <a:noFill/>
                </a:ln>
                <a:solidFill>
                  <a:prstClr val="black"/>
                </a:solidFill>
                <a:effectLst/>
                <a:uLnTx/>
                <a:uFillTx/>
                <a:latin typeface="Calibri" panose="020F0502020204030204"/>
                <a:ea typeface="+mj-ea"/>
                <a:cs typeface="+mj-cs"/>
              </a:rPr>
              <a:t> key insights</a:t>
            </a:r>
            <a:r>
              <a:rPr kumimoji="0" lang="en-US" sz="1400" b="0" i="0" u="none" strike="noStrike" kern="1200" cap="none" spc="0" normalizeH="0" baseline="0" noProof="0" dirty="0">
                <a:ln>
                  <a:noFill/>
                </a:ln>
                <a:solidFill>
                  <a:prstClr val="black"/>
                </a:solidFill>
                <a:effectLst/>
                <a:uLnTx/>
                <a:uFillTx/>
                <a:latin typeface="Calibri" panose="020F0502020204030204"/>
                <a:ea typeface="+mj-ea"/>
                <a:cs typeface="+mj-cs"/>
              </a:rPr>
              <a:t>(Slide 4/4)</a:t>
            </a:r>
            <a:endParaRPr kumimoji="0" lang="en-CA" sz="44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37531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97208" y="301594"/>
            <a:ext cx="8362737" cy="1189038"/>
          </a:xfrm>
        </p:spPr>
        <p:txBody>
          <a:bodyPr/>
          <a:lstStyle/>
          <a:p>
            <a:r>
              <a:rPr lang="en-US" sz="2400" dirty="0">
                <a:solidFill>
                  <a:schemeClr val="tx1"/>
                </a:solidFill>
                <a:latin typeface="+mn-lt"/>
              </a:rPr>
              <a:t>Challenges and barriers in Launching New Master’s Programs</a:t>
            </a:r>
            <a:endParaRPr lang="en-US" sz="4800" dirty="0">
              <a:solidFill>
                <a:schemeClr val="tx1"/>
              </a:solidFill>
              <a:latin typeface="+mn-lt"/>
            </a:endParaRPr>
          </a:p>
        </p:txBody>
      </p:sp>
      <p:pic>
        <p:nvPicPr>
          <p:cNvPr id="4" name="Picture 3" descr="Capilano University - Tourism Industry Association of BC">
            <a:extLst>
              <a:ext uri="{FF2B5EF4-FFF2-40B4-BE49-F238E27FC236}">
                <a16:creationId xmlns:a16="http://schemas.microsoft.com/office/drawing/2014/main" id="{0A9FD795-9434-549C-3BF1-E93701661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977" y="6083453"/>
            <a:ext cx="1144968" cy="6076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
            <a:extLst>
              <a:ext uri="{FF2B5EF4-FFF2-40B4-BE49-F238E27FC236}">
                <a16:creationId xmlns:a16="http://schemas.microsoft.com/office/drawing/2014/main" id="{2943929B-F00E-3580-5012-1BB060E64371}"/>
              </a:ext>
            </a:extLst>
          </p:cNvPr>
          <p:cNvSpPr>
            <a:spLocks noChangeArrowheads="1"/>
          </p:cNvSpPr>
          <p:nvPr/>
        </p:nvSpPr>
        <p:spPr bwMode="auto">
          <a:xfrm>
            <a:off x="97208" y="1026740"/>
            <a:ext cx="8481400" cy="480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n-US" altLang="en-US" b="1" u="sng" dirty="0"/>
              <a:t>Industry Partnerships</a:t>
            </a:r>
            <a:r>
              <a:rPr lang="en-US" altLang="en-US" dirty="0"/>
              <a:t>: </a:t>
            </a:r>
            <a:r>
              <a:rPr lang="en-US" altLang="en-US" sz="1600" dirty="0"/>
              <a:t>Strong industry collaborations are needed for internships, capstone projects, and credibility. </a:t>
            </a:r>
            <a:endParaRPr lang="en-US" altLang="en-US" dirty="0"/>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n-US" altLang="en-US" b="1" u="sng" dirty="0"/>
              <a:t>Regulatory &amp; Accreditation</a:t>
            </a:r>
            <a:r>
              <a:rPr lang="en-US" altLang="en-US" dirty="0"/>
              <a:t>: </a:t>
            </a:r>
            <a:r>
              <a:rPr lang="en-US" altLang="en-US" sz="1600" dirty="0"/>
              <a:t>Gaining government and internal approval is time-consuming and complex. </a:t>
            </a:r>
            <a:endParaRPr lang="en-US" altLang="en-US" dirty="0"/>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n-US" altLang="en-US" b="1" u="sng" dirty="0"/>
              <a:t>Faculty &amp; Resource Constraints</a:t>
            </a:r>
            <a:r>
              <a:rPr lang="en-US" altLang="en-US" dirty="0"/>
              <a:t>: </a:t>
            </a:r>
            <a:r>
              <a:rPr lang="en-US" altLang="en-US" sz="1600" dirty="0"/>
              <a:t>Lack of PhD-qualified faculty, limited funding, and inadequate infrastructure (</a:t>
            </a:r>
            <a:r>
              <a:rPr lang="en-US" sz="1600" dirty="0"/>
              <a:t>physical space)</a:t>
            </a:r>
            <a:r>
              <a:rPr lang="en-US" altLang="en-US" sz="1600" dirty="0"/>
              <a:t> pose major challenges. </a:t>
            </a:r>
            <a:endParaRPr lang="en-US" altLang="en-US" dirty="0"/>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n-US" altLang="en-US" b="1" u="sng" dirty="0"/>
              <a:t>Branding &amp; Institutional Identity</a:t>
            </a:r>
            <a:r>
              <a:rPr lang="en-US" altLang="en-US" dirty="0"/>
              <a:t>: </a:t>
            </a:r>
            <a:r>
              <a:rPr lang="en-US" altLang="en-US" sz="1600" dirty="0" err="1"/>
              <a:t>CapU</a:t>
            </a:r>
            <a:r>
              <a:rPr lang="en-US" altLang="en-US" sz="1600" dirty="0"/>
              <a:t> is known for undergraduate programs, and shifting its reputation to graduate education will take time and effort. </a:t>
            </a:r>
            <a:endParaRPr lang="en-US" altLang="en-US" dirty="0"/>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n-US" altLang="en-US" b="1" u="sng" dirty="0"/>
              <a:t>Long Development Timelines</a:t>
            </a:r>
            <a:r>
              <a:rPr lang="en-US" altLang="en-US" dirty="0"/>
              <a:t>: </a:t>
            </a:r>
            <a:r>
              <a:rPr lang="en-US" altLang="en-US" sz="1600" dirty="0"/>
              <a:t>Program approval and launch take significant time, requiring strong institutional support and alignment. </a:t>
            </a:r>
            <a:endParaRPr lang="en-US" altLang="en-US" dirty="0"/>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n-US" dirty="0"/>
              <a:t>The success of new master’s programs depends heavily on </a:t>
            </a:r>
            <a:r>
              <a:rPr lang="en-US" b="1" u="sng" dirty="0"/>
              <a:t>securing sufficient funding and recruiting qualified faculty</a:t>
            </a:r>
            <a:r>
              <a:rPr lang="en-US" dirty="0"/>
              <a:t>, both of which are currently seen as major obstacles.</a:t>
            </a:r>
            <a:endParaRPr lang="en-US" altLang="en-US" dirty="0"/>
          </a:p>
        </p:txBody>
      </p:sp>
    </p:spTree>
    <p:extLst>
      <p:ext uri="{BB962C8B-B14F-4D97-AF65-F5344CB8AC3E}">
        <p14:creationId xmlns:p14="http://schemas.microsoft.com/office/powerpoint/2010/main" val="377306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616580" y="2696748"/>
            <a:ext cx="10958839" cy="2031325"/>
          </a:xfrm>
        </p:spPr>
        <p:txBody>
          <a:bodyPr/>
          <a:lstStyle/>
          <a:p>
            <a:pPr algn="l"/>
            <a:r>
              <a:rPr lang="en-US" sz="4400" dirty="0"/>
              <a:t>Building Brand Recognition </a:t>
            </a:r>
            <a:r>
              <a:rPr lang="en-US" sz="1200" dirty="0"/>
              <a:t>(By affiliating with highly reputable institutions) </a:t>
            </a:r>
            <a:br>
              <a:rPr lang="en-US" sz="1800" dirty="0"/>
            </a:br>
            <a:r>
              <a:rPr lang="en-US" sz="4400" dirty="0"/>
              <a:t>&amp; Attracting Students</a:t>
            </a:r>
            <a:br>
              <a:rPr lang="en-US" sz="4400" dirty="0"/>
            </a:br>
            <a:r>
              <a:rPr lang="en-US" sz="4400" dirty="0"/>
              <a:t>&amp; Generating Revenue </a:t>
            </a:r>
          </a:p>
        </p:txBody>
      </p:sp>
    </p:spTree>
    <p:extLst>
      <p:ext uri="{BB962C8B-B14F-4D97-AF65-F5344CB8AC3E}">
        <p14:creationId xmlns:p14="http://schemas.microsoft.com/office/powerpoint/2010/main" val="322874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20E13D-20D1-A0EE-BE22-A9B385DC8D67}"/>
              </a:ext>
            </a:extLst>
          </p:cNvPr>
          <p:cNvSpPr txBox="1"/>
          <p:nvPr/>
        </p:nvSpPr>
        <p:spPr>
          <a:xfrm>
            <a:off x="870612" y="2557226"/>
            <a:ext cx="4172415" cy="17543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CA" sz="3600" b="1" u="sng" dirty="0">
                <a:ln w="0"/>
                <a:solidFill>
                  <a:schemeClr val="tx1"/>
                </a:solidFill>
                <a:effectLst>
                  <a:outerShdw blurRad="38100" dist="19050" dir="2700000" algn="tl" rotWithShape="0">
                    <a:schemeClr val="dk1">
                      <a:alpha val="40000"/>
                    </a:schemeClr>
                  </a:outerShdw>
                </a:effectLst>
              </a:rPr>
              <a:t>Analyzing: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chemeClr val="tx1"/>
                </a:solidFill>
                <a:effectLst/>
              </a:rPr>
              <a:t>Fundação</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Getulio</a:t>
            </a:r>
            <a:r>
              <a:rPr kumimoji="0" lang="en-US" altLang="en-US" sz="2400" b="0" i="0" u="none" strike="noStrike" cap="none" normalizeH="0" baseline="0" dirty="0">
                <a:ln>
                  <a:noFill/>
                </a:ln>
                <a:solidFill>
                  <a:schemeClr val="tx1"/>
                </a:solidFill>
                <a:effectLst/>
              </a:rPr>
              <a:t> Vargas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rPr>
              <a:t>Georgetown University </a:t>
            </a:r>
            <a:endParaRPr lang="en-US" altLang="en-US" sz="2400" dirty="0"/>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rPr>
              <a:t>UC Berkeley</a:t>
            </a:r>
          </a:p>
        </p:txBody>
      </p:sp>
      <p:sp>
        <p:nvSpPr>
          <p:cNvPr id="9" name="Rectangle 2">
            <a:extLst>
              <a:ext uri="{FF2B5EF4-FFF2-40B4-BE49-F238E27FC236}">
                <a16:creationId xmlns:a16="http://schemas.microsoft.com/office/drawing/2014/main" id="{F0DDB3DF-B076-32F6-6B8E-2DBD0749D45F}"/>
              </a:ext>
            </a:extLst>
          </p:cNvPr>
          <p:cNvSpPr>
            <a:spLocks noChangeArrowheads="1"/>
          </p:cNvSpPr>
          <p:nvPr/>
        </p:nvSpPr>
        <p:spPr bwMode="auto">
          <a:xfrm>
            <a:off x="6799033" y="2588003"/>
            <a:ext cx="4623766" cy="1908215"/>
          </a:xfrm>
          <a:prstGeom prst="rect">
            <a:avLst/>
          </a:prstGeom>
          <a:solidFill>
            <a:schemeClr val="accent4">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Based 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rPr>
              <a:t>Short-Term Programs </a:t>
            </a:r>
            <a:endParaRPr lang="en-US" altLang="en-US" dirty="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rPr>
              <a:t>Executive Education</a:t>
            </a:r>
            <a:endParaRPr lang="en-US" altLang="en-US" dirty="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rPr>
              <a:t>Continuing Education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rPr>
              <a:t>Professional Development</a:t>
            </a:r>
            <a:endParaRPr lang="en-US" altLang="en-US" dirty="0"/>
          </a:p>
          <a:p>
            <a:pPr marL="285750" marR="0" lvl="0" indent="-285750" algn="l" defTabSz="91440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i="0" u="none" strike="noStrike" cap="none" normalizeH="0" baseline="0" dirty="0">
                <a:ln>
                  <a:noFill/>
                </a:ln>
                <a:solidFill>
                  <a:schemeClr val="tx1"/>
                </a:solidFill>
                <a:effectLst/>
              </a:rPr>
              <a:t>Partnerships or International Collaborations </a:t>
            </a:r>
          </a:p>
        </p:txBody>
      </p:sp>
      <p:sp>
        <p:nvSpPr>
          <p:cNvPr id="4" name="Arrow: Right 3">
            <a:extLst>
              <a:ext uri="{FF2B5EF4-FFF2-40B4-BE49-F238E27FC236}">
                <a16:creationId xmlns:a16="http://schemas.microsoft.com/office/drawing/2014/main" id="{0B19B616-7FE9-A837-CCED-7BF08B53D389}"/>
              </a:ext>
            </a:extLst>
          </p:cNvPr>
          <p:cNvSpPr/>
          <p:nvPr/>
        </p:nvSpPr>
        <p:spPr>
          <a:xfrm>
            <a:off x="5043027" y="3110595"/>
            <a:ext cx="1756006" cy="86303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19784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C0A2-9D54-D6AB-9028-9AA2294F1AA6}"/>
              </a:ext>
            </a:extLst>
          </p:cNvPr>
          <p:cNvSpPr>
            <a:spLocks noGrp="1"/>
          </p:cNvSpPr>
          <p:nvPr>
            <p:ph type="title"/>
          </p:nvPr>
        </p:nvSpPr>
        <p:spPr/>
        <p:txBody>
          <a:bodyPr/>
          <a:lstStyle/>
          <a:p>
            <a:pPr algn="ctr"/>
            <a:r>
              <a:rPr kumimoji="0" lang="en-US" altLang="en-US" sz="4400" b="0" i="0" u="none" strike="noStrike" cap="none" normalizeH="0" baseline="0" dirty="0" err="1">
                <a:ln>
                  <a:noFill/>
                </a:ln>
                <a:solidFill>
                  <a:schemeClr val="tx1"/>
                </a:solidFill>
                <a:effectLst/>
              </a:rPr>
              <a:t>Fundação</a:t>
            </a:r>
            <a:r>
              <a:rPr kumimoji="0" lang="en-US" altLang="en-US" sz="4400" b="0" i="0" u="none" strike="noStrike" cap="none" normalizeH="0" baseline="0" dirty="0">
                <a:ln>
                  <a:noFill/>
                </a:ln>
                <a:solidFill>
                  <a:schemeClr val="tx1"/>
                </a:solidFill>
                <a:effectLst/>
              </a:rPr>
              <a:t> </a:t>
            </a:r>
            <a:r>
              <a:rPr kumimoji="0" lang="en-US" altLang="en-US" sz="4400" b="0" i="0" u="none" strike="noStrike" cap="none" normalizeH="0" baseline="0" dirty="0" err="1">
                <a:ln>
                  <a:noFill/>
                </a:ln>
                <a:solidFill>
                  <a:schemeClr val="tx1"/>
                </a:solidFill>
                <a:effectLst/>
              </a:rPr>
              <a:t>Getulio</a:t>
            </a:r>
            <a:r>
              <a:rPr kumimoji="0" lang="en-US" altLang="en-US" sz="4400" b="0" i="0" u="none" strike="noStrike" cap="none" normalizeH="0" baseline="0" dirty="0">
                <a:ln>
                  <a:noFill/>
                </a:ln>
                <a:solidFill>
                  <a:schemeClr val="tx1"/>
                </a:solidFill>
                <a:effectLst/>
              </a:rPr>
              <a:t> Vargas</a:t>
            </a:r>
            <a:endParaRPr lang="en-CA" dirty="0"/>
          </a:p>
        </p:txBody>
      </p:sp>
      <p:pic>
        <p:nvPicPr>
          <p:cNvPr id="1030" name="Picture 6" descr="Fundação Getulio Vargas (FGV) | Columbia Global Centers">
            <a:extLst>
              <a:ext uri="{FF2B5EF4-FFF2-40B4-BE49-F238E27FC236}">
                <a16:creationId xmlns:a16="http://schemas.microsoft.com/office/drawing/2014/main" id="{6828DC42-036A-11B6-7CFE-99321DB3BC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1" t="30059" b="34523"/>
          <a:stretch/>
        </p:blipFill>
        <p:spPr bwMode="auto">
          <a:xfrm>
            <a:off x="2238054" y="1987854"/>
            <a:ext cx="7715891" cy="272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244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71E772-6C6E-45DF-91C3-89757F80E1A7}"/>
              </a:ext>
            </a:extLst>
          </p:cNvPr>
          <p:cNvSpPr>
            <a:spLocks noGrp="1"/>
          </p:cNvSpPr>
          <p:nvPr>
            <p:ph type="title"/>
          </p:nvPr>
        </p:nvSpPr>
        <p:spPr>
          <a:xfrm>
            <a:off x="214318" y="1"/>
            <a:ext cx="10515600" cy="741218"/>
          </a:xfrm>
        </p:spPr>
        <p:txBody>
          <a:bodyPr>
            <a:noAutofit/>
          </a:bodyPr>
          <a:lstStyle/>
          <a:p>
            <a:r>
              <a:rPr lang="en-US" sz="2000" b="1" i="0" dirty="0">
                <a:effectLst/>
                <a:latin typeface="Gotham Book"/>
              </a:rPr>
              <a:t>The International Affairs Division at FGV: </a:t>
            </a:r>
            <a:r>
              <a:rPr lang="en-US" sz="2000" b="1" i="0" dirty="0">
                <a:effectLst/>
                <a:highlight>
                  <a:srgbClr val="FFFF00"/>
                </a:highlight>
                <a:latin typeface="Gotham Book"/>
              </a:rPr>
              <a:t>Training</a:t>
            </a:r>
            <a:r>
              <a:rPr lang="en-US" sz="2000" b="1" i="0" dirty="0">
                <a:effectLst/>
                <a:latin typeface="Gotham Book"/>
              </a:rPr>
              <a:t> </a:t>
            </a:r>
            <a:endParaRPr lang="en-CA" sz="2000" b="1" dirty="0">
              <a:latin typeface="+mn-lt"/>
            </a:endParaRPr>
          </a:p>
        </p:txBody>
      </p:sp>
      <p:pic>
        <p:nvPicPr>
          <p:cNvPr id="6" name="Picture 5">
            <a:extLst>
              <a:ext uri="{FF2B5EF4-FFF2-40B4-BE49-F238E27FC236}">
                <a16:creationId xmlns:a16="http://schemas.microsoft.com/office/drawing/2014/main" id="{D8CEE300-1AF9-7DD5-44AA-442A10A6852D}"/>
              </a:ext>
            </a:extLst>
          </p:cNvPr>
          <p:cNvPicPr>
            <a:picLocks noChangeAspect="1"/>
          </p:cNvPicPr>
          <p:nvPr/>
        </p:nvPicPr>
        <p:blipFill>
          <a:blip r:embed="rId2"/>
          <a:stretch>
            <a:fillRect/>
          </a:stretch>
        </p:blipFill>
        <p:spPr>
          <a:xfrm>
            <a:off x="10148460" y="140708"/>
            <a:ext cx="1842660" cy="879624"/>
          </a:xfrm>
          <a:prstGeom prst="rect">
            <a:avLst/>
          </a:prstGeom>
        </p:spPr>
      </p:pic>
      <p:sp>
        <p:nvSpPr>
          <p:cNvPr id="10" name="TextBox 9">
            <a:extLst>
              <a:ext uri="{FF2B5EF4-FFF2-40B4-BE49-F238E27FC236}">
                <a16:creationId xmlns:a16="http://schemas.microsoft.com/office/drawing/2014/main" id="{AFF40629-0AF6-7BA8-6D0F-0B97BEB634CC}"/>
              </a:ext>
            </a:extLst>
          </p:cNvPr>
          <p:cNvSpPr txBox="1"/>
          <p:nvPr/>
        </p:nvSpPr>
        <p:spPr>
          <a:xfrm>
            <a:off x="285324" y="555482"/>
            <a:ext cx="9599894" cy="1200329"/>
          </a:xfrm>
          <a:prstGeom prst="rect">
            <a:avLst/>
          </a:prstGeom>
          <a:noFill/>
        </p:spPr>
        <p:txBody>
          <a:bodyPr wrap="square">
            <a:spAutoFit/>
          </a:bodyPr>
          <a:lstStyle/>
          <a:p>
            <a:pPr algn="l"/>
            <a:r>
              <a:rPr lang="en-US" b="0" i="0" dirty="0">
                <a:solidFill>
                  <a:srgbClr val="333333"/>
                </a:solidFill>
                <a:effectLst/>
                <a:latin typeface="Gotham Book"/>
              </a:rPr>
              <a:t>The International Affairs Division identifies opportunities and develops activities such as </a:t>
            </a:r>
            <a:r>
              <a:rPr lang="en-US" b="0" i="0" u="sng" dirty="0">
                <a:solidFill>
                  <a:srgbClr val="333333"/>
                </a:solidFill>
                <a:effectLst/>
                <a:latin typeface="Gotham Book"/>
              </a:rPr>
              <a:t>academic cooperation</a:t>
            </a:r>
            <a:r>
              <a:rPr lang="en-US" b="0" i="0" dirty="0">
                <a:solidFill>
                  <a:srgbClr val="333333"/>
                </a:solidFill>
                <a:effectLst/>
                <a:latin typeface="Gotham Book"/>
              </a:rPr>
              <a:t>, </a:t>
            </a:r>
            <a:r>
              <a:rPr lang="en-US" b="0" i="0" u="sng" dirty="0">
                <a:solidFill>
                  <a:srgbClr val="333333"/>
                </a:solidFill>
                <a:effectLst/>
                <a:latin typeface="Gotham Book"/>
              </a:rPr>
              <a:t>applied research</a:t>
            </a:r>
            <a:r>
              <a:rPr lang="en-US" b="0" i="0" dirty="0">
                <a:solidFill>
                  <a:srgbClr val="333333"/>
                </a:solidFill>
                <a:effectLst/>
                <a:latin typeface="Gotham Book"/>
              </a:rPr>
              <a:t>, </a:t>
            </a:r>
            <a:r>
              <a:rPr lang="en-US" b="0" i="0" u="sng" dirty="0">
                <a:solidFill>
                  <a:srgbClr val="333333"/>
                </a:solidFill>
                <a:effectLst/>
                <a:latin typeface="Gotham Book"/>
              </a:rPr>
              <a:t>project consulting</a:t>
            </a:r>
            <a:r>
              <a:rPr lang="en-US" b="0" i="0" dirty="0">
                <a:solidFill>
                  <a:srgbClr val="333333"/>
                </a:solidFill>
                <a:effectLst/>
                <a:latin typeface="Gotham Book"/>
              </a:rPr>
              <a:t>, </a:t>
            </a:r>
            <a:r>
              <a:rPr lang="en-US" b="1" i="0" u="sng" dirty="0">
                <a:solidFill>
                  <a:srgbClr val="333333"/>
                </a:solidFill>
                <a:effectLst/>
                <a:latin typeface="Gotham Book"/>
              </a:rPr>
              <a:t>executive training</a:t>
            </a:r>
            <a:r>
              <a:rPr lang="en-US" b="0" i="0" dirty="0">
                <a:solidFill>
                  <a:srgbClr val="333333"/>
                </a:solidFill>
                <a:effectLst/>
                <a:latin typeface="Gotham Book"/>
              </a:rPr>
              <a:t>, and </a:t>
            </a:r>
            <a:r>
              <a:rPr lang="en-US" b="1" i="0" u="sng" dirty="0">
                <a:solidFill>
                  <a:srgbClr val="333333"/>
                </a:solidFill>
                <a:effectLst/>
                <a:latin typeface="Gotham Book"/>
              </a:rPr>
              <a:t>corporate diplomacy</a:t>
            </a:r>
            <a:r>
              <a:rPr lang="en-US" b="0" i="0" dirty="0">
                <a:solidFill>
                  <a:srgbClr val="333333"/>
                </a:solidFill>
                <a:effectLst/>
                <a:latin typeface="Gotham Book"/>
              </a:rPr>
              <a:t>, promoting best practices and stimulating initiatives that meet the needs of the public and private sectors in Brazil and worldwide. </a:t>
            </a:r>
          </a:p>
        </p:txBody>
      </p:sp>
      <p:sp>
        <p:nvSpPr>
          <p:cNvPr id="12" name="TextBox 11">
            <a:extLst>
              <a:ext uri="{FF2B5EF4-FFF2-40B4-BE49-F238E27FC236}">
                <a16:creationId xmlns:a16="http://schemas.microsoft.com/office/drawing/2014/main" id="{9D4C0A41-1E00-4E05-942A-905A2448D780}"/>
              </a:ext>
            </a:extLst>
          </p:cNvPr>
          <p:cNvSpPr txBox="1"/>
          <p:nvPr/>
        </p:nvSpPr>
        <p:spPr>
          <a:xfrm>
            <a:off x="285324" y="1726291"/>
            <a:ext cx="10444594" cy="2662267"/>
          </a:xfrm>
          <a:prstGeom prst="rect">
            <a:avLst/>
          </a:prstGeom>
          <a:noFill/>
        </p:spPr>
        <p:txBody>
          <a:bodyPr wrap="square">
            <a:spAutoFit/>
          </a:bodyPr>
          <a:lstStyle/>
          <a:p>
            <a:pPr marL="285750" indent="-285750" algn="l">
              <a:buFont typeface="Wingdings" panose="05000000000000000000" pitchFamily="2" charset="2"/>
              <a:buChar char="ü"/>
            </a:pPr>
            <a:r>
              <a:rPr lang="en-US" sz="1600" dirty="0">
                <a:solidFill>
                  <a:srgbClr val="333333"/>
                </a:solidFill>
                <a:latin typeface="Gotham Book"/>
              </a:rPr>
              <a:t>There are two types of training in FGV DINT:</a:t>
            </a:r>
          </a:p>
          <a:p>
            <a:pPr algn="l"/>
            <a:r>
              <a:rPr lang="en-US" sz="1600" b="1" i="0" dirty="0">
                <a:solidFill>
                  <a:srgbClr val="333333"/>
                </a:solidFill>
                <a:effectLst/>
                <a:latin typeface="Gotham Book"/>
              </a:rPr>
              <a:t>1- Tailored Training:</a:t>
            </a:r>
          </a:p>
          <a:p>
            <a:pPr algn="l"/>
            <a:endParaRPr lang="en-US" sz="1600" b="0" i="0" dirty="0">
              <a:solidFill>
                <a:srgbClr val="333333"/>
              </a:solidFill>
              <a:effectLst/>
              <a:latin typeface="Gotham Book"/>
            </a:endParaRPr>
          </a:p>
          <a:p>
            <a:pPr algn="l"/>
            <a:endParaRPr lang="en-US" sz="1600" b="0" i="0" dirty="0">
              <a:solidFill>
                <a:srgbClr val="333333"/>
              </a:solidFill>
              <a:effectLst/>
              <a:latin typeface="Gotham Book"/>
            </a:endParaRPr>
          </a:p>
          <a:p>
            <a:pPr algn="l"/>
            <a:endParaRPr lang="en-US" sz="1600" b="0" i="0" dirty="0">
              <a:solidFill>
                <a:srgbClr val="333333"/>
              </a:solidFill>
              <a:effectLst/>
              <a:latin typeface="Gotham Book"/>
            </a:endParaRPr>
          </a:p>
          <a:p>
            <a:pPr algn="l"/>
            <a:endParaRPr lang="en-US" sz="1600" dirty="0">
              <a:solidFill>
                <a:srgbClr val="333333"/>
              </a:solidFill>
              <a:latin typeface="Gotham Book"/>
            </a:endParaRPr>
          </a:p>
          <a:p>
            <a:pPr algn="l"/>
            <a:endParaRPr lang="en-US" sz="1600" b="0" i="0" dirty="0">
              <a:solidFill>
                <a:srgbClr val="333333"/>
              </a:solidFill>
              <a:effectLst/>
              <a:latin typeface="Gotham Book"/>
            </a:endParaRPr>
          </a:p>
          <a:p>
            <a:pPr algn="l"/>
            <a:endParaRPr lang="en-US" sz="1600" b="0" i="0" dirty="0">
              <a:solidFill>
                <a:srgbClr val="333333"/>
              </a:solidFill>
              <a:effectLst/>
              <a:latin typeface="Gotham Book"/>
            </a:endParaRPr>
          </a:p>
          <a:p>
            <a:pPr algn="l"/>
            <a:endParaRPr lang="en-US" sz="700" b="0" i="0" dirty="0">
              <a:solidFill>
                <a:srgbClr val="333333"/>
              </a:solidFill>
              <a:effectLst/>
              <a:latin typeface="Gotham Book"/>
            </a:endParaRPr>
          </a:p>
          <a:p>
            <a:pPr algn="l"/>
            <a:endParaRPr lang="en-US" sz="1000" b="1" dirty="0">
              <a:solidFill>
                <a:srgbClr val="333333"/>
              </a:solidFill>
              <a:latin typeface="Gotham Book"/>
            </a:endParaRPr>
          </a:p>
          <a:p>
            <a:pPr algn="l"/>
            <a:r>
              <a:rPr lang="en-US" sz="1600" b="1" dirty="0">
                <a:solidFill>
                  <a:srgbClr val="333333"/>
                </a:solidFill>
                <a:latin typeface="Gotham Book"/>
              </a:rPr>
              <a:t>2- Executive Education: </a:t>
            </a:r>
          </a:p>
        </p:txBody>
      </p:sp>
      <p:graphicFrame>
        <p:nvGraphicFramePr>
          <p:cNvPr id="13" name="Table 13">
            <a:extLst>
              <a:ext uri="{FF2B5EF4-FFF2-40B4-BE49-F238E27FC236}">
                <a16:creationId xmlns:a16="http://schemas.microsoft.com/office/drawing/2014/main" id="{607590E0-76DE-0D8B-F60F-D23B2C3ECAB0}"/>
              </a:ext>
            </a:extLst>
          </p:cNvPr>
          <p:cNvGraphicFramePr>
            <a:graphicFrameLocks noGrp="1"/>
          </p:cNvGraphicFramePr>
          <p:nvPr/>
        </p:nvGraphicFramePr>
        <p:xfrm>
          <a:off x="387925" y="2392836"/>
          <a:ext cx="11416149" cy="1331652"/>
        </p:xfrm>
        <a:graphic>
          <a:graphicData uri="http://schemas.openxmlformats.org/drawingml/2006/table">
            <a:tbl>
              <a:tblPr firstRow="1" bandRow="1">
                <a:tableStyleId>{5C22544A-7EE6-4342-B048-85BDC9FD1C3A}</a:tableStyleId>
              </a:tblPr>
              <a:tblGrid>
                <a:gridCol w="3254656">
                  <a:extLst>
                    <a:ext uri="{9D8B030D-6E8A-4147-A177-3AD203B41FA5}">
                      <a16:colId xmlns:a16="http://schemas.microsoft.com/office/drawing/2014/main" val="2433421152"/>
                    </a:ext>
                  </a:extLst>
                </a:gridCol>
                <a:gridCol w="2902689">
                  <a:extLst>
                    <a:ext uri="{9D8B030D-6E8A-4147-A177-3AD203B41FA5}">
                      <a16:colId xmlns:a16="http://schemas.microsoft.com/office/drawing/2014/main" val="2581289282"/>
                    </a:ext>
                  </a:extLst>
                </a:gridCol>
                <a:gridCol w="2664233">
                  <a:extLst>
                    <a:ext uri="{9D8B030D-6E8A-4147-A177-3AD203B41FA5}">
                      <a16:colId xmlns:a16="http://schemas.microsoft.com/office/drawing/2014/main" val="2551999143"/>
                    </a:ext>
                  </a:extLst>
                </a:gridCol>
                <a:gridCol w="2594571">
                  <a:extLst>
                    <a:ext uri="{9D8B030D-6E8A-4147-A177-3AD203B41FA5}">
                      <a16:colId xmlns:a16="http://schemas.microsoft.com/office/drawing/2014/main" val="1702906008"/>
                    </a:ext>
                  </a:extLst>
                </a:gridCol>
              </a:tblGrid>
              <a:tr h="233327">
                <a:tc gridSpan="4">
                  <a:txBody>
                    <a:bodyPr/>
                    <a:lstStyle/>
                    <a:p>
                      <a:pPr algn="ctr"/>
                      <a:r>
                        <a:rPr lang="en-US" dirty="0"/>
                        <a:t>Tailored program topics</a:t>
                      </a:r>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329331495"/>
                  </a:ext>
                </a:extLst>
              </a:tr>
              <a:tr h="330546">
                <a:tc>
                  <a:txBody>
                    <a:bodyPr/>
                    <a:lstStyle/>
                    <a:p>
                      <a:pPr algn="l">
                        <a:buFont typeface="Arial" panose="020B0604020202020204" pitchFamily="34" charset="0"/>
                        <a:buNone/>
                      </a:pPr>
                      <a:r>
                        <a:rPr lang="en-US" sz="1400" b="0" i="0" dirty="0">
                          <a:solidFill>
                            <a:srgbClr val="333333"/>
                          </a:solidFill>
                          <a:effectLst/>
                          <a:latin typeface="Gotham Book"/>
                        </a:rPr>
                        <a:t>Politics and Economy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Strategy and Business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Entrepreneurship and Innovation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Administration and Public Policy </a:t>
                      </a:r>
                    </a:p>
                  </a:txBody>
                  <a:tcPr/>
                </a:tc>
                <a:extLst>
                  <a:ext uri="{0D108BD9-81ED-4DB2-BD59-A6C34878D82A}">
                    <a16:rowId xmlns:a16="http://schemas.microsoft.com/office/drawing/2014/main" val="3801651274"/>
                  </a:ext>
                </a:extLst>
              </a:tr>
              <a:tr h="330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Foreign Trade and International Relations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Communication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Technology and Data Science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Applied Mathematics </a:t>
                      </a:r>
                    </a:p>
                  </a:txBody>
                  <a:tcPr/>
                </a:tc>
                <a:extLst>
                  <a:ext uri="{0D108BD9-81ED-4DB2-BD59-A6C34878D82A}">
                    <a16:rowId xmlns:a16="http://schemas.microsoft.com/office/drawing/2014/main" val="914166704"/>
                  </a:ext>
                </a:extLst>
              </a:tr>
              <a:tr h="194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Law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Agricultural business </a:t>
                      </a:r>
                    </a:p>
                  </a:txBody>
                  <a:tcPr/>
                </a:tc>
                <a:tc>
                  <a:txBody>
                    <a:bodyPr/>
                    <a:lstStyle/>
                    <a:p>
                      <a:pPr algn="l">
                        <a:buFont typeface="Arial" panose="020B0604020202020204" pitchFamily="34" charset="0"/>
                        <a:buNone/>
                      </a:pPr>
                      <a:r>
                        <a:rPr lang="en-US" sz="1400" b="0" i="0" dirty="0">
                          <a:solidFill>
                            <a:srgbClr val="333333"/>
                          </a:solidFill>
                          <a:effectLst/>
                          <a:latin typeface="Gotham Book"/>
                        </a:rPr>
                        <a:t>Energy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Gotham Book"/>
                        </a:rPr>
                        <a:t>Public Health </a:t>
                      </a:r>
                    </a:p>
                  </a:txBody>
                  <a:tcPr/>
                </a:tc>
                <a:extLst>
                  <a:ext uri="{0D108BD9-81ED-4DB2-BD59-A6C34878D82A}">
                    <a16:rowId xmlns:a16="http://schemas.microsoft.com/office/drawing/2014/main" val="822217844"/>
                  </a:ext>
                </a:extLst>
              </a:tr>
            </a:tbl>
          </a:graphicData>
        </a:graphic>
      </p:graphicFrame>
      <p:sp>
        <p:nvSpPr>
          <p:cNvPr id="14" name="Arrow: Right 13">
            <a:extLst>
              <a:ext uri="{FF2B5EF4-FFF2-40B4-BE49-F238E27FC236}">
                <a16:creationId xmlns:a16="http://schemas.microsoft.com/office/drawing/2014/main" id="{BD120316-95AA-EFD4-5F13-ED8DACD420D6}"/>
              </a:ext>
            </a:extLst>
          </p:cNvPr>
          <p:cNvSpPr/>
          <p:nvPr/>
        </p:nvSpPr>
        <p:spPr>
          <a:xfrm>
            <a:off x="10009918" y="4391033"/>
            <a:ext cx="2119744" cy="171450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1800" b="0" kern="1200" dirty="0">
                <a:solidFill>
                  <a:schemeClr val="tx1"/>
                </a:solidFill>
                <a:effectLst/>
              </a:rPr>
              <a:t>short and medium-term courses</a:t>
            </a:r>
            <a:endParaRPr lang="en-CA" sz="1600" b="0" i="0" kern="1200" dirty="0">
              <a:solidFill>
                <a:schemeClr val="tx1"/>
              </a:solidFill>
              <a:effectLst/>
              <a:latin typeface="+mn-lt"/>
              <a:ea typeface="+mn-ea"/>
              <a:cs typeface="+mn-cs"/>
            </a:endParaRPr>
          </a:p>
        </p:txBody>
      </p:sp>
      <p:graphicFrame>
        <p:nvGraphicFramePr>
          <p:cNvPr id="16" name="Table 15">
            <a:extLst>
              <a:ext uri="{FF2B5EF4-FFF2-40B4-BE49-F238E27FC236}">
                <a16:creationId xmlns:a16="http://schemas.microsoft.com/office/drawing/2014/main" id="{297BA59F-CC9C-8843-8773-6B3F5E7FD245}"/>
              </a:ext>
            </a:extLst>
          </p:cNvPr>
          <p:cNvGraphicFramePr>
            <a:graphicFrameLocks noGrp="1"/>
          </p:cNvGraphicFramePr>
          <p:nvPr/>
        </p:nvGraphicFramePr>
        <p:xfrm>
          <a:off x="665018" y="4542886"/>
          <a:ext cx="9220200" cy="1410796"/>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3224959297"/>
                    </a:ext>
                  </a:extLst>
                </a:gridCol>
                <a:gridCol w="3248891">
                  <a:extLst>
                    <a:ext uri="{9D8B030D-6E8A-4147-A177-3AD203B41FA5}">
                      <a16:colId xmlns:a16="http://schemas.microsoft.com/office/drawing/2014/main" val="3809375776"/>
                    </a:ext>
                  </a:extLst>
                </a:gridCol>
                <a:gridCol w="3228109">
                  <a:extLst>
                    <a:ext uri="{9D8B030D-6E8A-4147-A177-3AD203B41FA5}">
                      <a16:colId xmlns:a16="http://schemas.microsoft.com/office/drawing/2014/main" val="830781964"/>
                    </a:ext>
                  </a:extLst>
                </a:gridCol>
              </a:tblGrid>
              <a:tr h="670129">
                <a:tc>
                  <a:txBody>
                    <a:bodyPr/>
                    <a:lstStyle/>
                    <a:p>
                      <a:pPr marL="285750" indent="-285750">
                        <a:buFont typeface="Wingdings" panose="05000000000000000000" pitchFamily="2" charset="2"/>
                        <a:buChar char="ü"/>
                      </a:pPr>
                      <a:r>
                        <a:rPr lang="en-US" sz="1500" b="0" kern="1200" dirty="0">
                          <a:solidFill>
                            <a:schemeClr val="tx1"/>
                          </a:solidFill>
                          <a:effectLst/>
                        </a:rPr>
                        <a:t>Application: </a:t>
                      </a:r>
                    </a:p>
                    <a:p>
                      <a:pPr marL="0" indent="0">
                        <a:buFont typeface="Wingdings" panose="05000000000000000000" pitchFamily="2" charset="2"/>
                        <a:buNone/>
                      </a:pPr>
                      <a:r>
                        <a:rPr lang="en-US" sz="1500" b="0" kern="1200" dirty="0">
                          <a:solidFill>
                            <a:schemeClr val="tx1"/>
                          </a:solidFill>
                          <a:effectLst/>
                        </a:rPr>
                        <a:t>closed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rPr>
                        <a:t>Tuition fee: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effectLst/>
                        </a:rPr>
                        <a:t>Application closed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rPr>
                        <a:t>All of course duration: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b="0" kern="1200" dirty="0">
                          <a:solidFill>
                            <a:schemeClr val="tx1"/>
                          </a:solidFill>
                          <a:effectLst/>
                        </a:rPr>
                        <a:t>40 hours</a:t>
                      </a:r>
                    </a:p>
                  </a:txBody>
                  <a:tcPr/>
                </a:tc>
                <a:extLst>
                  <a:ext uri="{0D108BD9-81ED-4DB2-BD59-A6C34878D82A}">
                    <a16:rowId xmlns:a16="http://schemas.microsoft.com/office/drawing/2014/main" val="2080725239"/>
                  </a:ext>
                </a:extLst>
              </a:tr>
              <a:tr h="74066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rPr>
                        <a:t>Language: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b="0" dirty="0">
                          <a:solidFill>
                            <a:schemeClr val="tx1"/>
                          </a:solidFill>
                          <a:effectLst/>
                        </a:rPr>
                        <a:t>in different languages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CA" sz="1500" b="0" kern="1200" dirty="0">
                          <a:solidFill>
                            <a:schemeClr val="tx1"/>
                          </a:solidFill>
                          <a:effectLst/>
                        </a:rPr>
                        <a:t>Class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500" b="0" kern="1200" dirty="0">
                          <a:solidFill>
                            <a:schemeClr val="tx1"/>
                          </a:solidFill>
                          <a:effectLst/>
                        </a:rPr>
                        <a:t>Presential - Semi-Presential - Virtual</a:t>
                      </a:r>
                      <a:endParaRPr lang="en-US" sz="1500" b="0" kern="1200" dirty="0">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kern="1200" dirty="0">
                        <a:solidFill>
                          <a:schemeClr val="tx1"/>
                        </a:solidFill>
                        <a:effectLst/>
                      </a:endParaRPr>
                    </a:p>
                  </a:txBody>
                  <a:tcPr>
                    <a:solidFill>
                      <a:schemeClr val="bg1"/>
                    </a:solidFill>
                  </a:tcPr>
                </a:tc>
                <a:extLst>
                  <a:ext uri="{0D108BD9-81ED-4DB2-BD59-A6C34878D82A}">
                    <a16:rowId xmlns:a16="http://schemas.microsoft.com/office/drawing/2014/main" val="1269244757"/>
                  </a:ext>
                </a:extLst>
              </a:tr>
            </a:tbl>
          </a:graphicData>
        </a:graphic>
      </p:graphicFrame>
    </p:spTree>
    <p:extLst>
      <p:ext uri="{BB962C8B-B14F-4D97-AF65-F5344CB8AC3E}">
        <p14:creationId xmlns:p14="http://schemas.microsoft.com/office/powerpoint/2010/main" val="46137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BC68EE3-6965-4FF9-ABA0-F52425345B83}"/>
              </a:ext>
            </a:extLst>
          </p:cNvPr>
          <p:cNvSpPr/>
          <p:nvPr/>
        </p:nvSpPr>
        <p:spPr>
          <a:xfrm>
            <a:off x="2036380" y="2597345"/>
            <a:ext cx="10253343" cy="323123"/>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73" name="Rectangle 72">
            <a:extLst>
              <a:ext uri="{FF2B5EF4-FFF2-40B4-BE49-F238E27FC236}">
                <a16:creationId xmlns:a16="http://schemas.microsoft.com/office/drawing/2014/main" id="{02431198-B999-4FD0-AA2D-3FA45279CE98}"/>
              </a:ext>
            </a:extLst>
          </p:cNvPr>
          <p:cNvSpPr/>
          <p:nvPr/>
        </p:nvSpPr>
        <p:spPr>
          <a:xfrm>
            <a:off x="-207037" y="1966906"/>
            <a:ext cx="1427105" cy="1371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grpSp>
        <p:nvGrpSpPr>
          <p:cNvPr id="43" name="Group 42">
            <a:extLst>
              <a:ext uri="{FF2B5EF4-FFF2-40B4-BE49-F238E27FC236}">
                <a16:creationId xmlns:a16="http://schemas.microsoft.com/office/drawing/2014/main" id="{FAF06062-A752-4A1B-8CE2-34008115FD6E}"/>
              </a:ext>
            </a:extLst>
          </p:cNvPr>
          <p:cNvGrpSpPr/>
          <p:nvPr/>
        </p:nvGrpSpPr>
        <p:grpSpPr>
          <a:xfrm>
            <a:off x="642527" y="1739017"/>
            <a:ext cx="2342991" cy="2336885"/>
            <a:chOff x="1260256" y="4945824"/>
            <a:chExt cx="4686593" cy="4674379"/>
          </a:xfrm>
        </p:grpSpPr>
        <p:sp>
          <p:nvSpPr>
            <p:cNvPr id="28" name="Oval 27">
              <a:extLst>
                <a:ext uri="{FF2B5EF4-FFF2-40B4-BE49-F238E27FC236}">
                  <a16:creationId xmlns:a16="http://schemas.microsoft.com/office/drawing/2014/main" id="{FCBFC414-29E9-4F5B-8A3D-8FF7893AA2FA}"/>
                </a:ext>
              </a:extLst>
            </p:cNvPr>
            <p:cNvSpPr/>
            <p:nvPr/>
          </p:nvSpPr>
          <p:spPr>
            <a:xfrm>
              <a:off x="2149803" y="5823157"/>
              <a:ext cx="3797046" cy="3797046"/>
            </a:xfrm>
            <a:prstGeom prst="ellipse">
              <a:avLst/>
            </a:prstGeom>
            <a:gradFill>
              <a:gsLst>
                <a:gs pos="100000">
                  <a:srgbClr val="272E3A">
                    <a:alpha val="0"/>
                  </a:srgbClr>
                </a:gs>
                <a:gs pos="0">
                  <a:srgbClr val="272E3A">
                    <a:alpha val="17000"/>
                  </a:srgbClr>
                </a:gs>
                <a:gs pos="42000">
                  <a:srgbClr val="272E3A">
                    <a:alpha val="55000"/>
                  </a:srgbClr>
                </a:gs>
              </a:gsLst>
              <a:lin ang="5400000" scaled="1"/>
            </a:grad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0F095CCE-461C-4C4C-869E-6EB9D73E7729}"/>
                </a:ext>
              </a:extLst>
            </p:cNvPr>
            <p:cNvSpPr/>
            <p:nvPr/>
          </p:nvSpPr>
          <p:spPr>
            <a:xfrm>
              <a:off x="2322396" y="5357565"/>
              <a:ext cx="3451860" cy="3989639"/>
            </a:xfrm>
            <a:prstGeom prst="ellipse">
              <a:avLst/>
            </a:prstGeom>
            <a:gradFill>
              <a:gsLst>
                <a:gs pos="100000">
                  <a:srgbClr val="272E3A">
                    <a:alpha val="0"/>
                  </a:srgbClr>
                </a:gs>
                <a:gs pos="0">
                  <a:srgbClr val="272E3A">
                    <a:alpha val="17000"/>
                  </a:srgbClr>
                </a:gs>
                <a:gs pos="42000">
                  <a:srgbClr val="272E3A">
                    <a:alpha val="55000"/>
                  </a:srgbClr>
                </a:gs>
              </a:gsLst>
              <a:lin ang="5400000" scaled="1"/>
            </a:grad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50F574A6-9180-4CA9-9CFB-65155B3F2488}"/>
                </a:ext>
              </a:extLst>
            </p:cNvPr>
            <p:cNvSpPr/>
            <p:nvPr/>
          </p:nvSpPr>
          <p:spPr>
            <a:xfrm>
              <a:off x="2149803" y="4959477"/>
              <a:ext cx="3797046" cy="3797046"/>
            </a:xfrm>
            <a:prstGeom prst="ellipse">
              <a:avLst/>
            </a:prstGeom>
            <a:gradFill flip="none" rotWithShape="1">
              <a:gsLst>
                <a:gs pos="100000">
                  <a:schemeClr val="accent3"/>
                </a:gs>
                <a:gs pos="0">
                  <a:schemeClr val="bg2">
                    <a:lumMod val="75000"/>
                  </a:schemeClr>
                </a:gs>
              </a:gsLst>
              <a:path path="circle">
                <a:fillToRect r="100000" b="100000"/>
              </a:path>
              <a:tileRect l="-100000" t="-100000"/>
            </a:gradFill>
            <a:ln>
              <a:noFill/>
            </a:ln>
            <a:effectLst>
              <a:innerShdw blurRad="1181100">
                <a:schemeClr val="accent1">
                  <a:lumMod val="75000"/>
                  <a:alpha val="5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C67A6F41-712A-433D-8DCD-C2CF8209B24D}"/>
                </a:ext>
              </a:extLst>
            </p:cNvPr>
            <p:cNvSpPr/>
            <p:nvPr/>
          </p:nvSpPr>
          <p:spPr>
            <a:xfrm>
              <a:off x="1260256" y="4945824"/>
              <a:ext cx="4084931" cy="2688796"/>
            </a:xfrm>
            <a:prstGeom prst="roundRect">
              <a:avLst>
                <a:gd name="adj" fmla="val 50000"/>
              </a:avLst>
            </a:prstGeom>
            <a:gradFill flip="none" rotWithShape="1">
              <a:gsLst>
                <a:gs pos="18000">
                  <a:srgbClr val="FFFFFF">
                    <a:alpha val="62000"/>
                  </a:srgbClr>
                </a:gs>
                <a:gs pos="59000">
                  <a:srgbClr val="FFFFFF">
                    <a:alpha val="0"/>
                  </a:srgb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9C303AC4-0E2E-4216-94AB-10DCE224682D}"/>
                </a:ext>
              </a:extLst>
            </p:cNvPr>
            <p:cNvSpPr txBox="1"/>
            <p:nvPr/>
          </p:nvSpPr>
          <p:spPr>
            <a:xfrm>
              <a:off x="3292891" y="6052552"/>
              <a:ext cx="1510867" cy="1538826"/>
            </a:xfrm>
            <a:prstGeom prst="rect">
              <a:avLst/>
            </a:prstGeom>
            <a:noFill/>
          </p:spPr>
          <p:txBody>
            <a:bodyPr wrap="none" rtlCol="0" anchor="ctr">
              <a:spAutoFit/>
            </a:bodyPr>
            <a:lstStyle/>
            <a:p>
              <a:pPr algn="ctr" defTabSz="228554"/>
              <a:r>
                <a:rPr lang="en-US" sz="4399">
                  <a:solidFill>
                    <a:srgbClr val="56CADC">
                      <a:lumMod val="50000"/>
                    </a:srgbClr>
                  </a:solidFill>
                  <a:latin typeface="Calibri" panose="020F0502020204030204" pitchFamily="34" charset="0"/>
                  <a:ea typeface="Open Sans Extrabold" panose="020B0906030804020204" pitchFamily="34" charset="0"/>
                  <a:cs typeface="Calibri" panose="020F0502020204030204" pitchFamily="34" charset="0"/>
                </a:rPr>
                <a:t>01</a:t>
              </a:r>
            </a:p>
          </p:txBody>
        </p:sp>
      </p:grpSp>
      <p:grpSp>
        <p:nvGrpSpPr>
          <p:cNvPr id="44" name="Group 43">
            <a:extLst>
              <a:ext uri="{FF2B5EF4-FFF2-40B4-BE49-F238E27FC236}">
                <a16:creationId xmlns:a16="http://schemas.microsoft.com/office/drawing/2014/main" id="{3FC2C7F5-8606-4FBB-AAB1-523B871346C0}"/>
              </a:ext>
            </a:extLst>
          </p:cNvPr>
          <p:cNvGrpSpPr/>
          <p:nvPr/>
        </p:nvGrpSpPr>
        <p:grpSpPr>
          <a:xfrm>
            <a:off x="4618300" y="1739017"/>
            <a:ext cx="2342991" cy="2336885"/>
            <a:chOff x="1260256" y="4945824"/>
            <a:chExt cx="4686593" cy="4674379"/>
          </a:xfrm>
        </p:grpSpPr>
        <p:sp>
          <p:nvSpPr>
            <p:cNvPr id="45" name="Oval 44">
              <a:extLst>
                <a:ext uri="{FF2B5EF4-FFF2-40B4-BE49-F238E27FC236}">
                  <a16:creationId xmlns:a16="http://schemas.microsoft.com/office/drawing/2014/main" id="{00C0994B-430F-489B-A1AC-6F27BED5CF03}"/>
                </a:ext>
              </a:extLst>
            </p:cNvPr>
            <p:cNvSpPr/>
            <p:nvPr/>
          </p:nvSpPr>
          <p:spPr>
            <a:xfrm>
              <a:off x="2149803" y="5823157"/>
              <a:ext cx="3797046" cy="3797046"/>
            </a:xfrm>
            <a:prstGeom prst="ellipse">
              <a:avLst/>
            </a:prstGeom>
            <a:gradFill>
              <a:gsLst>
                <a:gs pos="100000">
                  <a:srgbClr val="272E3A">
                    <a:alpha val="0"/>
                  </a:srgbClr>
                </a:gs>
                <a:gs pos="0">
                  <a:srgbClr val="272E3A">
                    <a:alpha val="17000"/>
                  </a:srgbClr>
                </a:gs>
                <a:gs pos="42000">
                  <a:srgbClr val="272E3A">
                    <a:alpha val="55000"/>
                  </a:srgbClr>
                </a:gs>
              </a:gsLst>
              <a:lin ang="5400000" scaled="1"/>
            </a:grad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46" name="Oval 45">
              <a:extLst>
                <a:ext uri="{FF2B5EF4-FFF2-40B4-BE49-F238E27FC236}">
                  <a16:creationId xmlns:a16="http://schemas.microsoft.com/office/drawing/2014/main" id="{D2B9443D-0E75-407D-A35F-10E6AFA71764}"/>
                </a:ext>
              </a:extLst>
            </p:cNvPr>
            <p:cNvSpPr/>
            <p:nvPr/>
          </p:nvSpPr>
          <p:spPr>
            <a:xfrm>
              <a:off x="2322396" y="5357565"/>
              <a:ext cx="3451860" cy="3989639"/>
            </a:xfrm>
            <a:prstGeom prst="ellipse">
              <a:avLst/>
            </a:prstGeom>
            <a:gradFill>
              <a:gsLst>
                <a:gs pos="100000">
                  <a:srgbClr val="272E3A">
                    <a:alpha val="0"/>
                  </a:srgbClr>
                </a:gs>
                <a:gs pos="0">
                  <a:srgbClr val="272E3A">
                    <a:alpha val="17000"/>
                  </a:srgbClr>
                </a:gs>
                <a:gs pos="42000">
                  <a:srgbClr val="272E3A">
                    <a:alpha val="55000"/>
                  </a:srgbClr>
                </a:gs>
              </a:gsLst>
              <a:lin ang="5400000" scaled="1"/>
            </a:grad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47" name="Oval 46">
              <a:extLst>
                <a:ext uri="{FF2B5EF4-FFF2-40B4-BE49-F238E27FC236}">
                  <a16:creationId xmlns:a16="http://schemas.microsoft.com/office/drawing/2014/main" id="{163DEC7D-36FB-4499-825F-2D89CAD3BC7D}"/>
                </a:ext>
              </a:extLst>
            </p:cNvPr>
            <p:cNvSpPr/>
            <p:nvPr/>
          </p:nvSpPr>
          <p:spPr>
            <a:xfrm>
              <a:off x="2149803" y="4959477"/>
              <a:ext cx="3797046" cy="3797046"/>
            </a:xfrm>
            <a:prstGeom prst="ellipse">
              <a:avLst/>
            </a:prstGeom>
            <a:gradFill flip="none" rotWithShape="1">
              <a:gsLst>
                <a:gs pos="100000">
                  <a:schemeClr val="tx2">
                    <a:lumMod val="50000"/>
                  </a:schemeClr>
                </a:gs>
                <a:gs pos="0">
                  <a:schemeClr val="accent3"/>
                </a:gs>
              </a:gsLst>
              <a:path path="circle">
                <a:fillToRect r="100000" b="100000"/>
              </a:path>
              <a:tileRect l="-100000" t="-100000"/>
            </a:gradFill>
            <a:ln>
              <a:noFill/>
            </a:ln>
            <a:effectLst>
              <a:innerShdw blurRad="11811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36054DB1-7A77-40D8-B99E-6DD78920BA3A}"/>
                </a:ext>
              </a:extLst>
            </p:cNvPr>
            <p:cNvSpPr/>
            <p:nvPr/>
          </p:nvSpPr>
          <p:spPr>
            <a:xfrm>
              <a:off x="1260256" y="4945824"/>
              <a:ext cx="4084931" cy="2688796"/>
            </a:xfrm>
            <a:prstGeom prst="roundRect">
              <a:avLst>
                <a:gd name="adj" fmla="val 50000"/>
              </a:avLst>
            </a:prstGeom>
            <a:gradFill flip="none" rotWithShape="1">
              <a:gsLst>
                <a:gs pos="18000">
                  <a:srgbClr val="FFFFFF">
                    <a:alpha val="62000"/>
                  </a:srgbClr>
                </a:gs>
                <a:gs pos="59000">
                  <a:srgbClr val="FFFFFF">
                    <a:alpha val="0"/>
                  </a:srgb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B4DBB87-C673-402E-8E6E-67BDC7D478AE}"/>
                </a:ext>
              </a:extLst>
            </p:cNvPr>
            <p:cNvSpPr txBox="1"/>
            <p:nvPr/>
          </p:nvSpPr>
          <p:spPr>
            <a:xfrm>
              <a:off x="3292891" y="6052552"/>
              <a:ext cx="1510867" cy="1538826"/>
            </a:xfrm>
            <a:prstGeom prst="rect">
              <a:avLst/>
            </a:prstGeom>
            <a:noFill/>
          </p:spPr>
          <p:txBody>
            <a:bodyPr wrap="none" rtlCol="0" anchor="ctr">
              <a:spAutoFit/>
            </a:bodyPr>
            <a:lstStyle/>
            <a:p>
              <a:pPr algn="ctr" defTabSz="228554"/>
              <a:r>
                <a:rPr lang="en-US" sz="4399">
                  <a:solidFill>
                    <a:srgbClr val="3DBEDB">
                      <a:lumMod val="50000"/>
                    </a:srgbClr>
                  </a:solidFill>
                  <a:latin typeface="Calibri" panose="020F0502020204030204" pitchFamily="34" charset="0"/>
                  <a:ea typeface="Open Sans Extrabold" panose="020B0906030804020204" pitchFamily="34" charset="0"/>
                  <a:cs typeface="Calibri" panose="020F0502020204030204" pitchFamily="34" charset="0"/>
                </a:rPr>
                <a:t>02</a:t>
              </a:r>
            </a:p>
          </p:txBody>
        </p:sp>
      </p:grpSp>
      <p:grpSp>
        <p:nvGrpSpPr>
          <p:cNvPr id="50" name="Group 49">
            <a:extLst>
              <a:ext uri="{FF2B5EF4-FFF2-40B4-BE49-F238E27FC236}">
                <a16:creationId xmlns:a16="http://schemas.microsoft.com/office/drawing/2014/main" id="{6D0B12C4-DB42-4DAE-BD9B-7D9EC25C76FF}"/>
              </a:ext>
            </a:extLst>
          </p:cNvPr>
          <p:cNvGrpSpPr/>
          <p:nvPr/>
        </p:nvGrpSpPr>
        <p:grpSpPr>
          <a:xfrm>
            <a:off x="8594073" y="1739017"/>
            <a:ext cx="2342991" cy="2336885"/>
            <a:chOff x="1260256" y="4945824"/>
            <a:chExt cx="4686593" cy="4674379"/>
          </a:xfrm>
        </p:grpSpPr>
        <p:sp>
          <p:nvSpPr>
            <p:cNvPr id="51" name="Oval 50">
              <a:extLst>
                <a:ext uri="{FF2B5EF4-FFF2-40B4-BE49-F238E27FC236}">
                  <a16:creationId xmlns:a16="http://schemas.microsoft.com/office/drawing/2014/main" id="{C0BF9235-7F2A-4410-9E31-CE3C092ACB26}"/>
                </a:ext>
              </a:extLst>
            </p:cNvPr>
            <p:cNvSpPr/>
            <p:nvPr/>
          </p:nvSpPr>
          <p:spPr>
            <a:xfrm>
              <a:off x="2149803" y="5823157"/>
              <a:ext cx="3797046" cy="3797046"/>
            </a:xfrm>
            <a:prstGeom prst="ellipse">
              <a:avLst/>
            </a:prstGeom>
            <a:gradFill>
              <a:gsLst>
                <a:gs pos="100000">
                  <a:srgbClr val="272E3A">
                    <a:alpha val="0"/>
                  </a:srgbClr>
                </a:gs>
                <a:gs pos="0">
                  <a:srgbClr val="272E3A">
                    <a:alpha val="17000"/>
                  </a:srgbClr>
                </a:gs>
                <a:gs pos="42000">
                  <a:srgbClr val="272E3A">
                    <a:alpha val="55000"/>
                  </a:srgbClr>
                </a:gs>
              </a:gsLst>
              <a:lin ang="5400000" scaled="1"/>
            </a:grad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52" name="Oval 51">
              <a:extLst>
                <a:ext uri="{FF2B5EF4-FFF2-40B4-BE49-F238E27FC236}">
                  <a16:creationId xmlns:a16="http://schemas.microsoft.com/office/drawing/2014/main" id="{2C1B899A-3B88-46B5-812C-FA31EB9EC269}"/>
                </a:ext>
              </a:extLst>
            </p:cNvPr>
            <p:cNvSpPr/>
            <p:nvPr/>
          </p:nvSpPr>
          <p:spPr>
            <a:xfrm>
              <a:off x="2322396" y="5357565"/>
              <a:ext cx="3451860" cy="3989639"/>
            </a:xfrm>
            <a:prstGeom prst="ellipse">
              <a:avLst/>
            </a:prstGeom>
            <a:gradFill>
              <a:gsLst>
                <a:gs pos="100000">
                  <a:srgbClr val="272E3A">
                    <a:alpha val="0"/>
                  </a:srgbClr>
                </a:gs>
                <a:gs pos="0">
                  <a:srgbClr val="272E3A">
                    <a:alpha val="17000"/>
                  </a:srgbClr>
                </a:gs>
                <a:gs pos="42000">
                  <a:srgbClr val="272E3A">
                    <a:alpha val="55000"/>
                  </a:srgbClr>
                </a:gs>
              </a:gsLst>
              <a:lin ang="5400000" scaled="1"/>
            </a:grad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435DCBA1-FB70-450D-9168-1DF0C6217F92}"/>
                </a:ext>
              </a:extLst>
            </p:cNvPr>
            <p:cNvSpPr/>
            <p:nvPr/>
          </p:nvSpPr>
          <p:spPr>
            <a:xfrm>
              <a:off x="2149803" y="4959477"/>
              <a:ext cx="3797046" cy="3797046"/>
            </a:xfrm>
            <a:prstGeom prst="ellipse">
              <a:avLst/>
            </a:prstGeom>
            <a:gradFill flip="none" rotWithShape="1">
              <a:gsLst>
                <a:gs pos="100000">
                  <a:schemeClr val="tx2"/>
                </a:gs>
                <a:gs pos="0">
                  <a:schemeClr val="accent1"/>
                </a:gs>
              </a:gsLst>
              <a:path path="circle">
                <a:fillToRect r="100000" b="100000"/>
              </a:path>
              <a:tileRect l="-100000" t="-100000"/>
            </a:gradFill>
            <a:ln>
              <a:noFill/>
            </a:ln>
            <a:effectLst>
              <a:innerShdw blurRad="11811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54" name="Rectangle: Rounded Corners 53">
              <a:extLst>
                <a:ext uri="{FF2B5EF4-FFF2-40B4-BE49-F238E27FC236}">
                  <a16:creationId xmlns:a16="http://schemas.microsoft.com/office/drawing/2014/main" id="{1E5A86AA-EB9C-42DF-8F8F-3EA1D126D795}"/>
                </a:ext>
              </a:extLst>
            </p:cNvPr>
            <p:cNvSpPr/>
            <p:nvPr/>
          </p:nvSpPr>
          <p:spPr>
            <a:xfrm>
              <a:off x="1260256" y="4945824"/>
              <a:ext cx="4084931" cy="2688796"/>
            </a:xfrm>
            <a:prstGeom prst="roundRect">
              <a:avLst>
                <a:gd name="adj" fmla="val 50000"/>
              </a:avLst>
            </a:prstGeom>
            <a:gradFill flip="none" rotWithShape="1">
              <a:gsLst>
                <a:gs pos="18000">
                  <a:srgbClr val="FFFFFF">
                    <a:alpha val="62000"/>
                  </a:srgbClr>
                </a:gs>
                <a:gs pos="59000">
                  <a:srgbClr val="FFFFFF">
                    <a:alpha val="0"/>
                  </a:srgb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26B544A9-5FCB-428C-87FC-9C0C29542AFD}"/>
                </a:ext>
              </a:extLst>
            </p:cNvPr>
            <p:cNvSpPr txBox="1"/>
            <p:nvPr/>
          </p:nvSpPr>
          <p:spPr>
            <a:xfrm>
              <a:off x="3292891" y="6052552"/>
              <a:ext cx="1510867" cy="1538826"/>
            </a:xfrm>
            <a:prstGeom prst="rect">
              <a:avLst/>
            </a:prstGeom>
            <a:noFill/>
          </p:spPr>
          <p:txBody>
            <a:bodyPr wrap="none" rtlCol="0" anchor="ctr">
              <a:spAutoFit/>
            </a:bodyPr>
            <a:lstStyle/>
            <a:p>
              <a:pPr algn="ctr" defTabSz="228554"/>
              <a:r>
                <a:rPr lang="en-US" sz="4399">
                  <a:solidFill>
                    <a:srgbClr val="24B3DA">
                      <a:lumMod val="50000"/>
                    </a:srgbClr>
                  </a:solidFill>
                  <a:latin typeface="Calibri" panose="020F0502020204030204" pitchFamily="34" charset="0"/>
                  <a:ea typeface="Open Sans Extrabold" panose="020B0906030804020204" pitchFamily="34" charset="0"/>
                  <a:cs typeface="Calibri" panose="020F0502020204030204" pitchFamily="34" charset="0"/>
                </a:rPr>
                <a:t>03</a:t>
              </a:r>
            </a:p>
          </p:txBody>
        </p:sp>
      </p:grpSp>
      <p:sp>
        <p:nvSpPr>
          <p:cNvPr id="65" name="TextBox 64">
            <a:extLst>
              <a:ext uri="{FF2B5EF4-FFF2-40B4-BE49-F238E27FC236}">
                <a16:creationId xmlns:a16="http://schemas.microsoft.com/office/drawing/2014/main" id="{3E397ECC-5924-4DDA-B30B-A88B8E1CAAA6}"/>
              </a:ext>
            </a:extLst>
          </p:cNvPr>
          <p:cNvSpPr txBox="1"/>
          <p:nvPr/>
        </p:nvSpPr>
        <p:spPr>
          <a:xfrm>
            <a:off x="1813437" y="230810"/>
            <a:ext cx="8397430"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Building Global Careers: A Three-Pillar Approach</a:t>
            </a:r>
            <a:endParaRPr lang="en-CA" sz="3200" b="1" dirty="0">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BCE18996-95E5-4075-9C6D-C9603E4C90DF}"/>
              </a:ext>
            </a:extLst>
          </p:cNvPr>
          <p:cNvSpPr txBox="1"/>
          <p:nvPr/>
        </p:nvSpPr>
        <p:spPr>
          <a:xfrm>
            <a:off x="9038789" y="3746751"/>
            <a:ext cx="2778646" cy="1200329"/>
          </a:xfrm>
          <a:prstGeom prst="rect">
            <a:avLst/>
          </a:prstGeom>
          <a:noFill/>
        </p:spPr>
        <p:txBody>
          <a:bodyPr wrap="square" rtlCol="0" anchor="ctr">
            <a:spAutoFit/>
          </a:bodyPr>
          <a:lstStyle/>
          <a:p>
            <a:pPr defTabSz="228554"/>
            <a:r>
              <a:rPr lang="en-US" kern="100" dirty="0">
                <a:latin typeface="Calibri" panose="020F0502020204030204" pitchFamily="34" charset="0"/>
                <a:ea typeface="Aptos" panose="020B0004020202020204" pitchFamily="34" charset="0"/>
                <a:cs typeface="Calibri" panose="020F0502020204030204" pitchFamily="34" charset="0"/>
              </a:rPr>
              <a:t>Access to an international network of professionals, across all sectors of industries.</a:t>
            </a:r>
            <a:endParaRPr lang="en-US" dirty="0">
              <a:solidFill>
                <a:srgbClr val="272E3A"/>
              </a:solidFill>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8D6B761E-8E7D-4E06-9672-0AB1D1B91890}"/>
              </a:ext>
            </a:extLst>
          </p:cNvPr>
          <p:cNvSpPr txBox="1"/>
          <p:nvPr/>
        </p:nvSpPr>
        <p:spPr>
          <a:xfrm>
            <a:off x="1087243" y="3746751"/>
            <a:ext cx="2230195" cy="671915"/>
          </a:xfrm>
          <a:prstGeom prst="rect">
            <a:avLst/>
          </a:prstGeom>
          <a:noFill/>
        </p:spPr>
        <p:txBody>
          <a:bodyPr wrap="square" rtlCol="0">
            <a:spAutoFit/>
          </a:bodyPr>
          <a:lstStyle/>
          <a:p>
            <a:pPr>
              <a:lnSpc>
                <a:spcPct val="107000"/>
              </a:lnSpc>
              <a:spcAft>
                <a:spcPts val="800"/>
              </a:spcAft>
            </a:pPr>
            <a:r>
              <a:rPr lang="en-US" kern="100" dirty="0">
                <a:latin typeface="Calibri" panose="020F0502020204030204" pitchFamily="34" charset="0"/>
                <a:ea typeface="Aptos" panose="020B0004020202020204" pitchFamily="34" charset="0"/>
                <a:cs typeface="Calibri" panose="020F0502020204030204" pitchFamily="34" charset="0"/>
              </a:rPr>
              <a:t>Nine-month intensive study on campus.</a:t>
            </a:r>
            <a:endParaRPr lang="en-CA" kern="100" dirty="0">
              <a:latin typeface="Calibri" panose="020F0502020204030204" pitchFamily="34" charset="0"/>
              <a:ea typeface="Aptos" panose="020B000402020202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230566E3-8DC6-4714-8CEB-BC8853DBDCB7}"/>
              </a:ext>
            </a:extLst>
          </p:cNvPr>
          <p:cNvSpPr txBox="1"/>
          <p:nvPr/>
        </p:nvSpPr>
        <p:spPr>
          <a:xfrm>
            <a:off x="4746611" y="3746751"/>
            <a:ext cx="3347651" cy="1267655"/>
          </a:xfrm>
          <a:prstGeom prst="rect">
            <a:avLst/>
          </a:prstGeom>
          <a:noFill/>
        </p:spPr>
        <p:txBody>
          <a:bodyPr wrap="square" rtlCol="0" anchor="ctr">
            <a:spAutoFit/>
          </a:bodyPr>
          <a:lstStyle/>
          <a:p>
            <a:pPr>
              <a:lnSpc>
                <a:spcPct val="107000"/>
              </a:lnSpc>
              <a:spcAft>
                <a:spcPts val="800"/>
              </a:spcAft>
            </a:pPr>
            <a:r>
              <a:rPr lang="en-US" kern="100" dirty="0">
                <a:latin typeface="Calibri" panose="020F0502020204030204" pitchFamily="34" charset="0"/>
                <a:ea typeface="Aptos" panose="020B0004020202020204" pitchFamily="34" charset="0"/>
                <a:cs typeface="Calibri" panose="020F0502020204030204" pitchFamily="34" charset="0"/>
              </a:rPr>
              <a:t>12-month practical training in an international workplace (and Canadian workplace for some international students)</a:t>
            </a:r>
            <a:endParaRPr lang="en-CA" kern="100" dirty="0">
              <a:latin typeface="Calibri" panose="020F0502020204030204" pitchFamily="34" charset="0"/>
              <a:ea typeface="Aptos" panose="020B000402020202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215386F-9FB8-A5FC-5606-86AF82C66975}"/>
              </a:ext>
            </a:extLst>
          </p:cNvPr>
          <p:cNvSpPr txBox="1"/>
          <p:nvPr/>
        </p:nvSpPr>
        <p:spPr>
          <a:xfrm>
            <a:off x="2024371" y="5448792"/>
            <a:ext cx="8256753" cy="736355"/>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ü"/>
            </a:pPr>
            <a:r>
              <a:rPr lang="en-US" sz="2000" kern="100" dirty="0">
                <a:effectLst/>
                <a:latin typeface="Calibri" panose="020F0502020204030204" pitchFamily="34" charset="0"/>
                <a:ea typeface="Aptos" panose="020B0004020202020204" pitchFamily="34" charset="0"/>
                <a:cs typeface="Calibri" panose="020F0502020204030204" pitchFamily="34" charset="0"/>
              </a:rPr>
              <a:t>Those three elements together had a synergistic effect and the employer and alumni networks were created through the years. </a:t>
            </a:r>
            <a:endParaRPr lang="en-CA" sz="20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7" name="Picture 6" descr="Capilano University - Tourism Industry Association of BC">
            <a:extLst>
              <a:ext uri="{FF2B5EF4-FFF2-40B4-BE49-F238E27FC236}">
                <a16:creationId xmlns:a16="http://schemas.microsoft.com/office/drawing/2014/main" id="{50ADE979-CF05-B2AC-E6F9-12EA13077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561B79D-7BD6-BFD5-9F88-7B3B5B90D60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6064824"/>
            <a:ext cx="1481982" cy="67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543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nodeType="withEffect" p14:presetBounceEnd="6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60000">
                                          <p:cBhvr additive="base">
                                            <p:cTn id="7" dur="1500" fill="hold"/>
                                            <p:tgtEl>
                                              <p:spTgt spid="43"/>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accel="20000" fill="hold" nodeType="withEffect" p14:presetBounceEnd="60000">
                                      <p:stCondLst>
                                        <p:cond delay="100"/>
                                      </p:stCondLst>
                                      <p:childTnLst>
                                        <p:set>
                                          <p:cBhvr>
                                            <p:cTn id="10" dur="1" fill="hold">
                                              <p:stCondLst>
                                                <p:cond delay="0"/>
                                              </p:stCondLst>
                                            </p:cTn>
                                            <p:tgtEl>
                                              <p:spTgt spid="44"/>
                                            </p:tgtEl>
                                            <p:attrNameLst>
                                              <p:attrName>style.visibility</p:attrName>
                                            </p:attrNameLst>
                                          </p:cBhvr>
                                          <p:to>
                                            <p:strVal val="visible"/>
                                          </p:to>
                                        </p:set>
                                        <p:anim calcmode="lin" valueType="num" p14:bounceEnd="60000">
                                          <p:cBhvr additive="base">
                                            <p:cTn id="11" dur="150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accel="20000" fill="hold" nodeType="withEffect" p14:presetBounceEnd="60000">
                                      <p:stCondLst>
                                        <p:cond delay="200"/>
                                      </p:stCondLst>
                                      <p:childTnLst>
                                        <p:set>
                                          <p:cBhvr>
                                            <p:cTn id="14" dur="1" fill="hold">
                                              <p:stCondLst>
                                                <p:cond delay="0"/>
                                              </p:stCondLst>
                                            </p:cTn>
                                            <p:tgtEl>
                                              <p:spTgt spid="50"/>
                                            </p:tgtEl>
                                            <p:attrNameLst>
                                              <p:attrName>style.visibility</p:attrName>
                                            </p:attrNameLst>
                                          </p:cBhvr>
                                          <p:to>
                                            <p:strVal val="visible"/>
                                          </p:to>
                                        </p:set>
                                        <p:anim calcmode="lin" valueType="num" p14:bounceEnd="60000">
                                          <p:cBhvr additive="base">
                                            <p:cTn id="15" dur="15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50"/>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8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300"/>
                                            <p:tgtEl>
                                              <p:spTgt spid="68"/>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300"/>
                                            <p:tgtEl>
                                              <p:spTgt spid="6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300"/>
                                            <p:tgtEl>
                                              <p:spTgt spid="71"/>
                                            </p:tgtEl>
                                          </p:cBhvr>
                                        </p:animEffect>
                                      </p:childTnLst>
                                    </p:cTn>
                                  </p:par>
                                  <p:par>
                                    <p:cTn id="26" presetID="2" presetClass="entr" presetSubtype="8" decel="100000" fill="hold" grpId="0" nodeType="withEffect">
                                      <p:stCondLst>
                                        <p:cond delay="120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1000" fill="hold"/>
                                            <p:tgtEl>
                                              <p:spTgt spid="72"/>
                                            </p:tgtEl>
                                            <p:attrNameLst>
                                              <p:attrName>ppt_x</p:attrName>
                                            </p:attrNameLst>
                                          </p:cBhvr>
                                          <p:tavLst>
                                            <p:tav tm="0">
                                              <p:val>
                                                <p:strVal val="0-#ppt_w/2"/>
                                              </p:val>
                                            </p:tav>
                                            <p:tav tm="100000">
                                              <p:val>
                                                <p:strVal val="#ppt_x"/>
                                              </p:val>
                                            </p:tav>
                                          </p:tavLst>
                                        </p:anim>
                                        <p:anim calcmode="lin" valueType="num">
                                          <p:cBhvr additive="base">
                                            <p:cTn id="29"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1" grpId="0"/>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500" fill="hold"/>
                                            <p:tgtEl>
                                              <p:spTgt spid="43"/>
                                            </p:tgtEl>
                                            <p:attrNameLst>
                                              <p:attrName>ppt_x</p:attrName>
                                            </p:attrNameLst>
                                          </p:cBhvr>
                                          <p:tavLst>
                                            <p:tav tm="0">
                                              <p:val>
                                                <p:strVal val="#ppt_x"/>
                                              </p:val>
                                            </p:tav>
                                            <p:tav tm="100000">
                                              <p:val>
                                                <p:strVal val="#ppt_x"/>
                                              </p:val>
                                            </p:tav>
                                          </p:tavLst>
                                        </p:anim>
                                        <p:anim calcmode="lin" valueType="num">
                                          <p:cBhvr additive="base">
                                            <p:cTn id="8" dur="1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accel="20000" fill="hold" nodeType="withEffect">
                                      <p:stCondLst>
                                        <p:cond delay="10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500" fill="hold"/>
                                            <p:tgtEl>
                                              <p:spTgt spid="44"/>
                                            </p:tgtEl>
                                            <p:attrNameLst>
                                              <p:attrName>ppt_x</p:attrName>
                                            </p:attrNameLst>
                                          </p:cBhvr>
                                          <p:tavLst>
                                            <p:tav tm="0">
                                              <p:val>
                                                <p:strVal val="#ppt_x"/>
                                              </p:val>
                                            </p:tav>
                                            <p:tav tm="100000">
                                              <p:val>
                                                <p:strVal val="#ppt_x"/>
                                              </p:val>
                                            </p:tav>
                                          </p:tavLst>
                                        </p:anim>
                                        <p:anim calcmode="lin" valueType="num">
                                          <p:cBhvr additive="base">
                                            <p:cTn id="12" dur="1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accel="20000" fill="hold" nodeType="withEffect">
                                      <p:stCondLst>
                                        <p:cond delay="2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1500" fill="hold"/>
                                            <p:tgtEl>
                                              <p:spTgt spid="50"/>
                                            </p:tgtEl>
                                            <p:attrNameLst>
                                              <p:attrName>ppt_x</p:attrName>
                                            </p:attrNameLst>
                                          </p:cBhvr>
                                          <p:tavLst>
                                            <p:tav tm="0">
                                              <p:val>
                                                <p:strVal val="#ppt_x"/>
                                              </p:val>
                                            </p:tav>
                                            <p:tav tm="100000">
                                              <p:val>
                                                <p:strVal val="#ppt_x"/>
                                              </p:val>
                                            </p:tav>
                                          </p:tavLst>
                                        </p:anim>
                                        <p:anim calcmode="lin" valueType="num">
                                          <p:cBhvr additive="base">
                                            <p:cTn id="16" dur="1500" fill="hold"/>
                                            <p:tgtEl>
                                              <p:spTgt spid="50"/>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8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300"/>
                                            <p:tgtEl>
                                              <p:spTgt spid="68"/>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300"/>
                                            <p:tgtEl>
                                              <p:spTgt spid="6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300"/>
                                            <p:tgtEl>
                                              <p:spTgt spid="71"/>
                                            </p:tgtEl>
                                          </p:cBhvr>
                                        </p:animEffect>
                                      </p:childTnLst>
                                    </p:cTn>
                                  </p:par>
                                  <p:par>
                                    <p:cTn id="26" presetID="2" presetClass="entr" presetSubtype="8" decel="100000" fill="hold" grpId="0" nodeType="withEffect">
                                      <p:stCondLst>
                                        <p:cond delay="120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1000" fill="hold"/>
                                            <p:tgtEl>
                                              <p:spTgt spid="72"/>
                                            </p:tgtEl>
                                            <p:attrNameLst>
                                              <p:attrName>ppt_x</p:attrName>
                                            </p:attrNameLst>
                                          </p:cBhvr>
                                          <p:tavLst>
                                            <p:tav tm="0">
                                              <p:val>
                                                <p:strVal val="0-#ppt_w/2"/>
                                              </p:val>
                                            </p:tav>
                                            <p:tav tm="100000">
                                              <p:val>
                                                <p:strVal val="#ppt_x"/>
                                              </p:val>
                                            </p:tav>
                                          </p:tavLst>
                                        </p:anim>
                                        <p:anim calcmode="lin" valueType="num">
                                          <p:cBhvr additive="base">
                                            <p:cTn id="29"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1" grpId="0"/>
          <p:bldP spid="68" grpId="0"/>
          <p:bldP spid="69" grpId="0"/>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A9463-A602-8626-B6B0-1C48B17FB65D}"/>
              </a:ext>
            </a:extLst>
          </p:cNvPr>
          <p:cNvSpPr>
            <a:spLocks noGrp="1"/>
          </p:cNvSpPr>
          <p:nvPr>
            <p:ph type="title"/>
          </p:nvPr>
        </p:nvSpPr>
        <p:spPr>
          <a:xfrm>
            <a:off x="214318" y="1"/>
            <a:ext cx="10515600" cy="741218"/>
          </a:xfrm>
        </p:spPr>
        <p:txBody>
          <a:bodyPr>
            <a:noAutofit/>
          </a:bodyPr>
          <a:lstStyle/>
          <a:p>
            <a:r>
              <a:rPr lang="en-US" sz="2000" b="1" i="0" dirty="0">
                <a:effectLst/>
                <a:latin typeface="Gotham Book"/>
              </a:rPr>
              <a:t>The International Affairs Division at FGV; </a:t>
            </a:r>
            <a:r>
              <a:rPr lang="en-US" sz="2000" b="1" dirty="0">
                <a:solidFill>
                  <a:srgbClr val="333333"/>
                </a:solidFill>
                <a:highlight>
                  <a:srgbClr val="FFFF00"/>
                </a:highlight>
                <a:latin typeface="Gotham Book"/>
              </a:rPr>
              <a:t>Training - Executive</a:t>
            </a:r>
            <a:endParaRPr lang="en-CA" sz="2000" b="1" dirty="0">
              <a:highlight>
                <a:srgbClr val="FFFF00"/>
              </a:highlight>
              <a:latin typeface="+mn-lt"/>
            </a:endParaRPr>
          </a:p>
        </p:txBody>
      </p:sp>
      <p:graphicFrame>
        <p:nvGraphicFramePr>
          <p:cNvPr id="8" name="Table 7">
            <a:extLst>
              <a:ext uri="{FF2B5EF4-FFF2-40B4-BE49-F238E27FC236}">
                <a16:creationId xmlns:a16="http://schemas.microsoft.com/office/drawing/2014/main" id="{E75340C4-A9FC-AA9A-FDA4-857C96745534}"/>
              </a:ext>
            </a:extLst>
          </p:cNvPr>
          <p:cNvGraphicFramePr>
            <a:graphicFrameLocks noGrp="1"/>
          </p:cNvGraphicFramePr>
          <p:nvPr/>
        </p:nvGraphicFramePr>
        <p:xfrm>
          <a:off x="363680" y="1389207"/>
          <a:ext cx="10872355" cy="2987040"/>
        </p:xfrm>
        <a:graphic>
          <a:graphicData uri="http://schemas.openxmlformats.org/drawingml/2006/table">
            <a:tbl>
              <a:tblPr firstRow="1" bandRow="1">
                <a:tableStyleId>{93296810-A885-4BE3-A3E7-6D5BEEA58F35}</a:tableStyleId>
              </a:tblPr>
              <a:tblGrid>
                <a:gridCol w="2174471">
                  <a:extLst>
                    <a:ext uri="{9D8B030D-6E8A-4147-A177-3AD203B41FA5}">
                      <a16:colId xmlns:a16="http://schemas.microsoft.com/office/drawing/2014/main" val="4273957473"/>
                    </a:ext>
                  </a:extLst>
                </a:gridCol>
                <a:gridCol w="2174471">
                  <a:extLst>
                    <a:ext uri="{9D8B030D-6E8A-4147-A177-3AD203B41FA5}">
                      <a16:colId xmlns:a16="http://schemas.microsoft.com/office/drawing/2014/main" val="3895084395"/>
                    </a:ext>
                  </a:extLst>
                </a:gridCol>
                <a:gridCol w="2174471">
                  <a:extLst>
                    <a:ext uri="{9D8B030D-6E8A-4147-A177-3AD203B41FA5}">
                      <a16:colId xmlns:a16="http://schemas.microsoft.com/office/drawing/2014/main" val="2797223071"/>
                    </a:ext>
                  </a:extLst>
                </a:gridCol>
                <a:gridCol w="2174471">
                  <a:extLst>
                    <a:ext uri="{9D8B030D-6E8A-4147-A177-3AD203B41FA5}">
                      <a16:colId xmlns:a16="http://schemas.microsoft.com/office/drawing/2014/main" val="1320435850"/>
                    </a:ext>
                  </a:extLst>
                </a:gridCol>
                <a:gridCol w="2174471">
                  <a:extLst>
                    <a:ext uri="{9D8B030D-6E8A-4147-A177-3AD203B41FA5}">
                      <a16:colId xmlns:a16="http://schemas.microsoft.com/office/drawing/2014/main" val="4119835705"/>
                    </a:ext>
                  </a:extLst>
                </a:gridCol>
              </a:tblGrid>
              <a:tr h="370840">
                <a:tc gridSpan="5">
                  <a:txBody>
                    <a:bodyPr/>
                    <a:lstStyle/>
                    <a:p>
                      <a:pPr algn="ctr"/>
                      <a:r>
                        <a:rPr lang="en-CA" sz="2800" b="1" kern="1200" dirty="0">
                          <a:solidFill>
                            <a:schemeClr val="tx1"/>
                          </a:solidFill>
                          <a:effectLst/>
                        </a:rPr>
                        <a:t>Short And Medium-term Courses</a:t>
                      </a:r>
                      <a:endParaRPr lang="en-CA" sz="2400" b="1" i="0" kern="1200" dirty="0">
                        <a:solidFill>
                          <a:schemeClr val="tx1"/>
                        </a:solidFill>
                        <a:effectLst/>
                        <a:latin typeface="+mn-lt"/>
                        <a:ea typeface="+mn-ea"/>
                        <a:cs typeface="+mn-cs"/>
                      </a:endParaRPr>
                    </a:p>
                  </a:txBody>
                  <a:tcPr/>
                </a:tc>
                <a:tc hMerge="1">
                  <a:txBody>
                    <a:bodyPr/>
                    <a:lstStyle/>
                    <a:p>
                      <a:endParaRPr lang="en-CA" sz="1600" b="0" i="0" kern="1200" dirty="0">
                        <a:solidFill>
                          <a:schemeClr val="tx1"/>
                        </a:solidFill>
                        <a:effectLst/>
                        <a:latin typeface="+mn-lt"/>
                        <a:ea typeface="+mn-ea"/>
                        <a:cs typeface="+mn-cs"/>
                      </a:endParaRPr>
                    </a:p>
                  </a:txBody>
                  <a:tcPr/>
                </a:tc>
                <a:tc hMerge="1">
                  <a:txBody>
                    <a:bodyPr/>
                    <a:lstStyle/>
                    <a:p>
                      <a:endParaRPr lang="en-US" sz="1600" b="0" i="0" kern="1200" dirty="0">
                        <a:solidFill>
                          <a:schemeClr val="tx1"/>
                        </a:solidFill>
                        <a:effectLst/>
                        <a:latin typeface="+mn-lt"/>
                        <a:ea typeface="+mn-ea"/>
                        <a:cs typeface="+mn-cs"/>
                      </a:endParaRPr>
                    </a:p>
                  </a:txBody>
                  <a:tcPr/>
                </a:tc>
                <a:tc hMerge="1">
                  <a:txBody>
                    <a:bodyPr/>
                    <a:lstStyle/>
                    <a:p>
                      <a:endParaRPr lang="en-CA" sz="1600" b="0" i="0" kern="1200" dirty="0">
                        <a:solidFill>
                          <a:schemeClr val="tx1"/>
                        </a:solidFill>
                        <a:effectLst/>
                        <a:latin typeface="+mn-lt"/>
                        <a:ea typeface="+mn-ea"/>
                        <a:cs typeface="+mn-cs"/>
                      </a:endParaRPr>
                    </a:p>
                  </a:txBody>
                  <a:tcPr/>
                </a:tc>
                <a:tc hMerge="1">
                  <a:txBody>
                    <a:bodyPr/>
                    <a:lstStyle/>
                    <a:p>
                      <a:endParaRPr lang="en-CA" sz="1600" b="0" i="0" kern="1200" dirty="0">
                        <a:solidFill>
                          <a:schemeClr val="tx1"/>
                        </a:solidFill>
                        <a:effectLst/>
                        <a:latin typeface="+mn-lt"/>
                        <a:ea typeface="+mn-ea"/>
                        <a:cs typeface="+mn-cs"/>
                      </a:endParaRPr>
                    </a:p>
                  </a:txBody>
                  <a:tcPr/>
                </a:tc>
                <a:extLst>
                  <a:ext uri="{0D108BD9-81ED-4DB2-BD59-A6C34878D82A}">
                    <a16:rowId xmlns:a16="http://schemas.microsoft.com/office/drawing/2014/main" val="4185194974"/>
                  </a:ext>
                </a:extLst>
              </a:tr>
              <a:tr h="370840">
                <a:tc>
                  <a:txBody>
                    <a:bodyPr/>
                    <a:lstStyle/>
                    <a:p>
                      <a:r>
                        <a:rPr lang="en-CA" sz="1600" b="0" kern="1200" dirty="0">
                          <a:solidFill>
                            <a:schemeClr val="tx1"/>
                          </a:solidFill>
                          <a:effectLst/>
                        </a:rPr>
                        <a:t>Business Management</a:t>
                      </a:r>
                      <a:endParaRPr lang="en-CA" sz="1600" b="0" i="0" kern="1200" dirty="0">
                        <a:solidFill>
                          <a:schemeClr val="tx1"/>
                        </a:solidFill>
                        <a:effectLst/>
                        <a:latin typeface="+mn-lt"/>
                        <a:ea typeface="+mn-ea"/>
                        <a:cs typeface="+mn-cs"/>
                      </a:endParaRPr>
                    </a:p>
                  </a:txBody>
                  <a:tcPr/>
                </a:tc>
                <a:tc>
                  <a:txBody>
                    <a:bodyPr/>
                    <a:lstStyle/>
                    <a:p>
                      <a:r>
                        <a:rPr lang="en-CA" sz="1600" b="0" kern="1200" dirty="0">
                          <a:solidFill>
                            <a:schemeClr val="tx1"/>
                          </a:solidFill>
                          <a:effectLst/>
                        </a:rPr>
                        <a:t>Digital Marketing</a:t>
                      </a:r>
                      <a:endParaRPr lang="en-CA" sz="1600" b="0" i="0" kern="1200" dirty="0">
                        <a:solidFill>
                          <a:schemeClr val="tx1"/>
                        </a:solidFill>
                        <a:effectLst/>
                        <a:latin typeface="+mn-lt"/>
                        <a:ea typeface="+mn-ea"/>
                        <a:cs typeface="+mn-cs"/>
                      </a:endParaRPr>
                    </a:p>
                  </a:txBody>
                  <a:tcPr/>
                </a:tc>
                <a:tc>
                  <a:txBody>
                    <a:bodyPr/>
                    <a:lstStyle/>
                    <a:p>
                      <a:r>
                        <a:rPr lang="en-US" sz="1600" b="0" kern="1200" dirty="0">
                          <a:solidFill>
                            <a:schemeClr val="tx1"/>
                          </a:solidFill>
                          <a:effectLst/>
                        </a:rPr>
                        <a:t>Science, Technology and Innovation Management</a:t>
                      </a:r>
                      <a:endParaRPr lang="en-US" sz="1600" b="0" i="0" kern="1200" dirty="0">
                        <a:solidFill>
                          <a:schemeClr val="tx1"/>
                        </a:solidFill>
                        <a:effectLst/>
                        <a:latin typeface="+mn-lt"/>
                        <a:ea typeface="+mn-ea"/>
                        <a:cs typeface="+mn-cs"/>
                      </a:endParaRPr>
                    </a:p>
                  </a:txBody>
                  <a:tcPr/>
                </a:tc>
                <a:tc>
                  <a:txBody>
                    <a:bodyPr/>
                    <a:lstStyle/>
                    <a:p>
                      <a:r>
                        <a:rPr lang="en-CA" sz="1600" b="0" kern="1200" dirty="0">
                          <a:solidFill>
                            <a:schemeClr val="tx1"/>
                          </a:solidFill>
                          <a:effectLst/>
                        </a:rPr>
                        <a:t>Business Management for CEOS</a:t>
                      </a:r>
                      <a:endParaRPr lang="en-CA" sz="1600" b="0" i="0" kern="1200" dirty="0">
                        <a:solidFill>
                          <a:schemeClr val="tx1"/>
                        </a:solidFill>
                        <a:effectLst/>
                        <a:latin typeface="+mn-lt"/>
                        <a:ea typeface="+mn-ea"/>
                        <a:cs typeface="+mn-cs"/>
                      </a:endParaRPr>
                    </a:p>
                  </a:txBody>
                  <a:tcPr/>
                </a:tc>
                <a:tc>
                  <a:txBody>
                    <a:bodyPr/>
                    <a:lstStyle/>
                    <a:p>
                      <a:r>
                        <a:rPr lang="en-CA" sz="1600" b="0" kern="1200" dirty="0">
                          <a:solidFill>
                            <a:schemeClr val="tx1"/>
                          </a:solidFill>
                          <a:effectLst/>
                        </a:rPr>
                        <a:t>Logistics and International Business</a:t>
                      </a:r>
                      <a:endParaRPr lang="en-CA" sz="1600" b="0" i="0" kern="1200" dirty="0">
                        <a:solidFill>
                          <a:schemeClr val="tx1"/>
                        </a:solidFill>
                        <a:effectLst/>
                        <a:latin typeface="+mn-lt"/>
                        <a:ea typeface="+mn-ea"/>
                        <a:cs typeface="+mn-cs"/>
                      </a:endParaRPr>
                    </a:p>
                  </a:txBody>
                  <a:tcPr/>
                </a:tc>
                <a:extLst>
                  <a:ext uri="{0D108BD9-81ED-4DB2-BD59-A6C34878D82A}">
                    <a16:rowId xmlns:a16="http://schemas.microsoft.com/office/drawing/2014/main" val="876373160"/>
                  </a:ext>
                </a:extLst>
              </a:tr>
              <a:tr h="370840">
                <a:tc>
                  <a:txBody>
                    <a:bodyPr/>
                    <a:lstStyle/>
                    <a:p>
                      <a:r>
                        <a:rPr lang="en-US" sz="1600" b="0" kern="1200" dirty="0">
                          <a:solidFill>
                            <a:schemeClr val="tx1"/>
                          </a:solidFill>
                          <a:effectLst/>
                        </a:rPr>
                        <a:t>Formulation and Evaluation of Public Policies</a:t>
                      </a:r>
                      <a:endParaRPr lang="en-US" sz="1600" b="0" i="0" kern="1200" dirty="0">
                        <a:solidFill>
                          <a:schemeClr val="tx1"/>
                        </a:solidFill>
                        <a:effectLst/>
                        <a:latin typeface="+mn-lt"/>
                        <a:ea typeface="+mn-ea"/>
                        <a:cs typeface="+mn-cs"/>
                      </a:endParaRPr>
                    </a:p>
                  </a:txBody>
                  <a:tcPr/>
                </a:tc>
                <a:tc>
                  <a:txBody>
                    <a:bodyPr/>
                    <a:lstStyle/>
                    <a:p>
                      <a:r>
                        <a:rPr lang="en-US" sz="1600" b="0" kern="1200" dirty="0">
                          <a:solidFill>
                            <a:schemeClr val="tx1"/>
                          </a:solidFill>
                          <a:effectLst/>
                        </a:rPr>
                        <a:t>Results-based Management in the Public Sector</a:t>
                      </a:r>
                      <a:endParaRPr lang="en-US" sz="1600" b="0" i="0" kern="1200" dirty="0">
                        <a:solidFill>
                          <a:schemeClr val="tx1"/>
                        </a:solidFill>
                        <a:effectLst/>
                        <a:latin typeface="+mn-lt"/>
                        <a:ea typeface="+mn-ea"/>
                        <a:cs typeface="+mn-cs"/>
                      </a:endParaRPr>
                    </a:p>
                  </a:txBody>
                  <a:tcPr/>
                </a:tc>
                <a:tc>
                  <a:txBody>
                    <a:bodyPr/>
                    <a:lstStyle/>
                    <a:p>
                      <a:r>
                        <a:rPr lang="en-CA" sz="1600" b="0" kern="1200" dirty="0">
                          <a:solidFill>
                            <a:schemeClr val="tx1"/>
                          </a:solidFill>
                          <a:effectLst/>
                        </a:rPr>
                        <a:t>Financial Management</a:t>
                      </a:r>
                      <a:endParaRPr lang="en-CA" sz="1600" b="0" i="0" kern="1200" dirty="0">
                        <a:solidFill>
                          <a:schemeClr val="tx1"/>
                        </a:solidFill>
                        <a:effectLst/>
                        <a:latin typeface="+mn-lt"/>
                        <a:ea typeface="+mn-ea"/>
                        <a:cs typeface="+mn-cs"/>
                      </a:endParaRPr>
                    </a:p>
                  </a:txBody>
                  <a:tcPr/>
                </a:tc>
                <a:tc>
                  <a:txBody>
                    <a:bodyPr/>
                    <a:lstStyle/>
                    <a:p>
                      <a:r>
                        <a:rPr lang="en-CA" sz="1600" b="0" kern="1200" dirty="0">
                          <a:solidFill>
                            <a:schemeClr val="tx1"/>
                          </a:solidFill>
                          <a:effectLst/>
                        </a:rPr>
                        <a:t>Doing Business in Brazil</a:t>
                      </a:r>
                      <a:endParaRPr lang="en-CA" sz="1600" b="0" i="0" kern="1200" dirty="0">
                        <a:solidFill>
                          <a:schemeClr val="tx1"/>
                        </a:solidFill>
                        <a:effectLst/>
                        <a:latin typeface="+mn-lt"/>
                        <a:ea typeface="+mn-ea"/>
                        <a:cs typeface="+mn-cs"/>
                      </a:endParaRPr>
                    </a:p>
                  </a:txBody>
                  <a:tcPr/>
                </a:tc>
                <a:tc>
                  <a:txBody>
                    <a:bodyPr/>
                    <a:lstStyle/>
                    <a:p>
                      <a:r>
                        <a:rPr lang="en-CA" sz="1600" b="0" kern="1200" dirty="0">
                          <a:solidFill>
                            <a:schemeClr val="tx1"/>
                          </a:solidFill>
                          <a:effectLst/>
                        </a:rPr>
                        <a:t>Project Management</a:t>
                      </a:r>
                      <a:endParaRPr lang="en-CA" sz="1600" b="0" i="0" kern="1200" dirty="0">
                        <a:solidFill>
                          <a:schemeClr val="tx1"/>
                        </a:solidFill>
                        <a:effectLst/>
                        <a:latin typeface="+mn-lt"/>
                        <a:ea typeface="+mn-ea"/>
                        <a:cs typeface="+mn-cs"/>
                      </a:endParaRPr>
                    </a:p>
                  </a:txBody>
                  <a:tcPr/>
                </a:tc>
                <a:extLst>
                  <a:ext uri="{0D108BD9-81ED-4DB2-BD59-A6C34878D82A}">
                    <a16:rowId xmlns:a16="http://schemas.microsoft.com/office/drawing/2014/main" val="878051347"/>
                  </a:ext>
                </a:extLst>
              </a:tr>
              <a:tr h="370840">
                <a:tc>
                  <a:txBody>
                    <a:bodyPr/>
                    <a:lstStyle/>
                    <a:p>
                      <a:r>
                        <a:rPr lang="en-CA" sz="1600" b="0" kern="1200" dirty="0">
                          <a:solidFill>
                            <a:schemeClr val="tx1"/>
                          </a:solidFill>
                          <a:effectLst/>
                        </a:rPr>
                        <a:t>Public-Private Partnership (PPPs)</a:t>
                      </a:r>
                      <a:endParaRPr lang="en-CA" sz="1600" b="0" i="0" kern="1200" dirty="0">
                        <a:solidFill>
                          <a:schemeClr val="tx1"/>
                        </a:solidFill>
                        <a:effectLst/>
                        <a:latin typeface="+mn-lt"/>
                        <a:ea typeface="+mn-ea"/>
                        <a:cs typeface="+mn-cs"/>
                      </a:endParaRPr>
                    </a:p>
                  </a:txBody>
                  <a:tcPr/>
                </a:tc>
                <a:tc>
                  <a:txBody>
                    <a:bodyPr/>
                    <a:lstStyle/>
                    <a:p>
                      <a:r>
                        <a:rPr lang="en-US" sz="1600" b="0" kern="1200" dirty="0">
                          <a:solidFill>
                            <a:schemeClr val="tx1"/>
                          </a:solidFill>
                          <a:effectLst/>
                        </a:rPr>
                        <a:t>Result-based Management in Public Administration</a:t>
                      </a:r>
                      <a:endParaRPr lang="en-US" sz="1600" b="0" i="0" kern="1200" dirty="0">
                        <a:solidFill>
                          <a:schemeClr val="tx1"/>
                        </a:solidFill>
                        <a:effectLst/>
                        <a:latin typeface="+mn-lt"/>
                        <a:ea typeface="+mn-ea"/>
                        <a:cs typeface="+mn-cs"/>
                      </a:endParaRPr>
                    </a:p>
                  </a:txBody>
                  <a:tcPr/>
                </a:tc>
                <a:tc>
                  <a:txBody>
                    <a:bodyPr/>
                    <a:lstStyle/>
                    <a:p>
                      <a:r>
                        <a:rPr lang="en-US" sz="1600" b="0" kern="1200" dirty="0">
                          <a:solidFill>
                            <a:schemeClr val="tx1"/>
                          </a:solidFill>
                          <a:effectLst/>
                        </a:rPr>
                        <a:t>Public Spending Control in Brazil</a:t>
                      </a:r>
                      <a:endParaRPr lang="en-US" sz="1600" b="0" i="0" kern="1200" dirty="0">
                        <a:solidFill>
                          <a:schemeClr val="tx1"/>
                        </a:solidFill>
                        <a:effectLst/>
                        <a:latin typeface="+mn-lt"/>
                        <a:ea typeface="+mn-ea"/>
                        <a:cs typeface="+mn-cs"/>
                      </a:endParaRPr>
                    </a:p>
                  </a:txBody>
                  <a:tcPr/>
                </a:tc>
                <a:tc>
                  <a:txBody>
                    <a:bodyPr/>
                    <a:lstStyle/>
                    <a:p>
                      <a:r>
                        <a:rPr lang="en-CA" sz="1600" b="0" kern="1200" dirty="0">
                          <a:solidFill>
                            <a:schemeClr val="tx1"/>
                          </a:solidFill>
                          <a:effectLst/>
                        </a:rPr>
                        <a:t>Agricultural Business Management</a:t>
                      </a:r>
                      <a:endParaRPr lang="en-CA" sz="1600" b="0" i="0" kern="1200" dirty="0">
                        <a:solidFill>
                          <a:schemeClr val="tx1"/>
                        </a:solidFill>
                        <a:effectLst/>
                        <a:latin typeface="+mn-lt"/>
                        <a:ea typeface="+mn-ea"/>
                        <a:cs typeface="+mn-cs"/>
                      </a:endParaRPr>
                    </a:p>
                  </a:txBody>
                  <a:tcPr/>
                </a:tc>
                <a:tc>
                  <a:txBody>
                    <a:bodyPr/>
                    <a:lstStyle/>
                    <a:p>
                      <a:r>
                        <a:rPr lang="en-US" sz="1600" b="0" kern="1200" dirty="0">
                          <a:solidFill>
                            <a:schemeClr val="tx1"/>
                          </a:solidFill>
                          <a:effectLst/>
                        </a:rPr>
                        <a:t>Adaptation to the Portuguese Language</a:t>
                      </a:r>
                      <a:endParaRPr lang="en-US" sz="1600" b="0" i="0" kern="1200" dirty="0">
                        <a:solidFill>
                          <a:schemeClr val="tx1"/>
                        </a:solidFill>
                        <a:effectLst/>
                        <a:latin typeface="+mn-lt"/>
                        <a:ea typeface="+mn-ea"/>
                        <a:cs typeface="+mn-cs"/>
                      </a:endParaRPr>
                    </a:p>
                  </a:txBody>
                  <a:tcPr/>
                </a:tc>
                <a:extLst>
                  <a:ext uri="{0D108BD9-81ED-4DB2-BD59-A6C34878D82A}">
                    <a16:rowId xmlns:a16="http://schemas.microsoft.com/office/drawing/2014/main" val="3539058128"/>
                  </a:ext>
                </a:extLst>
              </a:tr>
            </a:tbl>
          </a:graphicData>
        </a:graphic>
      </p:graphicFrame>
    </p:spTree>
    <p:extLst>
      <p:ext uri="{BB962C8B-B14F-4D97-AF65-F5344CB8AC3E}">
        <p14:creationId xmlns:p14="http://schemas.microsoft.com/office/powerpoint/2010/main" val="1328192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6CC27A-5C5E-08AE-76EA-DF82288995BF}"/>
              </a:ext>
            </a:extLst>
          </p:cNvPr>
          <p:cNvSpPr>
            <a:spLocks noGrp="1"/>
          </p:cNvSpPr>
          <p:nvPr>
            <p:ph type="title"/>
          </p:nvPr>
        </p:nvSpPr>
        <p:spPr>
          <a:xfrm>
            <a:off x="164306" y="1"/>
            <a:ext cx="10565612" cy="741218"/>
          </a:xfrm>
        </p:spPr>
        <p:txBody>
          <a:bodyPr>
            <a:noAutofit/>
          </a:bodyPr>
          <a:lstStyle/>
          <a:p>
            <a:r>
              <a:rPr lang="en-US" sz="2000" b="1" i="0" dirty="0">
                <a:effectLst/>
                <a:latin typeface="Gotham Book"/>
              </a:rPr>
              <a:t>The International Affairs Division at FGV: </a:t>
            </a:r>
            <a:r>
              <a:rPr lang="en-US" sz="2000" b="1" i="0" dirty="0">
                <a:effectLst/>
                <a:highlight>
                  <a:srgbClr val="FFFF00"/>
                </a:highlight>
                <a:latin typeface="Gotham Book"/>
              </a:rPr>
              <a:t>International Partnership </a:t>
            </a:r>
            <a:endParaRPr lang="en-CA" sz="2000" b="1" dirty="0">
              <a:highlight>
                <a:srgbClr val="FFFF00"/>
              </a:highlight>
              <a:latin typeface="+mn-lt"/>
            </a:endParaRPr>
          </a:p>
        </p:txBody>
      </p:sp>
      <p:pic>
        <p:nvPicPr>
          <p:cNvPr id="8" name="Picture 7">
            <a:extLst>
              <a:ext uri="{FF2B5EF4-FFF2-40B4-BE49-F238E27FC236}">
                <a16:creationId xmlns:a16="http://schemas.microsoft.com/office/drawing/2014/main" id="{509ABFDA-96CA-F3C5-A33D-84A0BA0379C4}"/>
              </a:ext>
            </a:extLst>
          </p:cNvPr>
          <p:cNvPicPr>
            <a:picLocks noChangeAspect="1"/>
          </p:cNvPicPr>
          <p:nvPr/>
        </p:nvPicPr>
        <p:blipFill>
          <a:blip r:embed="rId3"/>
          <a:stretch>
            <a:fillRect/>
          </a:stretch>
        </p:blipFill>
        <p:spPr>
          <a:xfrm>
            <a:off x="10148460" y="140708"/>
            <a:ext cx="1842660" cy="879624"/>
          </a:xfrm>
          <a:prstGeom prst="rect">
            <a:avLst/>
          </a:prstGeom>
        </p:spPr>
      </p:pic>
      <p:sp>
        <p:nvSpPr>
          <p:cNvPr id="11" name="TextBox 10">
            <a:extLst>
              <a:ext uri="{FF2B5EF4-FFF2-40B4-BE49-F238E27FC236}">
                <a16:creationId xmlns:a16="http://schemas.microsoft.com/office/drawing/2014/main" id="{1C43D393-21CD-B68A-27D4-C5D2E799B215}"/>
              </a:ext>
            </a:extLst>
          </p:cNvPr>
          <p:cNvSpPr txBox="1"/>
          <p:nvPr/>
        </p:nvSpPr>
        <p:spPr>
          <a:xfrm>
            <a:off x="374073" y="1898072"/>
            <a:ext cx="11339945" cy="707886"/>
          </a:xfrm>
          <a:prstGeom prst="rect">
            <a:avLst/>
          </a:prstGeom>
          <a:noFill/>
        </p:spPr>
        <p:txBody>
          <a:bodyPr wrap="square" rtlCol="0">
            <a:spAutoFit/>
          </a:bodyPr>
          <a:lstStyle/>
          <a:p>
            <a:r>
              <a:rPr lang="en-US" sz="2000" b="1" dirty="0"/>
              <a:t>FGV is partner with 47 countries and has 240 partners’ institutions. In Canada, it has 12 partners including:</a:t>
            </a:r>
          </a:p>
        </p:txBody>
      </p:sp>
      <p:graphicFrame>
        <p:nvGraphicFramePr>
          <p:cNvPr id="15" name="Table 15">
            <a:extLst>
              <a:ext uri="{FF2B5EF4-FFF2-40B4-BE49-F238E27FC236}">
                <a16:creationId xmlns:a16="http://schemas.microsoft.com/office/drawing/2014/main" id="{AFFA7C6D-10C5-5572-B245-B252D274FCD1}"/>
              </a:ext>
            </a:extLst>
          </p:cNvPr>
          <p:cNvGraphicFramePr>
            <a:graphicFrameLocks noGrp="1"/>
          </p:cNvGraphicFramePr>
          <p:nvPr/>
        </p:nvGraphicFramePr>
        <p:xfrm>
          <a:off x="454819" y="2670809"/>
          <a:ext cx="11339945" cy="1402080"/>
        </p:xfrm>
        <a:graphic>
          <a:graphicData uri="http://schemas.openxmlformats.org/drawingml/2006/table">
            <a:tbl>
              <a:tblPr firstRow="1" bandRow="1">
                <a:tableStyleId>{5C22544A-7EE6-4342-B048-85BDC9FD1C3A}</a:tableStyleId>
              </a:tblPr>
              <a:tblGrid>
                <a:gridCol w="1531538">
                  <a:extLst>
                    <a:ext uri="{9D8B030D-6E8A-4147-A177-3AD203B41FA5}">
                      <a16:colId xmlns:a16="http://schemas.microsoft.com/office/drawing/2014/main" val="1678986704"/>
                    </a:ext>
                  </a:extLst>
                </a:gridCol>
                <a:gridCol w="1464351">
                  <a:extLst>
                    <a:ext uri="{9D8B030D-6E8A-4147-A177-3AD203B41FA5}">
                      <a16:colId xmlns:a16="http://schemas.microsoft.com/office/drawing/2014/main" val="2539971203"/>
                    </a:ext>
                  </a:extLst>
                </a:gridCol>
                <a:gridCol w="1992542">
                  <a:extLst>
                    <a:ext uri="{9D8B030D-6E8A-4147-A177-3AD203B41FA5}">
                      <a16:colId xmlns:a16="http://schemas.microsoft.com/office/drawing/2014/main" val="3051502740"/>
                    </a:ext>
                  </a:extLst>
                </a:gridCol>
                <a:gridCol w="1808175">
                  <a:extLst>
                    <a:ext uri="{9D8B030D-6E8A-4147-A177-3AD203B41FA5}">
                      <a16:colId xmlns:a16="http://schemas.microsoft.com/office/drawing/2014/main" val="504832528"/>
                    </a:ext>
                  </a:extLst>
                </a:gridCol>
                <a:gridCol w="2781961">
                  <a:extLst>
                    <a:ext uri="{9D8B030D-6E8A-4147-A177-3AD203B41FA5}">
                      <a16:colId xmlns:a16="http://schemas.microsoft.com/office/drawing/2014/main" val="8594425"/>
                    </a:ext>
                  </a:extLst>
                </a:gridCol>
                <a:gridCol w="1761378">
                  <a:extLst>
                    <a:ext uri="{9D8B030D-6E8A-4147-A177-3AD203B41FA5}">
                      <a16:colId xmlns:a16="http://schemas.microsoft.com/office/drawing/2014/main" val="4152690394"/>
                    </a:ext>
                  </a:extLst>
                </a:gridCol>
              </a:tblGrid>
              <a:tr h="153179">
                <a:tc>
                  <a:txBody>
                    <a:bodyPr/>
                    <a:lstStyle/>
                    <a:p>
                      <a:r>
                        <a:rPr lang="en-US" sz="1600" dirty="0"/>
                        <a:t>HEC Montreal</a:t>
                      </a:r>
                      <a:endParaRPr lang="en-CA" sz="1600" dirty="0"/>
                    </a:p>
                  </a:txBody>
                  <a:tcPr/>
                </a:tc>
                <a:tc>
                  <a:txBody>
                    <a:bodyPr/>
                    <a:lstStyle/>
                    <a:p>
                      <a:r>
                        <a:rPr lang="en-US" sz="1600" dirty="0"/>
                        <a:t>Laval University</a:t>
                      </a:r>
                      <a:endParaRPr lang="en-CA" sz="1600" dirty="0"/>
                    </a:p>
                  </a:txBody>
                  <a:tcPr/>
                </a:tc>
                <a:tc>
                  <a:txBody>
                    <a:bodyPr/>
                    <a:lstStyle/>
                    <a:p>
                      <a:r>
                        <a:rPr lang="en-US" sz="1600" dirty="0"/>
                        <a:t>Queens’s University</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UBC</a:t>
                      </a:r>
                      <a:endParaRPr lang="en-CA" sz="1600" dirty="0"/>
                    </a:p>
                  </a:txBody>
                  <a:tcPr/>
                </a:tc>
                <a:tc>
                  <a:txBody>
                    <a:bodyPr/>
                    <a:lstStyle/>
                    <a:p>
                      <a:r>
                        <a:rPr lang="fr-FR" sz="1600" dirty="0"/>
                        <a:t>université du </a:t>
                      </a:r>
                      <a:r>
                        <a:rPr lang="fr-FR" sz="1600" dirty="0" err="1"/>
                        <a:t>quebec</a:t>
                      </a:r>
                      <a:r>
                        <a:rPr lang="fr-FR" sz="1600" dirty="0"/>
                        <a:t> a </a:t>
                      </a:r>
                      <a:r>
                        <a:rPr lang="fr-FR" sz="1600" dirty="0" err="1"/>
                        <a:t>montreal</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York University</a:t>
                      </a:r>
                      <a:endParaRPr lang="en-CA" sz="1600" dirty="0"/>
                    </a:p>
                  </a:txBody>
                  <a:tcPr/>
                </a:tc>
                <a:extLst>
                  <a:ext uri="{0D108BD9-81ED-4DB2-BD59-A6C34878D82A}">
                    <a16:rowId xmlns:a16="http://schemas.microsoft.com/office/drawing/2014/main" val="124543200"/>
                  </a:ext>
                </a:extLst>
              </a:tr>
              <a:tr h="339933">
                <a:tc>
                  <a:txBody>
                    <a:bodyPr/>
                    <a:lstStyle/>
                    <a:p>
                      <a:r>
                        <a:rPr lang="en-US" sz="1600" dirty="0"/>
                        <a:t>McGill University</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University of Western Ontario</a:t>
                      </a:r>
                      <a:endParaRPr lang="en-CA" sz="1600" dirty="0"/>
                    </a:p>
                  </a:txBody>
                  <a:tcPr/>
                </a:tc>
                <a:tc>
                  <a:txBody>
                    <a:bodyPr/>
                    <a:lstStyle/>
                    <a:p>
                      <a:r>
                        <a:rPr lang="en-US" sz="1600" dirty="0"/>
                        <a:t>University of Manitoba</a:t>
                      </a:r>
                      <a:endParaRPr lang="en-CA" sz="1600" dirty="0"/>
                    </a:p>
                  </a:txBody>
                  <a:tcPr/>
                </a:tc>
                <a:tc>
                  <a:txBody>
                    <a:bodyPr/>
                    <a:lstStyle/>
                    <a:p>
                      <a:r>
                        <a:rPr lang="en-US" sz="1600" dirty="0"/>
                        <a:t>University of Calgary</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University of Victoria</a:t>
                      </a:r>
                      <a:endParaRPr lang="en-CA" sz="1600" dirty="0"/>
                    </a:p>
                  </a:txBody>
                  <a:tcPr/>
                </a:tc>
                <a:tc>
                  <a:txBody>
                    <a:bodyPr/>
                    <a:lstStyle/>
                    <a:p>
                      <a:r>
                        <a:rPr lang="en-US" sz="1600" dirty="0"/>
                        <a:t>KPU</a:t>
                      </a:r>
                      <a:endParaRPr lang="en-CA" sz="1600" dirty="0"/>
                    </a:p>
                  </a:txBody>
                  <a:tcPr/>
                </a:tc>
                <a:extLst>
                  <a:ext uri="{0D108BD9-81ED-4DB2-BD59-A6C34878D82A}">
                    <a16:rowId xmlns:a16="http://schemas.microsoft.com/office/drawing/2014/main" val="3054575739"/>
                  </a:ext>
                </a:extLst>
              </a:tr>
            </a:tbl>
          </a:graphicData>
        </a:graphic>
      </p:graphicFrame>
      <p:sp>
        <p:nvSpPr>
          <p:cNvPr id="30" name="Title 1">
            <a:extLst>
              <a:ext uri="{FF2B5EF4-FFF2-40B4-BE49-F238E27FC236}">
                <a16:creationId xmlns:a16="http://schemas.microsoft.com/office/drawing/2014/main" id="{66544082-9759-0C34-BD5A-06A8509753B1}"/>
              </a:ext>
            </a:extLst>
          </p:cNvPr>
          <p:cNvSpPr txBox="1">
            <a:spLocks/>
          </p:cNvSpPr>
          <p:nvPr/>
        </p:nvSpPr>
        <p:spPr>
          <a:xfrm>
            <a:off x="150868" y="2"/>
            <a:ext cx="10565612" cy="7412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latin typeface="Gotham Book"/>
              </a:rPr>
              <a:t>The International Affairs Division at FGV: </a:t>
            </a:r>
            <a:r>
              <a:rPr lang="en-US" sz="2000" b="1">
                <a:highlight>
                  <a:srgbClr val="FFFF00"/>
                </a:highlight>
                <a:latin typeface="Gotham Book"/>
              </a:rPr>
              <a:t>International Partnership </a:t>
            </a:r>
            <a:endParaRPr lang="en-CA" sz="2000" b="1" dirty="0">
              <a:highlight>
                <a:srgbClr val="FFFF00"/>
              </a:highlight>
              <a:latin typeface="+mn-lt"/>
            </a:endParaRPr>
          </a:p>
        </p:txBody>
      </p:sp>
      <p:sp>
        <p:nvSpPr>
          <p:cNvPr id="32" name="Arrow: Right 31">
            <a:extLst>
              <a:ext uri="{FF2B5EF4-FFF2-40B4-BE49-F238E27FC236}">
                <a16:creationId xmlns:a16="http://schemas.microsoft.com/office/drawing/2014/main" id="{93848963-A404-CB98-25E5-A6DDB25FC428}"/>
              </a:ext>
            </a:extLst>
          </p:cNvPr>
          <p:cNvSpPr/>
          <p:nvPr/>
        </p:nvSpPr>
        <p:spPr>
          <a:xfrm>
            <a:off x="1781606" y="4389875"/>
            <a:ext cx="8686369" cy="183233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CA" sz="2400" b="1" kern="1200" dirty="0">
                <a:solidFill>
                  <a:schemeClr val="tx1"/>
                </a:solidFill>
                <a:effectLst/>
              </a:rPr>
              <a:t>Incoming and Outgoing students;</a:t>
            </a:r>
          </a:p>
          <a:p>
            <a:pPr algn="ctr"/>
            <a:r>
              <a:rPr lang="en-CA" sz="2400" b="1" kern="1200" dirty="0">
                <a:solidFill>
                  <a:schemeClr val="tx1"/>
                </a:solidFill>
                <a:effectLst/>
              </a:rPr>
              <a:t>FGV – Canada Universities</a:t>
            </a:r>
            <a:endParaRPr lang="en-CA" sz="2000" b="1" i="0" kern="1200" dirty="0">
              <a:solidFill>
                <a:schemeClr val="tx1"/>
              </a:solidFill>
              <a:effectLst/>
              <a:latin typeface="+mn-lt"/>
              <a:ea typeface="+mn-ea"/>
              <a:cs typeface="+mn-cs"/>
            </a:endParaRPr>
          </a:p>
        </p:txBody>
      </p:sp>
      <p:graphicFrame>
        <p:nvGraphicFramePr>
          <p:cNvPr id="33" name="Diagram 32">
            <a:extLst>
              <a:ext uri="{FF2B5EF4-FFF2-40B4-BE49-F238E27FC236}">
                <a16:creationId xmlns:a16="http://schemas.microsoft.com/office/drawing/2014/main" id="{66ECC6BD-9F74-6FF1-03D6-3C48C3A50503}"/>
              </a:ext>
            </a:extLst>
          </p:cNvPr>
          <p:cNvGraphicFramePr/>
          <p:nvPr/>
        </p:nvGraphicFramePr>
        <p:xfrm>
          <a:off x="200880" y="739335"/>
          <a:ext cx="9640023" cy="879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5417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6">
            <a:extLst>
              <a:ext uri="{FF2B5EF4-FFF2-40B4-BE49-F238E27FC236}">
                <a16:creationId xmlns:a16="http://schemas.microsoft.com/office/drawing/2014/main" id="{A932AD4E-5814-2D70-8F1F-7D2F9FA7C448}"/>
              </a:ext>
            </a:extLst>
          </p:cNvPr>
          <p:cNvGraphicFramePr>
            <a:graphicFrameLocks noGrp="1"/>
          </p:cNvGraphicFramePr>
          <p:nvPr/>
        </p:nvGraphicFramePr>
        <p:xfrm>
          <a:off x="150868" y="1101551"/>
          <a:ext cx="9390064" cy="2380703"/>
        </p:xfrm>
        <a:graphic>
          <a:graphicData uri="http://schemas.openxmlformats.org/drawingml/2006/table">
            <a:tbl>
              <a:tblPr firstRow="1" bandRow="1">
                <a:tableStyleId>{2D5ABB26-0587-4C30-8999-92F81FD0307C}</a:tableStyleId>
              </a:tblPr>
              <a:tblGrid>
                <a:gridCol w="2179828">
                  <a:extLst>
                    <a:ext uri="{9D8B030D-6E8A-4147-A177-3AD203B41FA5}">
                      <a16:colId xmlns:a16="http://schemas.microsoft.com/office/drawing/2014/main" val="2085791171"/>
                    </a:ext>
                  </a:extLst>
                </a:gridCol>
                <a:gridCol w="2403412">
                  <a:extLst>
                    <a:ext uri="{9D8B030D-6E8A-4147-A177-3AD203B41FA5}">
                      <a16:colId xmlns:a16="http://schemas.microsoft.com/office/drawing/2014/main" val="2598705305"/>
                    </a:ext>
                  </a:extLst>
                </a:gridCol>
                <a:gridCol w="2403412">
                  <a:extLst>
                    <a:ext uri="{9D8B030D-6E8A-4147-A177-3AD203B41FA5}">
                      <a16:colId xmlns:a16="http://schemas.microsoft.com/office/drawing/2014/main" val="2563297366"/>
                    </a:ext>
                  </a:extLst>
                </a:gridCol>
                <a:gridCol w="2403412">
                  <a:extLst>
                    <a:ext uri="{9D8B030D-6E8A-4147-A177-3AD203B41FA5}">
                      <a16:colId xmlns:a16="http://schemas.microsoft.com/office/drawing/2014/main" val="2543210642"/>
                    </a:ext>
                  </a:extLst>
                </a:gridCol>
              </a:tblGrid>
              <a:tr h="383653">
                <a:tc>
                  <a:txBody>
                    <a:bodyPr/>
                    <a:lstStyle/>
                    <a:p>
                      <a:r>
                        <a:rPr lang="en-US" sz="2000" b="1" dirty="0"/>
                        <a:t>Incoming students</a:t>
                      </a:r>
                      <a:endParaRPr lang="en-CA"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t>2023</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2024</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2025</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9947726"/>
                  </a:ext>
                </a:extLst>
              </a:tr>
              <a:tr h="265606">
                <a:tc>
                  <a:txBody>
                    <a:bodyPr/>
                    <a:lstStyle/>
                    <a:p>
                      <a:r>
                        <a:rPr lang="en-US" sz="1200" dirty="0"/>
                        <a:t>Number</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6</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11</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7</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209033"/>
                  </a:ext>
                </a:extLst>
              </a:tr>
              <a:tr h="973888">
                <a:tc>
                  <a:txBody>
                    <a:bodyPr/>
                    <a:lstStyle/>
                    <a:p>
                      <a:r>
                        <a:rPr lang="en-US" sz="1200" dirty="0"/>
                        <a:t>From Canadian schools</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York University</a:t>
                      </a:r>
                    </a:p>
                    <a:p>
                      <a:pPr marL="342900" indent="-342900">
                        <a:buFont typeface="+mj-lt"/>
                        <a:buAutoNum type="arabicPeriod"/>
                      </a:pPr>
                      <a:r>
                        <a:rPr lang="en-US" sz="1200" dirty="0"/>
                        <a:t>McGill University</a:t>
                      </a:r>
                    </a:p>
                    <a:p>
                      <a:pPr marL="342900" indent="-342900">
                        <a:buFont typeface="+mj-lt"/>
                        <a:buAutoNum type="arabicPeriod"/>
                      </a:pPr>
                      <a:r>
                        <a:rPr lang="en-US" sz="1200" dirty="0"/>
                        <a:t>University of Western Ontario</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York University</a:t>
                      </a:r>
                    </a:p>
                    <a:p>
                      <a:pPr marL="342900" indent="-342900">
                        <a:buFont typeface="+mj-lt"/>
                        <a:buAutoNum type="arabicPeriod"/>
                      </a:pPr>
                      <a:r>
                        <a:rPr lang="en-US" sz="1200" dirty="0"/>
                        <a:t>McGill University</a:t>
                      </a:r>
                    </a:p>
                    <a:p>
                      <a:pPr marL="342900" indent="-342900">
                        <a:buFont typeface="+mj-lt"/>
                        <a:buAutoNum type="arabicPeriod"/>
                      </a:pPr>
                      <a:r>
                        <a:rPr lang="en-US" sz="1200" dirty="0"/>
                        <a:t>University of Western Ontario</a:t>
                      </a:r>
                    </a:p>
                    <a:p>
                      <a:pPr marL="342900" indent="-342900">
                        <a:buFont typeface="+mj-lt"/>
                        <a:buAutoNum type="arabicPeriod"/>
                      </a:pPr>
                      <a:r>
                        <a:rPr lang="en-US" sz="1200" dirty="0"/>
                        <a:t>Queen’s University</a:t>
                      </a:r>
                    </a:p>
                    <a:p>
                      <a:pPr marL="342900" indent="-342900">
                        <a:buFont typeface="+mj-lt"/>
                        <a:buAutoNum type="arabicPeriod"/>
                      </a:pPr>
                      <a:r>
                        <a:rPr lang="en-US" sz="1200" dirty="0"/>
                        <a:t>University of Manitoba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US" sz="1200" dirty="0"/>
                        <a:t>HEC Montreal</a:t>
                      </a:r>
                    </a:p>
                    <a:p>
                      <a:pPr marL="342900" indent="-342900">
                        <a:buFont typeface="+mj-lt"/>
                        <a:buAutoNum type="arabicPeriod"/>
                      </a:pPr>
                      <a:r>
                        <a:rPr lang="en-US" sz="1200" dirty="0"/>
                        <a:t>McGill University</a:t>
                      </a:r>
                    </a:p>
                    <a:p>
                      <a:pPr marL="342900" indent="-342900">
                        <a:buFont typeface="+mj-lt"/>
                        <a:buAutoNum type="arabicPeriod"/>
                      </a:pPr>
                      <a:r>
                        <a:rPr lang="en-US" sz="1200" dirty="0"/>
                        <a:t>University of Western Ontario</a:t>
                      </a:r>
                    </a:p>
                    <a:p>
                      <a:pPr marL="342900" indent="-342900">
                        <a:buFont typeface="+mj-lt"/>
                        <a:buAutoNum type="arabicPeriod"/>
                      </a:pPr>
                      <a:r>
                        <a:rPr lang="en-US" sz="1200" dirty="0"/>
                        <a:t>Queen’s University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345343"/>
                  </a:ext>
                </a:extLst>
              </a:tr>
              <a:tr h="704303">
                <a:tc>
                  <a:txBody>
                    <a:bodyPr/>
                    <a:lstStyle/>
                    <a:p>
                      <a:r>
                        <a:rPr lang="en-US" sz="1200" dirty="0"/>
                        <a:t>To FGV schools</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EAESP</a:t>
                      </a:r>
                    </a:p>
                    <a:p>
                      <a:pPr marL="342900" indent="-342900">
                        <a:buFont typeface="+mj-lt"/>
                        <a:buAutoNum type="arabicPeriod"/>
                      </a:pPr>
                      <a:r>
                        <a:rPr lang="en-US" sz="1200" dirty="0" err="1"/>
                        <a:t>Direito</a:t>
                      </a:r>
                      <a:r>
                        <a:rPr lang="en-US" sz="1200" dirty="0"/>
                        <a:t> Rio</a:t>
                      </a:r>
                    </a:p>
                    <a:p>
                      <a:pPr marL="342900" indent="-342900">
                        <a:buFont typeface="+mj-lt"/>
                        <a:buAutoNum type="arabicPeriod"/>
                      </a:pPr>
                      <a:r>
                        <a:rPr lang="en-US" sz="1200" dirty="0"/>
                        <a:t>EBAPE</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EAESP</a:t>
                      </a:r>
                    </a:p>
                    <a:p>
                      <a:pPr marL="342900" indent="-342900">
                        <a:buFont typeface="+mj-lt"/>
                        <a:buAutoNum type="arabicPeriod"/>
                      </a:pPr>
                      <a:r>
                        <a:rPr lang="en-US" sz="1200" dirty="0" err="1"/>
                        <a:t>Direito</a:t>
                      </a:r>
                      <a:r>
                        <a:rPr lang="en-US" sz="1200" dirty="0"/>
                        <a:t> Rio</a:t>
                      </a:r>
                    </a:p>
                    <a:p>
                      <a:pPr marL="342900" indent="-342900">
                        <a:buFont typeface="+mj-lt"/>
                        <a:buAutoNum type="arabicPeriod"/>
                      </a:pPr>
                      <a:r>
                        <a:rPr lang="en-US" sz="1200" dirty="0"/>
                        <a:t>EBAPE</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EAESP</a:t>
                      </a:r>
                    </a:p>
                    <a:p>
                      <a:pPr marL="342900" indent="-342900">
                        <a:buFont typeface="+mj-lt"/>
                        <a:buAutoNum type="arabicPeriod"/>
                      </a:pPr>
                      <a:r>
                        <a:rPr lang="en-US" sz="1200" dirty="0"/>
                        <a:t>EBAPE</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9674566"/>
                  </a:ext>
                </a:extLst>
              </a:tr>
            </a:tbl>
          </a:graphicData>
        </a:graphic>
      </p:graphicFrame>
      <p:graphicFrame>
        <p:nvGraphicFramePr>
          <p:cNvPr id="5" name="Table 26">
            <a:extLst>
              <a:ext uri="{FF2B5EF4-FFF2-40B4-BE49-F238E27FC236}">
                <a16:creationId xmlns:a16="http://schemas.microsoft.com/office/drawing/2014/main" id="{CF6FA280-67B4-A35F-8712-32AFB679048C}"/>
              </a:ext>
            </a:extLst>
          </p:cNvPr>
          <p:cNvGraphicFramePr>
            <a:graphicFrameLocks noGrp="1"/>
          </p:cNvGraphicFramePr>
          <p:nvPr/>
        </p:nvGraphicFramePr>
        <p:xfrm>
          <a:off x="150869" y="3579709"/>
          <a:ext cx="9390063" cy="3200400"/>
        </p:xfrm>
        <a:graphic>
          <a:graphicData uri="http://schemas.openxmlformats.org/drawingml/2006/table">
            <a:tbl>
              <a:tblPr firstRow="1" bandRow="1">
                <a:tableStyleId>{2D5ABB26-0587-4C30-8999-92F81FD0307C}</a:tableStyleId>
              </a:tblPr>
              <a:tblGrid>
                <a:gridCol w="2157412">
                  <a:extLst>
                    <a:ext uri="{9D8B030D-6E8A-4147-A177-3AD203B41FA5}">
                      <a16:colId xmlns:a16="http://schemas.microsoft.com/office/drawing/2014/main" val="2085791171"/>
                    </a:ext>
                  </a:extLst>
                </a:gridCol>
                <a:gridCol w="2428875">
                  <a:extLst>
                    <a:ext uri="{9D8B030D-6E8A-4147-A177-3AD203B41FA5}">
                      <a16:colId xmlns:a16="http://schemas.microsoft.com/office/drawing/2014/main" val="2598705305"/>
                    </a:ext>
                  </a:extLst>
                </a:gridCol>
                <a:gridCol w="2393156">
                  <a:extLst>
                    <a:ext uri="{9D8B030D-6E8A-4147-A177-3AD203B41FA5}">
                      <a16:colId xmlns:a16="http://schemas.microsoft.com/office/drawing/2014/main" val="2563297366"/>
                    </a:ext>
                  </a:extLst>
                </a:gridCol>
                <a:gridCol w="2410620">
                  <a:extLst>
                    <a:ext uri="{9D8B030D-6E8A-4147-A177-3AD203B41FA5}">
                      <a16:colId xmlns:a16="http://schemas.microsoft.com/office/drawing/2014/main" val="2543210642"/>
                    </a:ext>
                  </a:extLst>
                </a:gridCol>
              </a:tblGrid>
              <a:tr h="273776">
                <a:tc>
                  <a:txBody>
                    <a:bodyPr/>
                    <a:lstStyle/>
                    <a:p>
                      <a:r>
                        <a:rPr lang="en-US" sz="1800" b="1" dirty="0"/>
                        <a:t>Outcoming students</a:t>
                      </a:r>
                      <a:endParaRPr lang="en-CA"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b="1" dirty="0"/>
                        <a:t>2023</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2024</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2025</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9947726"/>
                  </a:ext>
                </a:extLst>
              </a:tr>
              <a:tr h="273776">
                <a:tc>
                  <a:txBody>
                    <a:bodyPr/>
                    <a:lstStyle/>
                    <a:p>
                      <a:r>
                        <a:rPr lang="en-US" sz="1200" dirty="0"/>
                        <a:t>Number</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12</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4</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6</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209033"/>
                  </a:ext>
                </a:extLst>
              </a:tr>
              <a:tr h="821329">
                <a:tc>
                  <a:txBody>
                    <a:bodyPr/>
                    <a:lstStyle/>
                    <a:p>
                      <a:r>
                        <a:rPr lang="en-US" sz="1200" dirty="0"/>
                        <a:t>From FGV schools</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EAESP</a:t>
                      </a:r>
                    </a:p>
                    <a:p>
                      <a:pPr marL="342900" indent="-342900">
                        <a:buFont typeface="+mj-lt"/>
                        <a:buAutoNum type="arabicPeriod"/>
                      </a:pPr>
                      <a:r>
                        <a:rPr lang="en-US" sz="1200" dirty="0" err="1"/>
                        <a:t>Direito</a:t>
                      </a:r>
                      <a:r>
                        <a:rPr lang="en-US" sz="1200" dirty="0"/>
                        <a:t> Rio</a:t>
                      </a:r>
                    </a:p>
                    <a:p>
                      <a:pPr marL="342900" indent="-342900">
                        <a:buFont typeface="+mj-lt"/>
                        <a:buAutoNum type="arabicPeriod"/>
                      </a:pPr>
                      <a:r>
                        <a:rPr lang="en-US" sz="1200" dirty="0"/>
                        <a:t>EBAPE</a:t>
                      </a:r>
                    </a:p>
                    <a:p>
                      <a:pPr marL="342900" indent="-342900">
                        <a:buFont typeface="+mj-lt"/>
                        <a:buAutoNum type="arabicPeriod"/>
                      </a:pPr>
                      <a:r>
                        <a:rPr lang="en-US" sz="1200" dirty="0"/>
                        <a:t>RI</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EAESP</a:t>
                      </a:r>
                    </a:p>
                    <a:p>
                      <a:pPr marL="342900" indent="-342900">
                        <a:buFont typeface="+mj-lt"/>
                        <a:buAutoNum type="arabicPeriod"/>
                      </a:pPr>
                      <a:r>
                        <a:rPr lang="en-US" sz="1200" dirty="0" err="1"/>
                        <a:t>Direito</a:t>
                      </a:r>
                      <a:r>
                        <a:rPr lang="en-US" sz="1200" dirty="0"/>
                        <a:t> Rio</a:t>
                      </a:r>
                    </a:p>
                    <a:p>
                      <a:pPr marL="342900" indent="-342900">
                        <a:buFont typeface="+mj-lt"/>
                        <a:buAutoNum type="arabicPeriod"/>
                      </a:pPr>
                      <a:r>
                        <a:rPr lang="en-US" sz="1200" dirty="0"/>
                        <a:t>CPDOC</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EAESP</a:t>
                      </a:r>
                    </a:p>
                    <a:p>
                      <a:pPr marL="342900" indent="-342900">
                        <a:buFont typeface="+mj-lt"/>
                        <a:buAutoNum type="arabicPeriod"/>
                      </a:pPr>
                      <a:r>
                        <a:rPr lang="en-US" sz="1200" dirty="0"/>
                        <a:t>EBAPE</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728224"/>
                  </a:ext>
                </a:extLst>
              </a:tr>
              <a:tr h="1733918">
                <a:tc>
                  <a:txBody>
                    <a:bodyPr/>
                    <a:lstStyle/>
                    <a:p>
                      <a:r>
                        <a:rPr lang="en-US" sz="1200" dirty="0"/>
                        <a:t>To Canadian schools</a:t>
                      </a: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York University</a:t>
                      </a:r>
                    </a:p>
                    <a:p>
                      <a:pPr marL="342900" indent="-342900">
                        <a:buFont typeface="+mj-lt"/>
                        <a:buAutoNum type="arabicPeriod"/>
                      </a:pPr>
                      <a:r>
                        <a:rPr lang="en-US" sz="1200" dirty="0"/>
                        <a:t>McGill University</a:t>
                      </a:r>
                    </a:p>
                    <a:p>
                      <a:pPr marL="342900" indent="-342900">
                        <a:buFont typeface="+mj-lt"/>
                        <a:buAutoNum type="arabicPeriod"/>
                      </a:pPr>
                      <a:r>
                        <a:rPr lang="en-US" sz="1200" dirty="0"/>
                        <a:t>University of Western Ontario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HEC Montreal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dirty="0"/>
                        <a:t>université du </a:t>
                      </a:r>
                      <a:r>
                        <a:rPr lang="fr-FR" sz="1200" dirty="0" err="1"/>
                        <a:t>quebec</a:t>
                      </a:r>
                      <a:r>
                        <a:rPr lang="fr-FR" sz="1200" dirty="0"/>
                        <a:t> a </a:t>
                      </a:r>
                      <a:r>
                        <a:rPr lang="fr-FR" sz="1200" dirty="0" err="1"/>
                        <a:t>montreal</a:t>
                      </a:r>
                      <a:endParaRPr lang="en-CA" sz="12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UBC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Queen’s University</a:t>
                      </a:r>
                    </a:p>
                    <a:p>
                      <a:pPr marL="342900" indent="-342900">
                        <a:buFont typeface="+mj-lt"/>
                        <a:buAutoNum type="arabicPeriod"/>
                      </a:pPr>
                      <a:endParaRPr lang="en-C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200" dirty="0"/>
                        <a:t>HEC Montreal</a:t>
                      </a:r>
                    </a:p>
                    <a:p>
                      <a:pPr marL="342900" indent="-342900">
                        <a:buFont typeface="+mj-lt"/>
                        <a:buAutoNum type="arabicPeriod"/>
                      </a:pPr>
                      <a:r>
                        <a:rPr lang="en-US" sz="1200" dirty="0"/>
                        <a:t>McGill University</a:t>
                      </a:r>
                    </a:p>
                    <a:p>
                      <a:pPr marL="342900" indent="-342900">
                        <a:buFont typeface="+mj-lt"/>
                        <a:buAutoNum type="arabicPeriod"/>
                      </a:pPr>
                      <a:r>
                        <a:rPr lang="en-US" sz="1200" dirty="0"/>
                        <a:t>Concordia University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US" sz="1200" dirty="0"/>
                        <a:t>HEC Montreal</a:t>
                      </a:r>
                    </a:p>
                    <a:p>
                      <a:pPr marL="342900" indent="-342900">
                        <a:buFont typeface="+mj-lt"/>
                        <a:buAutoNum type="arabicPeriod"/>
                      </a:pPr>
                      <a:r>
                        <a:rPr lang="en-US" sz="1200" dirty="0"/>
                        <a:t>McGill University</a:t>
                      </a:r>
                    </a:p>
                    <a:p>
                      <a:pPr marL="342900" indent="-342900">
                        <a:buFont typeface="+mj-lt"/>
                        <a:buAutoNum type="arabicPeriod"/>
                      </a:pPr>
                      <a:r>
                        <a:rPr lang="en-US" sz="1200" dirty="0"/>
                        <a:t>University of Western Ontario</a:t>
                      </a:r>
                    </a:p>
                    <a:p>
                      <a:pPr marL="342900" indent="-342900">
                        <a:buFont typeface="+mj-lt"/>
                        <a:buAutoNum type="arabicPeriod"/>
                      </a:pPr>
                      <a:r>
                        <a:rPr lang="en-US" sz="1200" dirty="0"/>
                        <a:t>University of Victoria</a:t>
                      </a:r>
                    </a:p>
                    <a:p>
                      <a:pPr marL="342900" indent="-342900">
                        <a:buFont typeface="+mj-lt"/>
                        <a:buAutoNum type="arabicPeriod"/>
                      </a:pPr>
                      <a:r>
                        <a:rPr lang="en-US" sz="1200" dirty="0"/>
                        <a:t>UBC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345343"/>
                  </a:ext>
                </a:extLst>
              </a:tr>
            </a:tbl>
          </a:graphicData>
        </a:graphic>
      </p:graphicFrame>
      <p:sp>
        <p:nvSpPr>
          <p:cNvPr id="6" name="Title 1">
            <a:extLst>
              <a:ext uri="{FF2B5EF4-FFF2-40B4-BE49-F238E27FC236}">
                <a16:creationId xmlns:a16="http://schemas.microsoft.com/office/drawing/2014/main" id="{4B2FE641-8665-D0F4-0FFA-CB8C187C33A1}"/>
              </a:ext>
            </a:extLst>
          </p:cNvPr>
          <p:cNvSpPr txBox="1">
            <a:spLocks/>
          </p:cNvSpPr>
          <p:nvPr/>
        </p:nvSpPr>
        <p:spPr>
          <a:xfrm>
            <a:off x="150868" y="2"/>
            <a:ext cx="10565612" cy="7412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latin typeface="+mn-lt"/>
              </a:rPr>
              <a:t>The International Affairs Division at FGV: </a:t>
            </a:r>
            <a:r>
              <a:rPr lang="en-US" sz="2000" b="1">
                <a:highlight>
                  <a:srgbClr val="FFFF00"/>
                </a:highlight>
                <a:latin typeface="+mn-lt"/>
              </a:rPr>
              <a:t>International Partnership </a:t>
            </a:r>
            <a:endParaRPr lang="en-CA" sz="2000" b="1" dirty="0">
              <a:highlight>
                <a:srgbClr val="FFFF00"/>
              </a:highlight>
              <a:latin typeface="+mn-lt"/>
            </a:endParaRPr>
          </a:p>
        </p:txBody>
      </p:sp>
      <p:sp>
        <p:nvSpPr>
          <p:cNvPr id="8" name="TextBox 7">
            <a:extLst>
              <a:ext uri="{FF2B5EF4-FFF2-40B4-BE49-F238E27FC236}">
                <a16:creationId xmlns:a16="http://schemas.microsoft.com/office/drawing/2014/main" id="{37D920D7-7463-661C-E77E-10CFBF920276}"/>
              </a:ext>
            </a:extLst>
          </p:cNvPr>
          <p:cNvSpPr txBox="1"/>
          <p:nvPr/>
        </p:nvSpPr>
        <p:spPr>
          <a:xfrm>
            <a:off x="150868" y="632885"/>
            <a:ext cx="6097190" cy="369332"/>
          </a:xfrm>
          <a:prstGeom prst="rect">
            <a:avLst/>
          </a:prstGeom>
          <a:noFill/>
        </p:spPr>
        <p:txBody>
          <a:bodyPr wrap="square">
            <a:spAutoFit/>
          </a:bodyPr>
          <a:lstStyle/>
          <a:p>
            <a:pPr algn="ctr"/>
            <a:r>
              <a:rPr lang="en-CA" sz="1800" b="1" kern="1200" dirty="0">
                <a:solidFill>
                  <a:schemeClr val="tx1"/>
                </a:solidFill>
                <a:effectLst/>
                <a:highlight>
                  <a:srgbClr val="00FFFF"/>
                </a:highlight>
              </a:rPr>
              <a:t>Incoming and Outgoing students; FGV – Canada Universities</a:t>
            </a:r>
            <a:endParaRPr lang="en-CA" sz="1600" b="1" i="0" kern="1200" dirty="0">
              <a:solidFill>
                <a:schemeClr val="tx1"/>
              </a:solidFill>
              <a:effectLst/>
              <a:highlight>
                <a:srgbClr val="00FFFF"/>
              </a:highlight>
              <a:ea typeface="+mn-ea"/>
              <a:cs typeface="+mn-cs"/>
            </a:endParaRPr>
          </a:p>
        </p:txBody>
      </p:sp>
      <p:sp>
        <p:nvSpPr>
          <p:cNvPr id="9" name="Rectangle 1">
            <a:extLst>
              <a:ext uri="{FF2B5EF4-FFF2-40B4-BE49-F238E27FC236}">
                <a16:creationId xmlns:a16="http://schemas.microsoft.com/office/drawing/2014/main" id="{94E402C7-A8D7-CCD1-31EB-479EBEB5F9CC}"/>
              </a:ext>
            </a:extLst>
          </p:cNvPr>
          <p:cNvSpPr>
            <a:spLocks noChangeArrowheads="1"/>
          </p:cNvSpPr>
          <p:nvPr/>
        </p:nvSpPr>
        <p:spPr bwMode="auto">
          <a:xfrm>
            <a:off x="9651206" y="2090341"/>
            <a:ext cx="2389925" cy="2854051"/>
          </a:xfrm>
          <a:prstGeom prst="rect">
            <a:avLst/>
          </a:prstGeom>
          <a:solidFill>
            <a:schemeClr val="accent1">
              <a:lumMod val="40000"/>
              <a:lumOff val="6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100" b="1" i="0" u="none" strike="noStrike" cap="none" normalizeH="0" baseline="0" dirty="0">
                <a:ln>
                  <a:noFill/>
                </a:ln>
                <a:solidFill>
                  <a:schemeClr val="tx1"/>
                </a:solidFill>
                <a:effectLst/>
                <a:latin typeface="Arial" panose="020B0604020202020204" pitchFamily="34" charset="0"/>
              </a:rPr>
              <a:t>FGV EBAPE</a:t>
            </a:r>
            <a:endParaRPr lang="en-US" altLang="en-US" sz="1100" dirty="0">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100" b="0" i="0" u="none" strike="noStrike" cap="none" normalizeH="0" baseline="0" dirty="0">
                <a:ln>
                  <a:noFill/>
                </a:ln>
                <a:solidFill>
                  <a:schemeClr val="tx1"/>
                </a:solidFill>
                <a:effectLst/>
                <a:latin typeface="Arial" panose="020B0604020202020204" pitchFamily="34" charset="0"/>
              </a:rPr>
              <a:t>School of Public and Business Administration</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100" b="1" i="0" u="none" strike="noStrike" cap="none" normalizeH="0" baseline="0" dirty="0">
                <a:ln>
                  <a:noFill/>
                </a:ln>
                <a:solidFill>
                  <a:schemeClr val="tx1"/>
                </a:solidFill>
                <a:effectLst/>
                <a:latin typeface="Arial" panose="020B0604020202020204" pitchFamily="34" charset="0"/>
              </a:rPr>
              <a:t>FGV EAESP</a:t>
            </a:r>
            <a:r>
              <a:rPr kumimoji="0" lang="en-US" altLang="en-US" sz="11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tabLst/>
            </a:pPr>
            <a:r>
              <a:rPr kumimoji="0" lang="en-US" altLang="en-US" sz="1100" b="0" i="0" u="none" strike="noStrike" cap="none" normalizeH="0" baseline="0" dirty="0">
                <a:ln>
                  <a:noFill/>
                </a:ln>
                <a:solidFill>
                  <a:schemeClr val="tx1"/>
                </a:solidFill>
                <a:effectLst/>
                <a:latin typeface="Arial" panose="020B0604020202020204" pitchFamily="34" charset="0"/>
              </a:rPr>
              <a:t>School of Business Administration</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100" b="1" i="0" u="none" strike="noStrike" cap="none" normalizeH="0" baseline="0" dirty="0">
                <a:ln>
                  <a:noFill/>
                </a:ln>
                <a:solidFill>
                  <a:schemeClr val="tx1"/>
                </a:solidFill>
                <a:effectLst/>
                <a:latin typeface="Arial" panose="020B0604020202020204" pitchFamily="34" charset="0"/>
              </a:rPr>
              <a:t>FGV </a:t>
            </a:r>
            <a:r>
              <a:rPr kumimoji="0" lang="en-US" altLang="en-US" sz="1100" b="1" i="0" u="none" strike="noStrike" cap="none" normalizeH="0" baseline="0" dirty="0" err="1">
                <a:ln>
                  <a:noFill/>
                </a:ln>
                <a:solidFill>
                  <a:schemeClr val="tx1"/>
                </a:solidFill>
                <a:effectLst/>
                <a:latin typeface="Arial" panose="020B0604020202020204" pitchFamily="34" charset="0"/>
              </a:rPr>
              <a:t>Direito</a:t>
            </a:r>
            <a:r>
              <a:rPr kumimoji="0" lang="en-US" altLang="en-US" sz="1100" b="1" i="0" u="none" strike="noStrike" cap="none" normalizeH="0" baseline="0" dirty="0">
                <a:ln>
                  <a:noFill/>
                </a:ln>
                <a:solidFill>
                  <a:schemeClr val="tx1"/>
                </a:solidFill>
                <a:effectLst/>
                <a:latin typeface="Arial" panose="020B0604020202020204" pitchFamily="34" charset="0"/>
              </a:rPr>
              <a:t> Rio</a:t>
            </a:r>
            <a:endParaRPr lang="en-US" altLang="en-US" sz="1100" dirty="0">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100" b="0" i="0" u="none" strike="noStrike" cap="none" normalizeH="0" baseline="0" dirty="0">
                <a:ln>
                  <a:noFill/>
                </a:ln>
                <a:solidFill>
                  <a:schemeClr val="tx1"/>
                </a:solidFill>
                <a:effectLst/>
                <a:latin typeface="Arial" panose="020B0604020202020204" pitchFamily="34" charset="0"/>
              </a:rPr>
              <a:t>Rio de Janeiro Law School</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100" b="1" i="0" u="none" strike="noStrike" cap="none" normalizeH="0" baseline="0" dirty="0">
                <a:ln>
                  <a:noFill/>
                </a:ln>
                <a:solidFill>
                  <a:schemeClr val="tx1"/>
                </a:solidFill>
                <a:effectLst/>
                <a:latin typeface="Arial" panose="020B0604020202020204" pitchFamily="34" charset="0"/>
              </a:rPr>
              <a:t>FGV CPDOC</a:t>
            </a:r>
            <a:r>
              <a:rPr kumimoji="0" lang="en-US" altLang="en-US" sz="11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tabLst/>
            </a:pPr>
            <a:r>
              <a:rPr kumimoji="0" lang="en-US" altLang="en-US" sz="1100" b="0" i="0" u="none" strike="noStrike" cap="none" normalizeH="0" baseline="0" dirty="0">
                <a:ln>
                  <a:noFill/>
                </a:ln>
                <a:solidFill>
                  <a:schemeClr val="tx1"/>
                </a:solidFill>
                <a:effectLst/>
                <a:latin typeface="Arial" panose="020B0604020202020204" pitchFamily="34" charset="0"/>
              </a:rPr>
              <a:t>School of Social Sciences</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100" b="1" i="0" u="none" strike="noStrike" cap="none" normalizeH="0" baseline="0" dirty="0">
                <a:ln>
                  <a:noFill/>
                </a:ln>
                <a:solidFill>
                  <a:schemeClr val="tx1"/>
                </a:solidFill>
                <a:effectLst/>
                <a:latin typeface="Arial" panose="020B0604020202020204" pitchFamily="34" charset="0"/>
              </a:rPr>
              <a:t>FGV RI</a:t>
            </a:r>
            <a:endParaRPr lang="en-US" altLang="en-US" sz="1100" dirty="0">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100" b="0" i="0" u="none" strike="noStrike" cap="none" normalizeH="0" baseline="0" dirty="0">
                <a:ln>
                  <a:noFill/>
                </a:ln>
                <a:solidFill>
                  <a:schemeClr val="tx1"/>
                </a:solidFill>
                <a:effectLst/>
                <a:latin typeface="Arial" panose="020B0604020202020204" pitchFamily="34" charset="0"/>
              </a:rPr>
              <a:t>School of International Relations</a:t>
            </a:r>
          </a:p>
        </p:txBody>
      </p:sp>
    </p:spTree>
    <p:extLst>
      <p:ext uri="{BB962C8B-B14F-4D97-AF65-F5344CB8AC3E}">
        <p14:creationId xmlns:p14="http://schemas.microsoft.com/office/powerpoint/2010/main" val="438669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6CC27A-5C5E-08AE-76EA-DF82288995BF}"/>
              </a:ext>
            </a:extLst>
          </p:cNvPr>
          <p:cNvSpPr>
            <a:spLocks noGrp="1"/>
          </p:cNvSpPr>
          <p:nvPr>
            <p:ph type="title"/>
          </p:nvPr>
        </p:nvSpPr>
        <p:spPr>
          <a:xfrm>
            <a:off x="214318" y="1"/>
            <a:ext cx="10515600" cy="741218"/>
          </a:xfrm>
        </p:spPr>
        <p:txBody>
          <a:bodyPr>
            <a:noAutofit/>
          </a:bodyPr>
          <a:lstStyle/>
          <a:p>
            <a:r>
              <a:rPr lang="en-US" sz="2000" b="1" i="0" dirty="0">
                <a:effectLst/>
                <a:latin typeface="Gotham Book"/>
              </a:rPr>
              <a:t>The International Affairs Division at FGV: </a:t>
            </a:r>
            <a:r>
              <a:rPr lang="en-US" sz="2000" b="1" i="0" dirty="0">
                <a:effectLst/>
                <a:highlight>
                  <a:srgbClr val="FFFF00"/>
                </a:highlight>
                <a:latin typeface="Gotham Book"/>
              </a:rPr>
              <a:t>International Partnership </a:t>
            </a:r>
            <a:endParaRPr lang="en-CA" sz="2000" b="1" dirty="0">
              <a:highlight>
                <a:srgbClr val="FFFF00"/>
              </a:highlight>
              <a:latin typeface="+mn-lt"/>
            </a:endParaRPr>
          </a:p>
        </p:txBody>
      </p:sp>
      <p:pic>
        <p:nvPicPr>
          <p:cNvPr id="8" name="Picture 7">
            <a:extLst>
              <a:ext uri="{FF2B5EF4-FFF2-40B4-BE49-F238E27FC236}">
                <a16:creationId xmlns:a16="http://schemas.microsoft.com/office/drawing/2014/main" id="{509ABFDA-96CA-F3C5-A33D-84A0BA0379C4}"/>
              </a:ext>
            </a:extLst>
          </p:cNvPr>
          <p:cNvPicPr>
            <a:picLocks noChangeAspect="1"/>
          </p:cNvPicPr>
          <p:nvPr/>
        </p:nvPicPr>
        <p:blipFill>
          <a:blip r:embed="rId2"/>
          <a:stretch>
            <a:fillRect/>
          </a:stretch>
        </p:blipFill>
        <p:spPr>
          <a:xfrm>
            <a:off x="10148460" y="140708"/>
            <a:ext cx="1842660" cy="879624"/>
          </a:xfrm>
          <a:prstGeom prst="rect">
            <a:avLst/>
          </a:prstGeom>
        </p:spPr>
      </p:pic>
      <p:sp>
        <p:nvSpPr>
          <p:cNvPr id="11" name="TextBox 10">
            <a:extLst>
              <a:ext uri="{FF2B5EF4-FFF2-40B4-BE49-F238E27FC236}">
                <a16:creationId xmlns:a16="http://schemas.microsoft.com/office/drawing/2014/main" id="{1C43D393-21CD-B68A-27D4-C5D2E799B215}"/>
              </a:ext>
            </a:extLst>
          </p:cNvPr>
          <p:cNvSpPr txBox="1"/>
          <p:nvPr/>
        </p:nvSpPr>
        <p:spPr>
          <a:xfrm>
            <a:off x="426027" y="2105241"/>
            <a:ext cx="11339945" cy="3008772"/>
          </a:xfrm>
          <a:prstGeom prst="rect">
            <a:avLst/>
          </a:prstGeom>
          <a:noFill/>
        </p:spPr>
        <p:txBody>
          <a:bodyPr wrap="square" rtlCol="0">
            <a:spAutoFit/>
          </a:bodyPr>
          <a:lstStyle/>
          <a:p>
            <a:pPr algn="l">
              <a:lnSpc>
                <a:spcPct val="150000"/>
              </a:lnSpc>
            </a:pPr>
            <a:r>
              <a:rPr lang="en-US" sz="1600" b="0" i="0" dirty="0">
                <a:solidFill>
                  <a:srgbClr val="333333"/>
                </a:solidFill>
                <a:effectLst/>
                <a:latin typeface="Gotham Book"/>
              </a:rPr>
              <a:t>The type of collaborations vary according to our partner's needs and interests, but it may include:    </a:t>
            </a:r>
          </a:p>
          <a:p>
            <a:pPr marL="171450" indent="-171450" algn="l">
              <a:lnSpc>
                <a:spcPct val="150000"/>
              </a:lnSpc>
              <a:buFont typeface="Wingdings" panose="05000000000000000000" pitchFamily="2" charset="2"/>
              <a:buChar char="Ø"/>
            </a:pPr>
            <a:r>
              <a:rPr lang="en-US" sz="1600" b="1" i="0" dirty="0">
                <a:solidFill>
                  <a:srgbClr val="333333"/>
                </a:solidFill>
                <a:effectLst/>
                <a:latin typeface="Gotham Book"/>
              </a:rPr>
              <a:t>Academic mobility </a:t>
            </a:r>
            <a:r>
              <a:rPr lang="en-US" sz="1600" b="0" i="0" dirty="0">
                <a:solidFill>
                  <a:srgbClr val="333333"/>
                </a:solidFill>
                <a:effectLst/>
                <a:latin typeface="Gotham Book"/>
              </a:rPr>
              <a:t>— sending or welcoming exchange students (International Exchange Programs and Free Movers); </a:t>
            </a:r>
          </a:p>
          <a:p>
            <a:pPr marL="171450" indent="-171450" algn="l">
              <a:lnSpc>
                <a:spcPct val="150000"/>
              </a:lnSpc>
              <a:buFont typeface="Wingdings" panose="05000000000000000000" pitchFamily="2" charset="2"/>
              <a:buChar char="Ø"/>
            </a:pPr>
            <a:r>
              <a:rPr lang="en-US" sz="1600" b="1" i="0" dirty="0">
                <a:solidFill>
                  <a:srgbClr val="333333"/>
                </a:solidFill>
                <a:effectLst/>
                <a:latin typeface="Gotham Book"/>
              </a:rPr>
              <a:t>Research Partnerships </a:t>
            </a:r>
            <a:r>
              <a:rPr lang="en-US" sz="1600" b="0" i="0" dirty="0">
                <a:solidFill>
                  <a:srgbClr val="333333"/>
                </a:solidFill>
                <a:effectLst/>
                <a:latin typeface="Gotham Book"/>
              </a:rPr>
              <a:t>— may involve collaboration with an individual or a team of researchers abroad;  </a:t>
            </a:r>
          </a:p>
          <a:p>
            <a:pPr marL="171450" indent="-171450" algn="l">
              <a:lnSpc>
                <a:spcPct val="150000"/>
              </a:lnSpc>
              <a:buFont typeface="Wingdings" panose="05000000000000000000" pitchFamily="2" charset="2"/>
              <a:buChar char="Ø"/>
            </a:pPr>
            <a:r>
              <a:rPr lang="en-US" sz="1600" b="1" i="0" dirty="0">
                <a:solidFill>
                  <a:srgbClr val="333333"/>
                </a:solidFill>
                <a:effectLst/>
                <a:latin typeface="Gotham Book"/>
              </a:rPr>
              <a:t>Double degree </a:t>
            </a:r>
            <a:r>
              <a:rPr lang="en-US" sz="1600" b="0" i="0" dirty="0">
                <a:solidFill>
                  <a:srgbClr val="333333"/>
                </a:solidFill>
                <a:effectLst/>
                <a:latin typeface="Gotham Book"/>
              </a:rPr>
              <a:t>— partnership between two or more institutions to offer a single course that leads to double or multiple certifications; </a:t>
            </a:r>
          </a:p>
          <a:p>
            <a:pPr marL="171450" indent="-171450" algn="l">
              <a:lnSpc>
                <a:spcPct val="150000"/>
              </a:lnSpc>
              <a:buFont typeface="Wingdings" panose="05000000000000000000" pitchFamily="2" charset="2"/>
              <a:buChar char="Ø"/>
            </a:pPr>
            <a:r>
              <a:rPr lang="en-US" sz="1600" b="1" i="0" dirty="0">
                <a:solidFill>
                  <a:srgbClr val="333333"/>
                </a:solidFill>
                <a:effectLst/>
                <a:latin typeface="Gotham Book"/>
              </a:rPr>
              <a:t>Consultancy</a:t>
            </a:r>
            <a:r>
              <a:rPr lang="en-US" sz="1600" b="0" i="0" dirty="0">
                <a:solidFill>
                  <a:srgbClr val="333333"/>
                </a:solidFill>
                <a:effectLst/>
                <a:latin typeface="Gotham Book"/>
              </a:rPr>
              <a:t> — FGV provides technical assistance to public and private institutions around the world, assisting in the development of projects in different areas of knowledge; </a:t>
            </a:r>
          </a:p>
          <a:p>
            <a:pPr marL="171450" indent="-171450" algn="l">
              <a:lnSpc>
                <a:spcPct val="150000"/>
              </a:lnSpc>
              <a:buFont typeface="Wingdings" panose="05000000000000000000" pitchFamily="2" charset="2"/>
              <a:buChar char="Ø"/>
            </a:pPr>
            <a:r>
              <a:rPr lang="en-US" sz="1600" b="1" i="0" dirty="0">
                <a:solidFill>
                  <a:srgbClr val="333333"/>
                </a:solidFill>
                <a:effectLst/>
                <a:latin typeface="Gotham Book"/>
              </a:rPr>
              <a:t>Training programs </a:t>
            </a:r>
            <a:r>
              <a:rPr lang="en-US" sz="1600" b="0" i="0" dirty="0">
                <a:solidFill>
                  <a:srgbClr val="333333"/>
                </a:solidFill>
                <a:effectLst/>
                <a:latin typeface="Gotham Book"/>
              </a:rPr>
              <a:t>— FGV offers tailored programs on demand for partner institution in Brazil and abroad. </a:t>
            </a:r>
          </a:p>
        </p:txBody>
      </p:sp>
      <p:graphicFrame>
        <p:nvGraphicFramePr>
          <p:cNvPr id="12" name="Diagram 11">
            <a:extLst>
              <a:ext uri="{FF2B5EF4-FFF2-40B4-BE49-F238E27FC236}">
                <a16:creationId xmlns:a16="http://schemas.microsoft.com/office/drawing/2014/main" id="{84DE11A9-0035-739F-FF0C-F6436EF1DAF9}"/>
              </a:ext>
            </a:extLst>
          </p:cNvPr>
          <p:cNvGraphicFramePr/>
          <p:nvPr/>
        </p:nvGraphicFramePr>
        <p:xfrm>
          <a:off x="214318" y="739334"/>
          <a:ext cx="9640023" cy="87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561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643C-2B9C-5837-8A0E-8110A27C3724}"/>
              </a:ext>
            </a:extLst>
          </p:cNvPr>
          <p:cNvSpPr>
            <a:spLocks noGrp="1"/>
          </p:cNvSpPr>
          <p:nvPr>
            <p:ph type="title"/>
          </p:nvPr>
        </p:nvSpPr>
        <p:spPr/>
        <p:txBody>
          <a:bodyPr>
            <a:noAutofit/>
          </a:bodyPr>
          <a:lstStyle/>
          <a:p>
            <a:pPr marL="171450" marR="0" lvl="0" indent="-171450" defTabSz="914400" rtl="0" eaLnBrk="0" fontAlgn="base" latinLnBrk="0" hangingPunct="0">
              <a:lnSpc>
                <a:spcPct val="150000"/>
              </a:lnSpc>
              <a:spcBef>
                <a:spcPct val="0"/>
              </a:spcBef>
              <a:spcAft>
                <a:spcPct val="0"/>
              </a:spcAft>
              <a:tabLst/>
            </a:pPr>
            <a:r>
              <a:rPr kumimoji="0" lang="en-US" altLang="en-US" sz="2400" b="1" i="0" u="none" strike="noStrike" cap="none" normalizeH="0" baseline="0" dirty="0">
                <a:ln>
                  <a:noFill/>
                </a:ln>
                <a:solidFill>
                  <a:schemeClr val="tx1"/>
                </a:solidFill>
                <a:effectLst/>
                <a:latin typeface="Arial" panose="020B0604020202020204" pitchFamily="34" charset="0"/>
              </a:rPr>
              <a:t>FGV EAESP</a:t>
            </a:r>
            <a:r>
              <a:rPr lang="en-US" altLang="en-US" sz="2400" dirty="0">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School of Business Administration</a:t>
            </a:r>
            <a:endParaRPr lang="en-CA" sz="2400" dirty="0"/>
          </a:p>
        </p:txBody>
      </p:sp>
      <p:sp>
        <p:nvSpPr>
          <p:cNvPr id="5" name="TextBox 4">
            <a:extLst>
              <a:ext uri="{FF2B5EF4-FFF2-40B4-BE49-F238E27FC236}">
                <a16:creationId xmlns:a16="http://schemas.microsoft.com/office/drawing/2014/main" id="{F854FFA5-F2B7-34D3-3514-7FC3EF8EE3AD}"/>
              </a:ext>
            </a:extLst>
          </p:cNvPr>
          <p:cNvSpPr txBox="1"/>
          <p:nvPr/>
        </p:nvSpPr>
        <p:spPr>
          <a:xfrm>
            <a:off x="756007" y="1690688"/>
            <a:ext cx="11104418" cy="3108543"/>
          </a:xfrm>
          <a:prstGeom prst="rect">
            <a:avLst/>
          </a:prstGeom>
          <a:noFill/>
        </p:spPr>
        <p:txBody>
          <a:bodyPr wrap="square">
            <a:spAutoFit/>
          </a:bodyPr>
          <a:lstStyle/>
          <a:p>
            <a:r>
              <a:rPr lang="en-US" sz="2800" b="1" dirty="0">
                <a:highlight>
                  <a:srgbClr val="FFFF00"/>
                </a:highlight>
              </a:rPr>
              <a:t>Partnerships </a:t>
            </a:r>
            <a:r>
              <a:rPr lang="en-US" sz="2800" dirty="0"/>
              <a:t>: FGV EAESP has established numerous international collaborations. For instance, the dual degree program with Columbia University's School of International and Public Affairs (SIPA) allows students to spend their first year at SIPA in New York and their second year at FGV EAESP in São Paulo. Tuition is paid to the institution where the student is in residence each year. Graduates receive degrees from both institutions, enhancing their global credentials.</a:t>
            </a:r>
            <a:endParaRPr lang="en-CA" sz="2800" dirty="0"/>
          </a:p>
        </p:txBody>
      </p:sp>
    </p:spTree>
    <p:extLst>
      <p:ext uri="{BB962C8B-B14F-4D97-AF65-F5344CB8AC3E}">
        <p14:creationId xmlns:p14="http://schemas.microsoft.com/office/powerpoint/2010/main" val="1902260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B2AD-649B-AF75-D50D-15568BA2535C}"/>
              </a:ext>
            </a:extLst>
          </p:cNvPr>
          <p:cNvSpPr>
            <a:spLocks noGrp="1"/>
          </p:cNvSpPr>
          <p:nvPr>
            <p:ph type="title"/>
          </p:nvPr>
        </p:nvSpPr>
        <p:spPr>
          <a:xfrm>
            <a:off x="181511" y="36513"/>
            <a:ext cx="11172289" cy="1325563"/>
          </a:xfrm>
        </p:spPr>
        <p:txBody>
          <a:bodyPr>
            <a:normAutofit/>
          </a:bodyPr>
          <a:lstStyle/>
          <a:p>
            <a:r>
              <a:rPr lang="en-CA" sz="3600" b="1" dirty="0">
                <a:latin typeface="+mn-lt"/>
              </a:rPr>
              <a:t>FGV </a:t>
            </a:r>
            <a:r>
              <a:rPr lang="en-CA" sz="3600" b="1" dirty="0" err="1">
                <a:latin typeface="+mn-lt"/>
              </a:rPr>
              <a:t>Educação</a:t>
            </a:r>
            <a:r>
              <a:rPr lang="en-CA" sz="3600" b="1" dirty="0">
                <a:latin typeface="+mn-lt"/>
              </a:rPr>
              <a:t> </a:t>
            </a:r>
            <a:r>
              <a:rPr lang="en-CA" sz="3600" b="1" dirty="0" err="1">
                <a:latin typeface="+mn-lt"/>
              </a:rPr>
              <a:t>Executiva</a:t>
            </a:r>
            <a:r>
              <a:rPr lang="en-CA" sz="3600" b="1" dirty="0">
                <a:latin typeface="+mn-lt"/>
              </a:rPr>
              <a:t>; Short and Medium Term</a:t>
            </a:r>
          </a:p>
        </p:txBody>
      </p:sp>
      <p:graphicFrame>
        <p:nvGraphicFramePr>
          <p:cNvPr id="4" name="Table 4">
            <a:extLst>
              <a:ext uri="{FF2B5EF4-FFF2-40B4-BE49-F238E27FC236}">
                <a16:creationId xmlns:a16="http://schemas.microsoft.com/office/drawing/2014/main" id="{C0A85E9B-9D61-2872-68DD-A9B7518EF07B}"/>
              </a:ext>
            </a:extLst>
          </p:cNvPr>
          <p:cNvGraphicFramePr>
            <a:graphicFrameLocks noGrp="1"/>
          </p:cNvGraphicFramePr>
          <p:nvPr>
            <p:ph idx="1"/>
          </p:nvPr>
        </p:nvGraphicFramePr>
        <p:xfrm>
          <a:off x="245268" y="1174592"/>
          <a:ext cx="11765221" cy="5376587"/>
        </p:xfrm>
        <a:graphic>
          <a:graphicData uri="http://schemas.openxmlformats.org/drawingml/2006/table">
            <a:tbl>
              <a:tblPr firstRow="1" bandRow="1">
                <a:tableStyleId>{5940675A-B579-460E-94D1-54222C63F5DA}</a:tableStyleId>
              </a:tblPr>
              <a:tblGrid>
                <a:gridCol w="2615871">
                  <a:extLst>
                    <a:ext uri="{9D8B030D-6E8A-4147-A177-3AD203B41FA5}">
                      <a16:colId xmlns:a16="http://schemas.microsoft.com/office/drawing/2014/main" val="688863378"/>
                    </a:ext>
                  </a:extLst>
                </a:gridCol>
                <a:gridCol w="1726971">
                  <a:extLst>
                    <a:ext uri="{9D8B030D-6E8A-4147-A177-3AD203B41FA5}">
                      <a16:colId xmlns:a16="http://schemas.microsoft.com/office/drawing/2014/main" val="60967204"/>
                    </a:ext>
                  </a:extLst>
                </a:gridCol>
                <a:gridCol w="1263305">
                  <a:extLst>
                    <a:ext uri="{9D8B030D-6E8A-4147-A177-3AD203B41FA5}">
                      <a16:colId xmlns:a16="http://schemas.microsoft.com/office/drawing/2014/main" val="2741552243"/>
                    </a:ext>
                  </a:extLst>
                </a:gridCol>
                <a:gridCol w="3079537">
                  <a:extLst>
                    <a:ext uri="{9D8B030D-6E8A-4147-A177-3AD203B41FA5}">
                      <a16:colId xmlns:a16="http://schemas.microsoft.com/office/drawing/2014/main" val="1855365191"/>
                    </a:ext>
                  </a:extLst>
                </a:gridCol>
                <a:gridCol w="3079537">
                  <a:extLst>
                    <a:ext uri="{9D8B030D-6E8A-4147-A177-3AD203B41FA5}">
                      <a16:colId xmlns:a16="http://schemas.microsoft.com/office/drawing/2014/main" val="1811413151"/>
                    </a:ext>
                  </a:extLst>
                </a:gridCol>
              </a:tblGrid>
              <a:tr h="345827">
                <a:tc gridSpan="2">
                  <a:txBody>
                    <a:bodyPr/>
                    <a:lstStyle/>
                    <a:p>
                      <a:r>
                        <a:rPr lang="en-US" sz="2000" b="1" dirty="0">
                          <a:solidFill>
                            <a:schemeClr val="tx1"/>
                          </a:solidFill>
                        </a:rPr>
                        <a:t>Online courses</a:t>
                      </a:r>
                      <a:endParaRPr lang="en-CA" sz="2000" b="1" dirty="0">
                        <a:solidFill>
                          <a:schemeClr val="tx1"/>
                        </a:solidFill>
                      </a:endParaRPr>
                    </a:p>
                  </a:txBody>
                  <a:tcPr>
                    <a:solidFill>
                      <a:srgbClr val="00B0F0"/>
                    </a:solidFill>
                  </a:tcPr>
                </a:tc>
                <a:tc hMerge="1">
                  <a:txBody>
                    <a:bodyPr/>
                    <a:lstStyle/>
                    <a:p>
                      <a:endParaRPr lang="en-CA"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Investment: </a:t>
                      </a:r>
                      <a:r>
                        <a:rPr lang="en-CA" sz="2000" b="1" kern="1200" dirty="0">
                          <a:solidFill>
                            <a:schemeClr val="tx1"/>
                          </a:solidFill>
                          <a:effectLst/>
                        </a:rPr>
                        <a:t>R$ 997.60</a:t>
                      </a:r>
                      <a:endParaRPr lang="en-CA" sz="2000" b="1" dirty="0">
                        <a:solidFill>
                          <a:schemeClr val="tx1"/>
                        </a:solidFill>
                      </a:endParaRPr>
                    </a:p>
                  </a:txBody>
                  <a:tcPr>
                    <a:solidFill>
                      <a:schemeClr val="accent1">
                        <a:lumMod val="40000"/>
                        <a:lumOff val="60000"/>
                      </a:schemeClr>
                    </a:solidFill>
                  </a:tcPr>
                </a:tc>
                <a:tc hMerge="1">
                  <a:txBody>
                    <a:bodyPr/>
                    <a:lstStyle/>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Duration: 30 hours/class</a:t>
                      </a:r>
                      <a:endParaRPr lang="en-CA" sz="2000" b="1"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912472809"/>
                  </a:ext>
                </a:extLst>
              </a:tr>
              <a:tr h="245008">
                <a:tc>
                  <a:txBody>
                    <a:bodyPr/>
                    <a:lstStyle/>
                    <a:p>
                      <a:r>
                        <a:rPr lang="en-CA" sz="1200" b="0" kern="1200" dirty="0">
                          <a:solidFill>
                            <a:schemeClr val="tx1"/>
                          </a:solidFill>
                          <a:effectLst/>
                        </a:rPr>
                        <a:t>Strategic Sales Management</a:t>
                      </a:r>
                      <a:endParaRPr lang="en-CA" sz="1200" b="0" dirty="0">
                        <a:solidFill>
                          <a:schemeClr val="tx1"/>
                        </a:solidFill>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rPr>
                        <a:t>Digital Transformation</a:t>
                      </a:r>
                      <a:endParaRPr lang="en-US" sz="1200" b="1" i="0" kern="1200" dirty="0">
                        <a:solidFill>
                          <a:schemeClr val="tx1"/>
                        </a:solidFill>
                        <a:effectLst/>
                        <a:latin typeface="+mn-lt"/>
                        <a:ea typeface="+mn-ea"/>
                        <a:cs typeface="+mn-cs"/>
                      </a:endParaRPr>
                    </a:p>
                  </a:txBody>
                  <a:tcPr/>
                </a:tc>
                <a:tc hMerge="1">
                  <a:txBody>
                    <a:bodyPr/>
                    <a:lstStyle/>
                    <a:p>
                      <a:endParaRPr lang="en-CA"/>
                    </a:p>
                  </a:txBody>
                  <a:tcPr/>
                </a:tc>
                <a:tc>
                  <a:txBody>
                    <a:bodyPr/>
                    <a:lstStyle/>
                    <a:p>
                      <a:r>
                        <a:rPr lang="en-US" sz="1200" b="1" kern="1200" dirty="0">
                          <a:solidFill>
                            <a:schemeClr val="tx1"/>
                          </a:solidFill>
                          <a:effectLst/>
                        </a:rPr>
                        <a:t>E-Commerce and Digital Business Model</a:t>
                      </a:r>
                      <a:endParaRPr lang="en-US" sz="1200" b="1" i="0" kern="1200" dirty="0">
                        <a:solidFill>
                          <a:schemeClr val="tx1"/>
                        </a:solidFill>
                        <a:effectLst/>
                        <a:latin typeface="+mn-lt"/>
                        <a:ea typeface="+mn-ea"/>
                        <a:cs typeface="+mn-cs"/>
                      </a:endParaRPr>
                    </a:p>
                  </a:txBody>
                  <a:tcPr/>
                </a:tc>
                <a:tc>
                  <a:txBody>
                    <a:bodyPr/>
                    <a:lstStyle/>
                    <a:p>
                      <a:r>
                        <a:rPr lang="en-CA" sz="1200" b="1" kern="1200" dirty="0">
                          <a:solidFill>
                            <a:schemeClr val="tx1"/>
                          </a:solidFill>
                          <a:effectLst/>
                        </a:rPr>
                        <a:t>Emotional Intelligence and Resilience</a:t>
                      </a:r>
                      <a:endParaRPr lang="en-US" sz="1200" b="1" i="0" kern="1200" dirty="0">
                        <a:solidFill>
                          <a:schemeClr val="tx1"/>
                        </a:solidFill>
                        <a:effectLst/>
                        <a:latin typeface="+mn-lt"/>
                        <a:ea typeface="+mn-ea"/>
                        <a:cs typeface="+mn-cs"/>
                      </a:endParaRPr>
                    </a:p>
                  </a:txBody>
                  <a:tcPr/>
                </a:tc>
                <a:extLst>
                  <a:ext uri="{0D108BD9-81ED-4DB2-BD59-A6C34878D82A}">
                    <a16:rowId xmlns:a16="http://schemas.microsoft.com/office/drawing/2014/main" val="1261351991"/>
                  </a:ext>
                </a:extLst>
              </a:tr>
              <a:tr h="245008">
                <a:tc>
                  <a:txBody>
                    <a:bodyPr/>
                    <a:lstStyle/>
                    <a:p>
                      <a:r>
                        <a:rPr lang="en-CA" sz="1200" b="0" kern="1200" dirty="0">
                          <a:solidFill>
                            <a:schemeClr val="tx1"/>
                          </a:solidFill>
                          <a:effectLst/>
                        </a:rPr>
                        <a:t>Accounting Statement Analysis</a:t>
                      </a:r>
                      <a:endParaRPr lang="en-CA" sz="1200" b="0" dirty="0">
                        <a:solidFill>
                          <a:schemeClr val="tx1"/>
                        </a:solidFill>
                      </a:endParaRPr>
                    </a:p>
                  </a:txBody>
                  <a:tcPr/>
                </a:tc>
                <a:tc gridSpan="2">
                  <a:txBody>
                    <a:bodyPr/>
                    <a:lstStyle/>
                    <a:p>
                      <a:r>
                        <a:rPr lang="en-CA" sz="1200" b="0" kern="1200" dirty="0">
                          <a:solidFill>
                            <a:schemeClr val="tx1"/>
                          </a:solidFill>
                          <a:effectLst/>
                        </a:rPr>
                        <a:t>Customer Experience</a:t>
                      </a:r>
                      <a:endParaRPr lang="en-CA" sz="1200" b="0" dirty="0">
                        <a:solidFill>
                          <a:schemeClr val="tx1"/>
                        </a:solidFill>
                      </a:endParaRPr>
                    </a:p>
                  </a:txBody>
                  <a:tcPr/>
                </a:tc>
                <a:tc hMerge="1">
                  <a:txBody>
                    <a:bodyPr/>
                    <a:lstStyle/>
                    <a:p>
                      <a:endParaRPr lang="en-CA"/>
                    </a:p>
                  </a:txBody>
                  <a:tcPr/>
                </a:tc>
                <a:tc>
                  <a:txBody>
                    <a:bodyPr/>
                    <a:lstStyle/>
                    <a:p>
                      <a:r>
                        <a:rPr lang="en-US" sz="1200" b="0" kern="1200" dirty="0">
                          <a:solidFill>
                            <a:schemeClr val="tx1"/>
                          </a:solidFill>
                          <a:effectLst/>
                        </a:rPr>
                        <a:t>Omnichannel Distribution and Trade Marketing Strategies</a:t>
                      </a:r>
                      <a:endParaRPr lang="en-US" sz="1200" b="0" i="0" kern="1200" dirty="0">
                        <a:solidFill>
                          <a:schemeClr val="tx1"/>
                        </a:solidFill>
                        <a:effectLst/>
                        <a:latin typeface="+mn-lt"/>
                        <a:ea typeface="+mn-ea"/>
                        <a:cs typeface="+mn-cs"/>
                      </a:endParaRPr>
                    </a:p>
                  </a:txBody>
                  <a:tcPr/>
                </a:tc>
                <a:tc>
                  <a:txBody>
                    <a:bodyPr/>
                    <a:lstStyle/>
                    <a:p>
                      <a:r>
                        <a:rPr lang="en-CA" sz="1200" b="0" kern="1200" dirty="0">
                          <a:solidFill>
                            <a:schemeClr val="tx1"/>
                          </a:solidFill>
                          <a:effectLst/>
                        </a:rPr>
                        <a:t>Leadership and Team Management</a:t>
                      </a:r>
                      <a:endParaRPr lang="en-US" sz="1200" b="0" i="0" kern="1200" dirty="0">
                        <a:solidFill>
                          <a:schemeClr val="tx1"/>
                        </a:solidFill>
                        <a:effectLst/>
                        <a:latin typeface="+mn-lt"/>
                        <a:ea typeface="+mn-ea"/>
                        <a:cs typeface="+mn-cs"/>
                      </a:endParaRPr>
                    </a:p>
                  </a:txBody>
                  <a:tcPr/>
                </a:tc>
                <a:extLst>
                  <a:ext uri="{0D108BD9-81ED-4DB2-BD59-A6C34878D82A}">
                    <a16:rowId xmlns:a16="http://schemas.microsoft.com/office/drawing/2014/main" val="446445666"/>
                  </a:ext>
                </a:extLst>
              </a:tr>
              <a:tr h="245008">
                <a:tc>
                  <a:txBody>
                    <a:bodyPr/>
                    <a:lstStyle/>
                    <a:p>
                      <a:r>
                        <a:rPr lang="en-CA" sz="1200" b="0" kern="1200" dirty="0">
                          <a:solidFill>
                            <a:schemeClr val="tx1"/>
                          </a:solidFill>
                          <a:effectLst/>
                        </a:rPr>
                        <a:t>Project Feasibility Analysis</a:t>
                      </a:r>
                      <a:endParaRPr lang="en-CA" sz="1200" b="0" dirty="0">
                        <a:solidFill>
                          <a:schemeClr val="tx1"/>
                        </a:solidFill>
                      </a:endParaRPr>
                    </a:p>
                  </a:txBody>
                  <a:tcPr/>
                </a:tc>
                <a:tc gridSpan="2">
                  <a:txBody>
                    <a:bodyPr/>
                    <a:lstStyle/>
                    <a:p>
                      <a:r>
                        <a:rPr lang="en-US" sz="1200" b="0" kern="1200" dirty="0">
                          <a:solidFill>
                            <a:schemeClr val="tx1"/>
                          </a:solidFill>
                          <a:effectLst/>
                        </a:rPr>
                        <a:t>Corporate Finance: Sustainable Investments and Financing</a:t>
                      </a:r>
                      <a:endParaRPr lang="en-CA" sz="1200" b="0" dirty="0">
                        <a:solidFill>
                          <a:schemeClr val="tx1"/>
                        </a:solidFill>
                      </a:endParaRPr>
                    </a:p>
                  </a:txBody>
                  <a:tcPr/>
                </a:tc>
                <a:tc hMerge="1">
                  <a:txBody>
                    <a:bodyPr/>
                    <a:lstStyle/>
                    <a:p>
                      <a:endParaRPr lang="en-CA"/>
                    </a:p>
                  </a:txBody>
                  <a:tcPr/>
                </a:tc>
                <a:tc>
                  <a:txBody>
                    <a:bodyPr/>
                    <a:lstStyle/>
                    <a:p>
                      <a:r>
                        <a:rPr lang="en-CA" sz="1200" b="0" kern="1200" dirty="0">
                          <a:solidFill>
                            <a:schemeClr val="tx1"/>
                          </a:solidFill>
                          <a:effectLst/>
                        </a:rPr>
                        <a:t>Marketing Strategies</a:t>
                      </a:r>
                      <a:endParaRPr lang="en-CA" sz="1200" b="0" i="0" kern="1200" dirty="0">
                        <a:solidFill>
                          <a:schemeClr val="tx1"/>
                        </a:solidFill>
                        <a:effectLst/>
                        <a:latin typeface="+mn-lt"/>
                        <a:ea typeface="+mn-ea"/>
                        <a:cs typeface="+mn-cs"/>
                      </a:endParaRPr>
                    </a:p>
                  </a:txBody>
                  <a:tcPr/>
                </a:tc>
                <a:tc>
                  <a:txBody>
                    <a:bodyPr/>
                    <a:lstStyle/>
                    <a:p>
                      <a:r>
                        <a:rPr lang="en-US" sz="1200" b="0" kern="1200" dirty="0">
                          <a:solidFill>
                            <a:schemeClr val="tx1"/>
                          </a:solidFill>
                          <a:effectLst/>
                        </a:rPr>
                        <a:t>International Logistics</a:t>
                      </a:r>
                      <a:endParaRPr lang="en-CA" sz="1200" b="0" i="0" kern="1200" dirty="0">
                        <a:solidFill>
                          <a:schemeClr val="tx1"/>
                        </a:solidFill>
                        <a:effectLst/>
                        <a:latin typeface="+mn-lt"/>
                        <a:ea typeface="+mn-ea"/>
                        <a:cs typeface="+mn-cs"/>
                      </a:endParaRPr>
                    </a:p>
                  </a:txBody>
                  <a:tcPr/>
                </a:tc>
                <a:extLst>
                  <a:ext uri="{0D108BD9-81ED-4DB2-BD59-A6C34878D82A}">
                    <a16:rowId xmlns:a16="http://schemas.microsoft.com/office/drawing/2014/main" val="2278978497"/>
                  </a:ext>
                </a:extLst>
              </a:tr>
              <a:tr h="245008">
                <a:tc>
                  <a:txBody>
                    <a:bodyPr/>
                    <a:lstStyle/>
                    <a:p>
                      <a:r>
                        <a:rPr lang="en-US" sz="1200" b="0" kern="1200" dirty="0">
                          <a:solidFill>
                            <a:schemeClr val="tx1"/>
                          </a:solidFill>
                          <a:effectLst/>
                        </a:rPr>
                        <a:t>Legal Aspects of Consumer Relations</a:t>
                      </a:r>
                      <a:endParaRPr lang="en-CA" sz="1200" b="0" dirty="0">
                        <a:solidFill>
                          <a:schemeClr val="tx1"/>
                        </a:solidFill>
                      </a:endParaRPr>
                    </a:p>
                  </a:txBody>
                  <a:tcPr/>
                </a:tc>
                <a:tc gridSpan="2">
                  <a:txBody>
                    <a:bodyPr/>
                    <a:lstStyle/>
                    <a:p>
                      <a:r>
                        <a:rPr lang="en-CA" sz="1200" b="0" kern="1200" dirty="0">
                          <a:solidFill>
                            <a:schemeClr val="tx1"/>
                          </a:solidFill>
                          <a:effectLst/>
                        </a:rPr>
                        <a:t>Corporate Finance</a:t>
                      </a:r>
                      <a:endParaRPr lang="en-CA" sz="1200" b="0" i="0" kern="1200" dirty="0">
                        <a:solidFill>
                          <a:schemeClr val="tx1"/>
                        </a:solidFill>
                        <a:effectLst/>
                        <a:latin typeface="+mn-lt"/>
                        <a:ea typeface="+mn-ea"/>
                        <a:cs typeface="+mn-cs"/>
                      </a:endParaRPr>
                    </a:p>
                  </a:txBody>
                  <a:tcPr/>
                </a:tc>
                <a:tc hMerge="1">
                  <a:txBody>
                    <a:bodyPr/>
                    <a:lstStyle/>
                    <a:p>
                      <a:endParaRPr lang="en-CA"/>
                    </a:p>
                  </a:txBody>
                  <a:tcPr/>
                </a:tc>
                <a:tc>
                  <a:txBody>
                    <a:bodyPr/>
                    <a:lstStyle/>
                    <a:p>
                      <a:r>
                        <a:rPr lang="en-US" sz="1200" b="0" kern="1200" dirty="0">
                          <a:solidFill>
                            <a:schemeClr val="tx1"/>
                          </a:solidFill>
                          <a:effectLst/>
                        </a:rPr>
                        <a:t>Product and Service Pricing Strategies</a:t>
                      </a:r>
                      <a:endParaRPr lang="en-US" sz="1200" b="0" i="0" kern="1200" dirty="0">
                        <a:solidFill>
                          <a:schemeClr val="tx1"/>
                        </a:solidFill>
                        <a:effectLst/>
                        <a:latin typeface="+mn-lt"/>
                        <a:ea typeface="+mn-ea"/>
                        <a:cs typeface="+mn-cs"/>
                      </a:endParaRPr>
                    </a:p>
                  </a:txBody>
                  <a:tcPr/>
                </a:tc>
                <a:tc>
                  <a:txBody>
                    <a:bodyPr/>
                    <a:lstStyle/>
                    <a:p>
                      <a:r>
                        <a:rPr lang="en-CA" sz="1200" b="0" kern="1200">
                          <a:solidFill>
                            <a:schemeClr val="tx1"/>
                          </a:solidFill>
                          <a:effectLst/>
                        </a:rPr>
                        <a:t>Marketing Analytics</a:t>
                      </a:r>
                      <a:endParaRPr lang="en-US" sz="1200" b="0" i="0" kern="1200" dirty="0">
                        <a:solidFill>
                          <a:schemeClr val="tx1"/>
                        </a:solidFill>
                        <a:effectLst/>
                        <a:latin typeface="+mn-lt"/>
                        <a:ea typeface="+mn-ea"/>
                        <a:cs typeface="+mn-cs"/>
                      </a:endParaRPr>
                    </a:p>
                  </a:txBody>
                  <a:tcPr/>
                </a:tc>
                <a:extLst>
                  <a:ext uri="{0D108BD9-81ED-4DB2-BD59-A6C34878D82A}">
                    <a16:rowId xmlns:a16="http://schemas.microsoft.com/office/drawing/2014/main" val="4139723673"/>
                  </a:ext>
                </a:extLst>
              </a:tr>
              <a:tr h="245008">
                <a:tc>
                  <a:txBody>
                    <a:bodyPr/>
                    <a:lstStyle/>
                    <a:p>
                      <a:r>
                        <a:rPr lang="en-US" sz="1200" b="0" kern="1200" dirty="0">
                          <a:solidFill>
                            <a:schemeClr val="tx1"/>
                          </a:solidFill>
                          <a:effectLst/>
                        </a:rPr>
                        <a:t>Tax Aspects in the Supply Chain</a:t>
                      </a:r>
                      <a:endParaRPr lang="en-CA" sz="1200" b="0" dirty="0">
                        <a:solidFill>
                          <a:schemeClr val="tx1"/>
                        </a:solidFill>
                      </a:endParaRPr>
                    </a:p>
                  </a:txBody>
                  <a:tcPr/>
                </a:tc>
                <a:tc gridSpan="2">
                  <a:txBody>
                    <a:bodyPr/>
                    <a:lstStyle/>
                    <a:p>
                      <a:r>
                        <a:rPr lang="en-US" sz="1200" b="0" kern="1200" dirty="0">
                          <a:solidFill>
                            <a:schemeClr val="tx1"/>
                          </a:solidFill>
                          <a:effectLst/>
                        </a:rPr>
                        <a:t>International Finance and Macroeconomic Policy</a:t>
                      </a:r>
                      <a:endParaRPr lang="en-US" sz="1200" b="0" i="0" kern="1200" dirty="0">
                        <a:solidFill>
                          <a:schemeClr val="tx1"/>
                        </a:solidFill>
                        <a:effectLst/>
                        <a:latin typeface="+mn-lt"/>
                        <a:ea typeface="+mn-ea"/>
                        <a:cs typeface="+mn-cs"/>
                      </a:endParaRPr>
                    </a:p>
                  </a:txBody>
                  <a:tcPr/>
                </a:tc>
                <a:tc hMerge="1">
                  <a:txBody>
                    <a:bodyPr/>
                    <a:lstStyle/>
                    <a:p>
                      <a:endParaRPr lang="en-CA"/>
                    </a:p>
                  </a:txBody>
                  <a:tcPr/>
                </a:tc>
                <a:tc>
                  <a:txBody>
                    <a:bodyPr/>
                    <a:lstStyle/>
                    <a:p>
                      <a:r>
                        <a:rPr lang="en-US" sz="1200" b="0" kern="1200" dirty="0">
                          <a:solidFill>
                            <a:schemeClr val="tx1"/>
                          </a:solidFill>
                          <a:effectLst/>
                        </a:rPr>
                        <a:t>Excellence in Sales in B2B Business </a:t>
                      </a:r>
                      <a:endParaRPr lang="en-CA" sz="1200" b="0" dirty="0">
                        <a:solidFill>
                          <a:schemeClr val="tx1"/>
                        </a:solidFill>
                      </a:endParaRPr>
                    </a:p>
                  </a:txBody>
                  <a:tcPr/>
                </a:tc>
                <a:tc>
                  <a:txBody>
                    <a:bodyPr/>
                    <a:lstStyle/>
                    <a:p>
                      <a:r>
                        <a:rPr lang="en-CA" sz="1200" b="0" kern="1200" dirty="0">
                          <a:solidFill>
                            <a:schemeClr val="tx1"/>
                          </a:solidFill>
                          <a:effectLst/>
                        </a:rPr>
                        <a:t>Financial Mathematics</a:t>
                      </a:r>
                      <a:endParaRPr lang="en-CA" sz="1200" b="0" dirty="0">
                        <a:solidFill>
                          <a:schemeClr val="tx1"/>
                        </a:solidFill>
                      </a:endParaRPr>
                    </a:p>
                  </a:txBody>
                  <a:tcPr/>
                </a:tc>
                <a:extLst>
                  <a:ext uri="{0D108BD9-81ED-4DB2-BD59-A6C34878D82A}">
                    <a16:rowId xmlns:a16="http://schemas.microsoft.com/office/drawing/2014/main" val="3451866633"/>
                  </a:ext>
                </a:extLst>
              </a:tr>
              <a:tr h="245008">
                <a:tc>
                  <a:txBody>
                    <a:bodyPr/>
                    <a:lstStyle/>
                    <a:p>
                      <a:r>
                        <a:rPr lang="en-CA" sz="1200" b="0" kern="1200" dirty="0">
                          <a:solidFill>
                            <a:schemeClr val="tx1"/>
                          </a:solidFill>
                          <a:effectLst/>
                        </a:rPr>
                        <a:t>Auditing of Financial Statements</a:t>
                      </a:r>
                      <a:endParaRPr lang="en-CA" sz="1200" b="0" dirty="0">
                        <a:solidFill>
                          <a:schemeClr val="tx1"/>
                        </a:solidFill>
                      </a:endParaRPr>
                    </a:p>
                  </a:txBody>
                  <a:tcPr/>
                </a:tc>
                <a:tc gridSpan="2">
                  <a:txBody>
                    <a:bodyPr/>
                    <a:lstStyle/>
                    <a:p>
                      <a:r>
                        <a:rPr lang="en-CA" sz="1200" b="0" kern="1200" dirty="0">
                          <a:solidFill>
                            <a:schemeClr val="tx1"/>
                          </a:solidFill>
                          <a:effectLst/>
                        </a:rPr>
                        <a:t>Finance for Managers</a:t>
                      </a:r>
                      <a:endParaRPr lang="en-CA" sz="1200" b="0" i="0" kern="1200" dirty="0">
                        <a:solidFill>
                          <a:schemeClr val="tx1"/>
                        </a:solidFill>
                        <a:effectLst/>
                        <a:latin typeface="+mn-lt"/>
                        <a:ea typeface="+mn-ea"/>
                        <a:cs typeface="+mn-cs"/>
                      </a:endParaRPr>
                    </a:p>
                  </a:txBody>
                  <a:tcPr/>
                </a:tc>
                <a:tc hMerge="1">
                  <a:txBody>
                    <a:bodyPr/>
                    <a:lstStyle/>
                    <a:p>
                      <a:endParaRPr lang="en-CA"/>
                    </a:p>
                  </a:txBody>
                  <a:tcPr/>
                </a:tc>
                <a:tc>
                  <a:txBody>
                    <a:bodyPr/>
                    <a:lstStyle/>
                    <a:p>
                      <a:r>
                        <a:rPr lang="en-CA" sz="1200" b="0" kern="1200" dirty="0">
                          <a:solidFill>
                            <a:schemeClr val="tx1"/>
                          </a:solidFill>
                          <a:effectLst/>
                        </a:rPr>
                        <a:t>Tax Management</a:t>
                      </a:r>
                      <a:endParaRPr lang="en-CA" sz="1200" b="0" dirty="0">
                        <a:solidFill>
                          <a:schemeClr val="tx1"/>
                        </a:solidFill>
                      </a:endParaRPr>
                    </a:p>
                  </a:txBody>
                  <a:tcPr/>
                </a:tc>
                <a:tc>
                  <a:txBody>
                    <a:bodyPr/>
                    <a:lstStyle/>
                    <a:p>
                      <a:r>
                        <a:rPr lang="en-CA" sz="1200" b="0" kern="1200" dirty="0">
                          <a:solidFill>
                            <a:schemeClr val="tx1"/>
                          </a:solidFill>
                          <a:effectLst/>
                        </a:rPr>
                        <a:t>Service Management</a:t>
                      </a:r>
                      <a:endParaRPr lang="en-CA" sz="1200" b="0" dirty="0">
                        <a:solidFill>
                          <a:schemeClr val="tx1"/>
                        </a:solidFill>
                      </a:endParaRPr>
                    </a:p>
                  </a:txBody>
                  <a:tcPr/>
                </a:tc>
                <a:extLst>
                  <a:ext uri="{0D108BD9-81ED-4DB2-BD59-A6C34878D82A}">
                    <a16:rowId xmlns:a16="http://schemas.microsoft.com/office/drawing/2014/main" val="2341624607"/>
                  </a:ext>
                </a:extLst>
              </a:tr>
              <a:tr h="245008">
                <a:tc>
                  <a:txBody>
                    <a:bodyPr/>
                    <a:lstStyle/>
                    <a:p>
                      <a:r>
                        <a:rPr lang="en-US" sz="1200" b="0" kern="1200" dirty="0">
                          <a:solidFill>
                            <a:schemeClr val="tx1"/>
                          </a:solidFill>
                          <a:effectLst/>
                        </a:rPr>
                        <a:t>Business Intelligence : Tools and Methods</a:t>
                      </a:r>
                      <a:endParaRPr lang="en-CA" sz="1200" b="0" dirty="0">
                        <a:solidFill>
                          <a:schemeClr val="tx1"/>
                        </a:solidFill>
                      </a:endParaRPr>
                    </a:p>
                  </a:txBody>
                  <a:tcPr/>
                </a:tc>
                <a:tc gridSpan="2">
                  <a:txBody>
                    <a:bodyPr/>
                    <a:lstStyle/>
                    <a:p>
                      <a:r>
                        <a:rPr lang="en-CA" sz="1200" b="0" kern="1200" dirty="0">
                          <a:solidFill>
                            <a:schemeClr val="tx1"/>
                          </a:solidFill>
                          <a:effectLst/>
                        </a:rPr>
                        <a:t>Program, Portfolio and PMO Management</a:t>
                      </a:r>
                      <a:endParaRPr lang="en-CA" sz="1200" b="0" i="0" kern="1200" dirty="0">
                        <a:solidFill>
                          <a:schemeClr val="tx1"/>
                        </a:solidFill>
                        <a:effectLst/>
                        <a:latin typeface="+mn-lt"/>
                        <a:ea typeface="+mn-ea"/>
                        <a:cs typeface="+mn-cs"/>
                      </a:endParaRPr>
                    </a:p>
                  </a:txBody>
                  <a:tcPr/>
                </a:tc>
                <a:tc hMerge="1">
                  <a:txBody>
                    <a:bodyPr/>
                    <a:lstStyle/>
                    <a:p>
                      <a:endParaRPr lang="en-CA"/>
                    </a:p>
                  </a:txBody>
                  <a:tcPr/>
                </a:tc>
                <a:tc>
                  <a:txBody>
                    <a:bodyPr/>
                    <a:lstStyle/>
                    <a:p>
                      <a:r>
                        <a:rPr lang="en-US" sz="1200" b="0" kern="1200" dirty="0">
                          <a:solidFill>
                            <a:schemeClr val="tx1"/>
                          </a:solidFill>
                          <a:effectLst/>
                        </a:rPr>
                        <a:t>Strategic Management of Information Technology</a:t>
                      </a:r>
                      <a:endParaRPr lang="en-CA" sz="1200" b="0" dirty="0">
                        <a:solidFill>
                          <a:schemeClr val="tx1"/>
                        </a:solidFill>
                      </a:endParaRPr>
                    </a:p>
                  </a:txBody>
                  <a:tcPr/>
                </a:tc>
                <a:tc>
                  <a:txBody>
                    <a:bodyPr/>
                    <a:lstStyle/>
                    <a:p>
                      <a:r>
                        <a:rPr lang="en-US" sz="1200" b="0" kern="1200" dirty="0">
                          <a:solidFill>
                            <a:schemeClr val="tx1"/>
                          </a:solidFill>
                          <a:effectLst/>
                        </a:rPr>
                        <a:t>Reverse Logistics and Circular Economy</a:t>
                      </a:r>
                      <a:endParaRPr lang="en-CA" sz="1200" b="0" dirty="0">
                        <a:solidFill>
                          <a:schemeClr val="tx1"/>
                        </a:solidFill>
                      </a:endParaRPr>
                    </a:p>
                  </a:txBody>
                  <a:tcPr/>
                </a:tc>
                <a:extLst>
                  <a:ext uri="{0D108BD9-81ED-4DB2-BD59-A6C34878D82A}">
                    <a16:rowId xmlns:a16="http://schemas.microsoft.com/office/drawing/2014/main" val="11161579"/>
                  </a:ext>
                </a:extLst>
              </a:tr>
              <a:tr h="408347">
                <a:tc>
                  <a:txBody>
                    <a:bodyPr/>
                    <a:lstStyle/>
                    <a:p>
                      <a:r>
                        <a:rPr lang="en-CA" sz="1200" b="0" kern="1200" dirty="0">
                          <a:solidFill>
                            <a:schemeClr val="tx1"/>
                          </a:solidFill>
                          <a:effectLst/>
                        </a:rPr>
                        <a:t>Coaching e Mentoring</a:t>
                      </a:r>
                      <a:endParaRPr lang="en-CA" sz="1200" b="0" dirty="0">
                        <a:solidFill>
                          <a:schemeClr val="tx1"/>
                        </a:solidFill>
                      </a:endParaRPr>
                    </a:p>
                  </a:txBody>
                  <a:tcPr/>
                </a:tc>
                <a:tc gridSpan="2">
                  <a:txBody>
                    <a:bodyPr/>
                    <a:lstStyle/>
                    <a:p>
                      <a:r>
                        <a:rPr lang="en-US" sz="1200" b="0" kern="1200" dirty="0">
                          <a:solidFill>
                            <a:schemeClr val="tx1"/>
                          </a:solidFill>
                          <a:effectLst/>
                        </a:rPr>
                        <a:t>Managing Projects and Products with Scrum</a:t>
                      </a:r>
                      <a:endParaRPr lang="en-CA" sz="1200" b="0" dirty="0">
                        <a:solidFill>
                          <a:schemeClr val="tx1"/>
                        </a:solidFill>
                      </a:endParaRPr>
                    </a:p>
                  </a:txBody>
                  <a:tcPr/>
                </a:tc>
                <a:tc hMerge="1">
                  <a:txBody>
                    <a:bodyPr/>
                    <a:lstStyle/>
                    <a:p>
                      <a:endParaRPr lang="en-CA"/>
                    </a:p>
                  </a:txBody>
                  <a:tcPr/>
                </a:tc>
                <a:tc>
                  <a:txBody>
                    <a:bodyPr/>
                    <a:lstStyle/>
                    <a:p>
                      <a:r>
                        <a:rPr lang="en-CA" sz="1200" b="0" kern="1200" dirty="0">
                          <a:solidFill>
                            <a:schemeClr val="tx1"/>
                          </a:solidFill>
                          <a:effectLst/>
                        </a:rPr>
                        <a:t>Strategic Sports Management</a:t>
                      </a:r>
                      <a:endParaRPr lang="en-CA" sz="1200" b="0" dirty="0">
                        <a:solidFill>
                          <a:schemeClr val="tx1"/>
                        </a:solidFill>
                      </a:endParaRPr>
                    </a:p>
                  </a:txBody>
                  <a:tcPr/>
                </a:tc>
                <a:tc>
                  <a:txBody>
                    <a:bodyPr/>
                    <a:lstStyle/>
                    <a:p>
                      <a:r>
                        <a:rPr lang="en-CA" sz="1200" b="0" kern="1200" dirty="0">
                          <a:solidFill>
                            <a:schemeClr val="tx1"/>
                          </a:solidFill>
                          <a:effectLst/>
                        </a:rPr>
                        <a:t>Environment and Sustainability</a:t>
                      </a:r>
                      <a:endParaRPr lang="en-CA" sz="1200" b="0" dirty="0">
                        <a:solidFill>
                          <a:schemeClr val="tx1"/>
                        </a:solidFill>
                      </a:endParaRPr>
                    </a:p>
                  </a:txBody>
                  <a:tcPr/>
                </a:tc>
                <a:extLst>
                  <a:ext uri="{0D108BD9-81ED-4DB2-BD59-A6C34878D82A}">
                    <a16:rowId xmlns:a16="http://schemas.microsoft.com/office/drawing/2014/main" val="1539415137"/>
                  </a:ext>
                </a:extLst>
              </a:tr>
              <a:tr h="245008">
                <a:tc>
                  <a:txBody>
                    <a:bodyPr/>
                    <a:lstStyle/>
                    <a:p>
                      <a:r>
                        <a:rPr lang="en-US" sz="1200" b="0" kern="1200" dirty="0">
                          <a:solidFill>
                            <a:schemeClr val="tx1"/>
                          </a:solidFill>
                          <a:effectLst/>
                        </a:rPr>
                        <a:t>Leadership Skills in Change Management</a:t>
                      </a:r>
                      <a:endParaRPr lang="en-CA" sz="1200" b="0" dirty="0">
                        <a:solidFill>
                          <a:schemeClr val="tx1"/>
                        </a:solidFill>
                      </a:endParaRPr>
                    </a:p>
                  </a:txBody>
                  <a:tcPr/>
                </a:tc>
                <a:tc gridSpan="2">
                  <a:txBody>
                    <a:bodyPr/>
                    <a:lstStyle/>
                    <a:p>
                      <a:r>
                        <a:rPr lang="en-CA" sz="1200" b="0" kern="1200" dirty="0">
                          <a:solidFill>
                            <a:schemeClr val="tx1"/>
                          </a:solidFill>
                          <a:effectLst/>
                        </a:rPr>
                        <a:t>Supply Chain Management</a:t>
                      </a:r>
                      <a:endParaRPr lang="en-CA" sz="1200" b="0" dirty="0">
                        <a:solidFill>
                          <a:schemeClr val="tx1"/>
                        </a:solidFill>
                      </a:endParaRPr>
                    </a:p>
                  </a:txBody>
                  <a:tcPr/>
                </a:tc>
                <a:tc hMerge="1">
                  <a:txBody>
                    <a:bodyPr/>
                    <a:lstStyle/>
                    <a:p>
                      <a:endParaRPr lang="en-CA"/>
                    </a:p>
                  </a:txBody>
                  <a:tcPr/>
                </a:tc>
                <a:tc>
                  <a:txBody>
                    <a:bodyPr/>
                    <a:lstStyle/>
                    <a:p>
                      <a:r>
                        <a:rPr lang="en-CA" sz="1200" b="0" kern="1200" dirty="0">
                          <a:solidFill>
                            <a:schemeClr val="tx1"/>
                          </a:solidFill>
                          <a:effectLst/>
                        </a:rPr>
                        <a:t>Corporate Governance</a:t>
                      </a:r>
                      <a:endParaRPr lang="en-CA" sz="1200" b="0" dirty="0">
                        <a:solidFill>
                          <a:schemeClr val="tx1"/>
                        </a:solidFill>
                      </a:endParaRPr>
                    </a:p>
                  </a:txBody>
                  <a:tcPr/>
                </a:tc>
                <a:tc>
                  <a:txBody>
                    <a:bodyPr/>
                    <a:lstStyle/>
                    <a:p>
                      <a:r>
                        <a:rPr lang="en-CA" sz="1200" b="0" kern="1200" dirty="0">
                          <a:solidFill>
                            <a:schemeClr val="tx1"/>
                          </a:solidFill>
                          <a:effectLst/>
                        </a:rPr>
                        <a:t>Digital Media and Sales</a:t>
                      </a:r>
                      <a:endParaRPr lang="en-CA" sz="1200" b="0" dirty="0">
                        <a:solidFill>
                          <a:schemeClr val="tx1"/>
                        </a:solidFill>
                      </a:endParaRPr>
                    </a:p>
                  </a:txBody>
                  <a:tcPr/>
                </a:tc>
                <a:extLst>
                  <a:ext uri="{0D108BD9-81ED-4DB2-BD59-A6C34878D82A}">
                    <a16:rowId xmlns:a16="http://schemas.microsoft.com/office/drawing/2014/main" val="3268857993"/>
                  </a:ext>
                </a:extLst>
              </a:tr>
              <a:tr h="408347">
                <a:tc>
                  <a:txBody>
                    <a:bodyPr/>
                    <a:lstStyle/>
                    <a:p>
                      <a:r>
                        <a:rPr lang="en-CA" sz="1200" b="0" kern="1200" dirty="0">
                          <a:solidFill>
                            <a:schemeClr val="tx1"/>
                          </a:solidFill>
                          <a:effectLst/>
                        </a:rPr>
                        <a:t>Controllership</a:t>
                      </a:r>
                      <a:endParaRPr lang="en-CA" sz="1200" b="0" dirty="0">
                        <a:solidFill>
                          <a:schemeClr val="tx1"/>
                        </a:solidFill>
                      </a:endParaRPr>
                    </a:p>
                  </a:txBody>
                  <a:tcPr/>
                </a:tc>
                <a:tc gridSpan="2">
                  <a:txBody>
                    <a:bodyPr/>
                    <a:lstStyle/>
                    <a:p>
                      <a:r>
                        <a:rPr lang="en-US" sz="1200" b="0" kern="1200" dirty="0">
                          <a:solidFill>
                            <a:schemeClr val="tx1"/>
                          </a:solidFill>
                          <a:effectLst/>
                        </a:rPr>
                        <a:t>Production and Logistics Operations Management</a:t>
                      </a:r>
                      <a:endParaRPr lang="en-CA" sz="1200" b="0" dirty="0">
                        <a:solidFill>
                          <a:schemeClr val="tx1"/>
                        </a:solidFill>
                      </a:endParaRPr>
                    </a:p>
                  </a:txBody>
                  <a:tcPr/>
                </a:tc>
                <a:tc hMerge="1">
                  <a:txBody>
                    <a:bodyPr/>
                    <a:lstStyle/>
                    <a:p>
                      <a:endParaRPr lang="en-CA"/>
                    </a:p>
                  </a:txBody>
                  <a:tcPr/>
                </a:tc>
                <a:tc>
                  <a:txBody>
                    <a:bodyPr/>
                    <a:lstStyle/>
                    <a:p>
                      <a:r>
                        <a:rPr lang="en-CA" sz="1200" b="0" kern="1200" dirty="0">
                          <a:solidFill>
                            <a:schemeClr val="tx1"/>
                          </a:solidFill>
                          <a:effectLst/>
                        </a:rPr>
                        <a:t>Strategic Innovation</a:t>
                      </a:r>
                      <a:endParaRPr lang="en-CA" sz="1200" b="0" dirty="0">
                        <a:solidFill>
                          <a:schemeClr val="tx1"/>
                        </a:solidFill>
                      </a:endParaRPr>
                    </a:p>
                  </a:txBody>
                  <a:tcPr/>
                </a:tc>
                <a:tc>
                  <a:txBody>
                    <a:bodyPr/>
                    <a:lstStyle/>
                    <a:p>
                      <a:r>
                        <a:rPr lang="en-US" sz="1200" b="0" kern="1200" dirty="0" err="1">
                          <a:solidFill>
                            <a:schemeClr val="tx1"/>
                          </a:solidFill>
                          <a:effectLst/>
                        </a:rPr>
                        <a:t>Neurobusiness</a:t>
                      </a:r>
                      <a:r>
                        <a:rPr lang="en-US" sz="1200" b="0" kern="1200" dirty="0">
                          <a:solidFill>
                            <a:schemeClr val="tx1"/>
                          </a:solidFill>
                          <a:effectLst/>
                        </a:rPr>
                        <a:t> : Fundamentals, Performance and Results</a:t>
                      </a:r>
                      <a:endParaRPr lang="en-CA" sz="1200" b="0" dirty="0">
                        <a:solidFill>
                          <a:schemeClr val="tx1"/>
                        </a:solidFill>
                      </a:endParaRPr>
                    </a:p>
                  </a:txBody>
                  <a:tcPr/>
                </a:tc>
                <a:extLst>
                  <a:ext uri="{0D108BD9-81ED-4DB2-BD59-A6C34878D82A}">
                    <a16:rowId xmlns:a16="http://schemas.microsoft.com/office/drawing/2014/main" val="3837649011"/>
                  </a:ext>
                </a:extLst>
              </a:tr>
              <a:tr h="245008">
                <a:tc>
                  <a:txBody>
                    <a:bodyPr/>
                    <a:lstStyle/>
                    <a:p>
                      <a:r>
                        <a:rPr lang="en-CA" sz="1200" b="0" kern="1200" dirty="0">
                          <a:solidFill>
                            <a:schemeClr val="tx1"/>
                          </a:solidFill>
                          <a:effectLst/>
                        </a:rPr>
                        <a:t>Credit and Risk</a:t>
                      </a:r>
                      <a:endParaRPr lang="en-CA" sz="1200" b="0" dirty="0">
                        <a:solidFill>
                          <a:schemeClr val="tx1"/>
                        </a:solidFill>
                      </a:endParaRPr>
                    </a:p>
                  </a:txBody>
                  <a:tcPr/>
                </a:tc>
                <a:tc gridSpan="2">
                  <a:txBody>
                    <a:bodyPr/>
                    <a:lstStyle/>
                    <a:p>
                      <a:r>
                        <a:rPr lang="en-CA" sz="1200" b="0" kern="1200" dirty="0">
                          <a:solidFill>
                            <a:schemeClr val="tx1"/>
                          </a:solidFill>
                          <a:effectLst/>
                        </a:rPr>
                        <a:t>Cost Management </a:t>
                      </a:r>
                      <a:endParaRPr lang="en-CA" sz="1200" b="0" dirty="0">
                        <a:solidFill>
                          <a:schemeClr val="tx1"/>
                        </a:solidFill>
                      </a:endParaRPr>
                    </a:p>
                  </a:txBody>
                  <a:tcPr/>
                </a:tc>
                <a:tc hMerge="1">
                  <a:txBody>
                    <a:bodyPr/>
                    <a:lstStyle/>
                    <a:p>
                      <a:endParaRPr lang="en-CA"/>
                    </a:p>
                  </a:txBody>
                  <a:tcPr/>
                </a:tc>
                <a:tc>
                  <a:txBody>
                    <a:bodyPr/>
                    <a:lstStyle/>
                    <a:p>
                      <a:r>
                        <a:rPr lang="en-CA" sz="1200" b="0" kern="1200" dirty="0">
                          <a:solidFill>
                            <a:schemeClr val="tx1"/>
                          </a:solidFill>
                          <a:effectLst/>
                        </a:rPr>
                        <a:t>Market Intelligence and Research</a:t>
                      </a:r>
                      <a:endParaRPr lang="en-CA" sz="1200" b="0" dirty="0">
                        <a:solidFill>
                          <a:schemeClr val="tx1"/>
                        </a:solidFill>
                      </a:endParaRPr>
                    </a:p>
                  </a:txBody>
                  <a:tcPr/>
                </a:tc>
                <a:tc>
                  <a:txBody>
                    <a:bodyPr/>
                    <a:lstStyle/>
                    <a:p>
                      <a:r>
                        <a:rPr lang="en-US" sz="1200" b="0" kern="1200" dirty="0">
                          <a:solidFill>
                            <a:schemeClr val="tx1"/>
                          </a:solidFill>
                          <a:effectLst/>
                        </a:rPr>
                        <a:t>Sales and New Business Planning</a:t>
                      </a:r>
                      <a:endParaRPr lang="en-CA" sz="1200" b="0" dirty="0">
                        <a:solidFill>
                          <a:schemeClr val="tx1"/>
                        </a:solidFill>
                      </a:endParaRPr>
                    </a:p>
                  </a:txBody>
                  <a:tcPr/>
                </a:tc>
                <a:extLst>
                  <a:ext uri="{0D108BD9-81ED-4DB2-BD59-A6C34878D82A}">
                    <a16:rowId xmlns:a16="http://schemas.microsoft.com/office/drawing/2014/main" val="1048424709"/>
                  </a:ext>
                </a:extLst>
              </a:tr>
              <a:tr h="245008">
                <a:tc>
                  <a:txBody>
                    <a:bodyPr/>
                    <a:lstStyle/>
                    <a:p>
                      <a:r>
                        <a:rPr lang="en-CA" sz="1200" b="0" kern="1200" dirty="0">
                          <a:solidFill>
                            <a:schemeClr val="tx1"/>
                          </a:solidFill>
                          <a:effectLst/>
                        </a:rPr>
                        <a:t>Law for Startups</a:t>
                      </a:r>
                      <a:endParaRPr lang="en-CA" sz="1200" b="0" i="0" kern="1200" dirty="0">
                        <a:solidFill>
                          <a:schemeClr val="tx1"/>
                        </a:solidFill>
                        <a:effectLst/>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rPr>
                        <a:t>Cyber ​​Risk Management</a:t>
                      </a:r>
                      <a:endParaRPr lang="en-CA" sz="1200" b="0" i="0" kern="1200" dirty="0">
                        <a:solidFill>
                          <a:schemeClr val="tx1"/>
                        </a:solidFill>
                        <a:effectLst/>
                        <a:latin typeface="+mn-lt"/>
                        <a:ea typeface="+mn-ea"/>
                        <a:cs typeface="+mn-cs"/>
                      </a:endParaRPr>
                    </a:p>
                  </a:txBody>
                  <a:tcPr/>
                </a:tc>
                <a:tc hMerge="1">
                  <a:txBody>
                    <a:bodyPr/>
                    <a:lstStyle/>
                    <a:p>
                      <a:endParaRPr lang="en-CA"/>
                    </a:p>
                  </a:txBody>
                  <a:tcPr/>
                </a:tc>
                <a:tc>
                  <a:txBody>
                    <a:bodyPr/>
                    <a:lstStyle/>
                    <a:p>
                      <a:r>
                        <a:rPr lang="en-CA" sz="1200" b="0" kern="1200" dirty="0">
                          <a:solidFill>
                            <a:schemeClr val="tx1"/>
                          </a:solidFill>
                          <a:effectLst/>
                        </a:rPr>
                        <a:t>Self-Knowledge and Professional Trajectory</a:t>
                      </a:r>
                      <a:endParaRPr lang="en-CA" sz="1200" b="0" dirty="0">
                        <a:solidFill>
                          <a:schemeClr val="tx1"/>
                        </a:solidFill>
                      </a:endParaRPr>
                    </a:p>
                  </a:txBody>
                  <a:tcPr/>
                </a:tc>
                <a:tc>
                  <a:txBody>
                    <a:bodyPr/>
                    <a:lstStyle/>
                    <a:p>
                      <a:r>
                        <a:rPr lang="en-US" sz="1200" b="0" kern="1200" dirty="0">
                          <a:solidFill>
                            <a:schemeClr val="tx1"/>
                          </a:solidFill>
                          <a:effectLst/>
                        </a:rPr>
                        <a:t>UX: User Experience  and Digital Platforms</a:t>
                      </a:r>
                      <a:endParaRPr lang="en-CA" sz="1200" b="0" dirty="0">
                        <a:solidFill>
                          <a:schemeClr val="tx1"/>
                        </a:solidFill>
                      </a:endParaRPr>
                    </a:p>
                  </a:txBody>
                  <a:tcPr/>
                </a:tc>
                <a:extLst>
                  <a:ext uri="{0D108BD9-81ED-4DB2-BD59-A6C34878D82A}">
                    <a16:rowId xmlns:a16="http://schemas.microsoft.com/office/drawing/2014/main" val="3347030245"/>
                  </a:ext>
                </a:extLst>
              </a:tr>
              <a:tr h="245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rPr>
                        <a:t>Corporate Law: Limited Liability Company</a:t>
                      </a:r>
                      <a:endParaRPr lang="en-CA" sz="1200" b="0" dirty="0">
                        <a:solidFill>
                          <a:schemeClr val="tx1"/>
                        </a:solidFill>
                      </a:endParaRPr>
                    </a:p>
                  </a:txBody>
                  <a:tcPr/>
                </a:tc>
                <a:tc gridSpan="2">
                  <a:txBody>
                    <a:bodyPr/>
                    <a:lstStyle/>
                    <a:p>
                      <a:r>
                        <a:rPr lang="en-CA" sz="1200" b="0" kern="1200" dirty="0">
                          <a:solidFill>
                            <a:schemeClr val="tx1"/>
                          </a:solidFill>
                          <a:effectLst/>
                        </a:rPr>
                        <a:t>Corporate Finance</a:t>
                      </a:r>
                      <a:endParaRPr lang="en-CA" sz="1200" b="0" dirty="0">
                        <a:solidFill>
                          <a:schemeClr val="tx1"/>
                        </a:solidFill>
                      </a:endParaRPr>
                    </a:p>
                  </a:txBody>
                  <a:tcPr/>
                </a:tc>
                <a:tc hMerge="1">
                  <a:txBody>
                    <a:bodyPr/>
                    <a:lstStyle/>
                    <a:p>
                      <a:endParaRPr lang="en-CA"/>
                    </a:p>
                  </a:txBody>
                  <a:tcPr/>
                </a:tc>
                <a:tc>
                  <a:txBody>
                    <a:bodyPr/>
                    <a:lstStyle/>
                    <a:p>
                      <a:r>
                        <a:rPr lang="en-CA" sz="1200" b="0" kern="1200" dirty="0">
                          <a:solidFill>
                            <a:schemeClr val="tx1"/>
                          </a:solidFill>
                          <a:effectLst/>
                        </a:rPr>
                        <a:t>Business Economics</a:t>
                      </a:r>
                      <a:endParaRPr lang="en-CA" sz="1200" b="0" dirty="0">
                        <a:solidFill>
                          <a:schemeClr val="tx1"/>
                        </a:solidFill>
                      </a:endParaRPr>
                    </a:p>
                  </a:txBody>
                  <a:tcPr/>
                </a:tc>
                <a:tc>
                  <a:txBody>
                    <a:bodyPr/>
                    <a:lstStyle/>
                    <a:p>
                      <a:endParaRPr lang="en-CA" sz="1200" b="0" dirty="0">
                        <a:solidFill>
                          <a:schemeClr val="tx1"/>
                        </a:solidFill>
                      </a:endParaRPr>
                    </a:p>
                  </a:txBody>
                  <a:tcPr/>
                </a:tc>
                <a:extLst>
                  <a:ext uri="{0D108BD9-81ED-4DB2-BD59-A6C34878D82A}">
                    <a16:rowId xmlns:a16="http://schemas.microsoft.com/office/drawing/2014/main" val="38877768"/>
                  </a:ext>
                </a:extLst>
              </a:tr>
            </a:tbl>
          </a:graphicData>
        </a:graphic>
      </p:graphicFrame>
    </p:spTree>
    <p:extLst>
      <p:ext uri="{BB962C8B-B14F-4D97-AF65-F5344CB8AC3E}">
        <p14:creationId xmlns:p14="http://schemas.microsoft.com/office/powerpoint/2010/main" val="536985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11940C-A710-8BA4-EAA3-1B3E605A734F}"/>
              </a:ext>
            </a:extLst>
          </p:cNvPr>
          <p:cNvGraphicFramePr>
            <a:graphicFrameLocks noGrp="1"/>
          </p:cNvGraphicFramePr>
          <p:nvPr/>
        </p:nvGraphicFramePr>
        <p:xfrm>
          <a:off x="213389" y="2072205"/>
          <a:ext cx="11765221" cy="762000"/>
        </p:xfrm>
        <a:graphic>
          <a:graphicData uri="http://schemas.openxmlformats.org/drawingml/2006/table">
            <a:tbl>
              <a:tblPr firstRow="1" bandRow="1">
                <a:tableStyleId>{5940675A-B579-460E-94D1-54222C63F5DA}</a:tableStyleId>
              </a:tblPr>
              <a:tblGrid>
                <a:gridCol w="4342842">
                  <a:extLst>
                    <a:ext uri="{9D8B030D-6E8A-4147-A177-3AD203B41FA5}">
                      <a16:colId xmlns:a16="http://schemas.microsoft.com/office/drawing/2014/main" val="2326336106"/>
                    </a:ext>
                  </a:extLst>
                </a:gridCol>
                <a:gridCol w="4342842">
                  <a:extLst>
                    <a:ext uri="{9D8B030D-6E8A-4147-A177-3AD203B41FA5}">
                      <a16:colId xmlns:a16="http://schemas.microsoft.com/office/drawing/2014/main" val="4141348765"/>
                    </a:ext>
                  </a:extLst>
                </a:gridCol>
                <a:gridCol w="3079537">
                  <a:extLst>
                    <a:ext uri="{9D8B030D-6E8A-4147-A177-3AD203B41FA5}">
                      <a16:colId xmlns:a16="http://schemas.microsoft.com/office/drawing/2014/main" val="1368617759"/>
                    </a:ext>
                  </a:extLst>
                </a:gridCol>
              </a:tblGrid>
              <a:tr h="168520">
                <a:tc>
                  <a:txBody>
                    <a:bodyPr/>
                    <a:lstStyle/>
                    <a:p>
                      <a:r>
                        <a:rPr lang="en-US" sz="2000" b="1" dirty="0">
                          <a:solidFill>
                            <a:schemeClr val="tx1"/>
                          </a:solidFill>
                        </a:rPr>
                        <a:t>In-Person course</a:t>
                      </a:r>
                      <a:endParaRPr lang="en-CA" sz="2000" b="1" dirty="0">
                        <a:solidFill>
                          <a:schemeClr val="tx1"/>
                        </a:solidFill>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Investment: </a:t>
                      </a:r>
                      <a:r>
                        <a:rPr lang="en-US" sz="1800" b="0" dirty="0">
                          <a:solidFill>
                            <a:schemeClr val="tx1"/>
                          </a:solidFill>
                        </a:rPr>
                        <a:t>There is no information</a:t>
                      </a:r>
                      <a:endParaRPr lang="en-CA" sz="2000" b="0" dirty="0">
                        <a:solidFill>
                          <a:schemeClr val="tx1"/>
                        </a:solidFill>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Duration: 24 hours/class</a:t>
                      </a:r>
                      <a:endParaRPr lang="en-CA" sz="2000" b="1"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78928586"/>
                  </a:ext>
                </a:extLst>
              </a:tr>
              <a:tr h="1685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kern="1200" dirty="0">
                          <a:solidFill>
                            <a:schemeClr val="tx1"/>
                          </a:solidFill>
                          <a:effectLst/>
                          <a:latin typeface="+mn-lt"/>
                          <a:ea typeface="+mn-ea"/>
                          <a:cs typeface="+mn-cs"/>
                        </a:rPr>
                        <a:t>Leadership and Team Management</a:t>
                      </a:r>
                    </a:p>
                  </a:txBody>
                  <a:tcP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b="1" dirty="0">
                        <a:solidFill>
                          <a:schemeClr val="tx1"/>
                        </a:solidFill>
                      </a:endParaRPr>
                    </a:p>
                  </a:txBody>
                  <a:tcP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b="1" dirty="0">
                        <a:solidFill>
                          <a:schemeClr val="tx1"/>
                        </a:solidFill>
                      </a:endParaRPr>
                    </a:p>
                  </a:txBody>
                  <a:tcPr>
                    <a:solidFill>
                      <a:schemeClr val="bg1"/>
                    </a:solidFill>
                  </a:tcPr>
                </a:tc>
                <a:extLst>
                  <a:ext uri="{0D108BD9-81ED-4DB2-BD59-A6C34878D82A}">
                    <a16:rowId xmlns:a16="http://schemas.microsoft.com/office/drawing/2014/main" val="975538056"/>
                  </a:ext>
                </a:extLst>
              </a:tr>
            </a:tbl>
          </a:graphicData>
        </a:graphic>
      </p:graphicFrame>
      <p:sp>
        <p:nvSpPr>
          <p:cNvPr id="5" name="Title 1">
            <a:extLst>
              <a:ext uri="{FF2B5EF4-FFF2-40B4-BE49-F238E27FC236}">
                <a16:creationId xmlns:a16="http://schemas.microsoft.com/office/drawing/2014/main" id="{C1C596E5-7727-C815-08AC-2F9822069940}"/>
              </a:ext>
            </a:extLst>
          </p:cNvPr>
          <p:cNvSpPr>
            <a:spLocks noGrp="1"/>
          </p:cNvSpPr>
          <p:nvPr>
            <p:ph type="title"/>
          </p:nvPr>
        </p:nvSpPr>
        <p:spPr>
          <a:xfrm>
            <a:off x="181511" y="36513"/>
            <a:ext cx="11172289" cy="1325563"/>
          </a:xfrm>
        </p:spPr>
        <p:txBody>
          <a:bodyPr>
            <a:normAutofit/>
          </a:bodyPr>
          <a:lstStyle/>
          <a:p>
            <a:r>
              <a:rPr lang="en-CA" sz="3600" b="1" dirty="0">
                <a:latin typeface="+mn-lt"/>
              </a:rPr>
              <a:t>FGV </a:t>
            </a:r>
            <a:r>
              <a:rPr lang="en-CA" sz="3600" b="1" dirty="0" err="1">
                <a:latin typeface="+mn-lt"/>
              </a:rPr>
              <a:t>Educação</a:t>
            </a:r>
            <a:r>
              <a:rPr lang="en-CA" sz="3600" b="1" dirty="0">
                <a:latin typeface="+mn-lt"/>
              </a:rPr>
              <a:t> </a:t>
            </a:r>
            <a:r>
              <a:rPr lang="en-CA" sz="3600" b="1" dirty="0" err="1">
                <a:latin typeface="+mn-lt"/>
              </a:rPr>
              <a:t>Executiva</a:t>
            </a:r>
            <a:r>
              <a:rPr lang="en-CA" sz="3600" b="1" dirty="0">
                <a:latin typeface="+mn-lt"/>
              </a:rPr>
              <a:t>; Short and Medium Term</a:t>
            </a:r>
          </a:p>
        </p:txBody>
      </p:sp>
    </p:spTree>
    <p:extLst>
      <p:ext uri="{BB962C8B-B14F-4D97-AF65-F5344CB8AC3E}">
        <p14:creationId xmlns:p14="http://schemas.microsoft.com/office/powerpoint/2010/main" val="3317279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27A1-398C-157F-D7A1-E5D68573BE38}"/>
              </a:ext>
            </a:extLst>
          </p:cNvPr>
          <p:cNvSpPr>
            <a:spLocks noGrp="1"/>
          </p:cNvSpPr>
          <p:nvPr>
            <p:ph type="title"/>
          </p:nvPr>
        </p:nvSpPr>
        <p:spPr>
          <a:xfrm>
            <a:off x="838200" y="53397"/>
            <a:ext cx="10515600" cy="1325563"/>
          </a:xfrm>
        </p:spPr>
        <p:txBody>
          <a:bodyPr/>
          <a:lstStyle/>
          <a:p>
            <a:r>
              <a:rPr lang="en-US" b="1" dirty="0">
                <a:solidFill>
                  <a:srgbClr val="7030A0"/>
                </a:solidFill>
                <a:latin typeface="+mn-lt"/>
              </a:rPr>
              <a:t>FGV Insights: </a:t>
            </a:r>
            <a:br>
              <a:rPr lang="en-US" b="1" dirty="0">
                <a:solidFill>
                  <a:srgbClr val="7030A0"/>
                </a:solidFill>
                <a:latin typeface="+mn-lt"/>
              </a:rPr>
            </a:br>
            <a:r>
              <a:rPr lang="en-US" sz="3200" b="1" dirty="0">
                <a:solidFill>
                  <a:srgbClr val="7030A0"/>
                </a:solidFill>
                <a:latin typeface="+mn-lt"/>
              </a:rPr>
              <a:t>Expanding Global Partnerships &amp; Executive Training</a:t>
            </a:r>
            <a:endParaRPr lang="en-US" b="1" dirty="0">
              <a:solidFill>
                <a:srgbClr val="7030A0"/>
              </a:solidFill>
              <a:latin typeface="+mn-lt"/>
            </a:endParaRPr>
          </a:p>
        </p:txBody>
      </p:sp>
      <p:sp>
        <p:nvSpPr>
          <p:cNvPr id="3" name="Content Placeholder 2">
            <a:extLst>
              <a:ext uri="{FF2B5EF4-FFF2-40B4-BE49-F238E27FC236}">
                <a16:creationId xmlns:a16="http://schemas.microsoft.com/office/drawing/2014/main" id="{A45CF548-A0AD-E311-7972-BD7A66596CC4}"/>
              </a:ext>
            </a:extLst>
          </p:cNvPr>
          <p:cNvSpPr>
            <a:spLocks noGrp="1"/>
          </p:cNvSpPr>
          <p:nvPr>
            <p:ph idx="1"/>
          </p:nvPr>
        </p:nvSpPr>
        <p:spPr>
          <a:xfrm>
            <a:off x="145473" y="1309252"/>
            <a:ext cx="11942618" cy="5402843"/>
          </a:xfrm>
        </p:spPr>
        <p:txBody>
          <a:bodyPr>
            <a:normAutofit fontScale="55000" lnSpcReduction="20000"/>
          </a:bodyPr>
          <a:lstStyle/>
          <a:p>
            <a:pPr>
              <a:lnSpc>
                <a:spcPct val="170000"/>
              </a:lnSpc>
              <a:buFont typeface="+mj-lt"/>
              <a:buAutoNum type="arabicPeriod"/>
            </a:pPr>
            <a:r>
              <a:rPr lang="en-US" b="1" dirty="0"/>
              <a:t>Strengthening </a:t>
            </a:r>
            <a:r>
              <a:rPr lang="en-US" b="1" dirty="0" err="1"/>
              <a:t>CapU’s</a:t>
            </a:r>
            <a:r>
              <a:rPr lang="en-US" b="1" dirty="0"/>
              <a:t> Global Presence Through Partnerships</a:t>
            </a:r>
            <a:endParaRPr lang="en-US" dirty="0"/>
          </a:p>
          <a:p>
            <a:pPr marL="742950" lvl="1" indent="-285750">
              <a:lnSpc>
                <a:spcPct val="170000"/>
              </a:lnSpc>
              <a:buFont typeface="+mj-lt"/>
              <a:buAutoNum type="arabicPeriod"/>
            </a:pPr>
            <a:r>
              <a:rPr lang="en-US" dirty="0"/>
              <a:t>FGV collaborates with Columbia University and other top institutions, positioning itself as a key player in global executive education.</a:t>
            </a:r>
          </a:p>
          <a:p>
            <a:pPr marL="742950" lvl="1" indent="-285750">
              <a:lnSpc>
                <a:spcPct val="170000"/>
              </a:lnSpc>
              <a:buFont typeface="+mj-lt"/>
              <a:buAutoNum type="arabicPeriod"/>
            </a:pPr>
            <a:r>
              <a:rPr lang="en-US" i="1" dirty="0" err="1">
                <a:solidFill>
                  <a:srgbClr val="7030A0"/>
                </a:solidFill>
              </a:rPr>
              <a:t>CapU</a:t>
            </a:r>
            <a:r>
              <a:rPr lang="en-US" i="1" dirty="0">
                <a:solidFill>
                  <a:srgbClr val="7030A0"/>
                </a:solidFill>
              </a:rPr>
              <a:t> can adopt a similar approach, establishing dual-degree or certificate programs that attract executives from Latin America and beyond.</a:t>
            </a:r>
          </a:p>
          <a:p>
            <a:pPr>
              <a:lnSpc>
                <a:spcPct val="170000"/>
              </a:lnSpc>
              <a:buFont typeface="+mj-lt"/>
              <a:buAutoNum type="arabicPeriod"/>
            </a:pPr>
            <a:r>
              <a:rPr lang="en-US" b="1" dirty="0"/>
              <a:t>Structuring Short-Term Executive Programs for Professionals</a:t>
            </a:r>
            <a:endParaRPr lang="en-US" dirty="0"/>
          </a:p>
          <a:p>
            <a:pPr marL="742950" lvl="1" indent="-285750">
              <a:lnSpc>
                <a:spcPct val="170000"/>
              </a:lnSpc>
              <a:buFont typeface="+mj-lt"/>
              <a:buAutoNum type="arabicPeriod"/>
            </a:pPr>
            <a:r>
              <a:rPr lang="en-US" dirty="0"/>
              <a:t>FGV’s 30-40 hour executive education format is designed to provide high-impact learning in a short period.</a:t>
            </a:r>
          </a:p>
          <a:p>
            <a:pPr marL="742950" lvl="1" indent="-285750">
              <a:lnSpc>
                <a:spcPct val="170000"/>
              </a:lnSpc>
              <a:buFont typeface="+mj-lt"/>
              <a:buAutoNum type="arabicPeriod"/>
            </a:pPr>
            <a:r>
              <a:rPr lang="en-US" i="1" dirty="0" err="1">
                <a:solidFill>
                  <a:srgbClr val="7030A0"/>
                </a:solidFill>
              </a:rPr>
              <a:t>CapU</a:t>
            </a:r>
            <a:r>
              <a:rPr lang="en-US" i="1" dirty="0">
                <a:solidFill>
                  <a:srgbClr val="7030A0"/>
                </a:solidFill>
              </a:rPr>
              <a:t> could replicate this model, offering specialized, focused courses that cater to busy professionals looking to upskill efficiently.</a:t>
            </a:r>
          </a:p>
          <a:p>
            <a:pPr>
              <a:lnSpc>
                <a:spcPct val="170000"/>
              </a:lnSpc>
              <a:buFont typeface="+mj-lt"/>
              <a:buAutoNum type="arabicPeriod"/>
            </a:pPr>
            <a:r>
              <a:rPr lang="en-US" b="1" dirty="0"/>
              <a:t>Leveraging FGV’s Multi-School Structure for Targeted Training</a:t>
            </a:r>
            <a:endParaRPr lang="en-US" dirty="0"/>
          </a:p>
          <a:p>
            <a:pPr marL="742950" lvl="1" indent="-285750">
              <a:lnSpc>
                <a:spcPct val="170000"/>
              </a:lnSpc>
              <a:buFont typeface="+mj-lt"/>
              <a:buAutoNum type="arabicPeriod"/>
            </a:pPr>
            <a:r>
              <a:rPr lang="en-US" dirty="0"/>
              <a:t>FGV’s specialized schools in business, public administration, law, and international relations allow for customized executive training.</a:t>
            </a:r>
          </a:p>
          <a:p>
            <a:pPr marL="742950" lvl="1" indent="-285750">
              <a:lnSpc>
                <a:spcPct val="170000"/>
              </a:lnSpc>
              <a:buFont typeface="+mj-lt"/>
              <a:buAutoNum type="arabicPeriod"/>
            </a:pPr>
            <a:r>
              <a:rPr lang="en-US" i="1" dirty="0" err="1">
                <a:solidFill>
                  <a:srgbClr val="7030A0"/>
                </a:solidFill>
              </a:rPr>
              <a:t>CapU</a:t>
            </a:r>
            <a:r>
              <a:rPr lang="en-US" i="1" dirty="0">
                <a:solidFill>
                  <a:srgbClr val="7030A0"/>
                </a:solidFill>
              </a:rPr>
              <a:t> could adopt this structure, offering tailored programs that meet the needs of different industries and leadership roles.</a:t>
            </a:r>
          </a:p>
          <a:p>
            <a:pPr>
              <a:lnSpc>
                <a:spcPct val="170000"/>
              </a:lnSpc>
              <a:buFont typeface="+mj-lt"/>
              <a:buAutoNum type="arabicPeriod"/>
            </a:pPr>
            <a:r>
              <a:rPr lang="en-US" b="1" dirty="0"/>
              <a:t>Positioning Vancouver as a Destination for Executive Education</a:t>
            </a:r>
            <a:endParaRPr lang="en-US" dirty="0"/>
          </a:p>
          <a:p>
            <a:pPr marL="742950" lvl="1" indent="-285750">
              <a:lnSpc>
                <a:spcPct val="170000"/>
              </a:lnSpc>
              <a:buFont typeface="+mj-lt"/>
              <a:buAutoNum type="arabicPeriod"/>
            </a:pPr>
            <a:r>
              <a:rPr lang="en-US" dirty="0"/>
              <a:t>The number of FGV students coming to Canada increased from 4 in 2024 to 6 in early 2025, indicating a growing interest in Canadian education.</a:t>
            </a:r>
          </a:p>
          <a:p>
            <a:pPr marL="742950" lvl="1" indent="-285750">
              <a:lnSpc>
                <a:spcPct val="170000"/>
              </a:lnSpc>
              <a:buFont typeface="+mj-lt"/>
              <a:buAutoNum type="arabicPeriod"/>
            </a:pPr>
            <a:r>
              <a:rPr lang="en-US" i="1" dirty="0">
                <a:solidFill>
                  <a:srgbClr val="7030A0"/>
                </a:solidFill>
              </a:rPr>
              <a:t>With this upward trend, </a:t>
            </a:r>
            <a:r>
              <a:rPr lang="en-US" i="1" dirty="0" err="1">
                <a:solidFill>
                  <a:srgbClr val="7030A0"/>
                </a:solidFill>
              </a:rPr>
              <a:t>CapU</a:t>
            </a:r>
            <a:r>
              <a:rPr lang="en-US" i="1" dirty="0">
                <a:solidFill>
                  <a:srgbClr val="7030A0"/>
                </a:solidFill>
              </a:rPr>
              <a:t> has an opportunity to promote Vancouver as a key destination for executive learning, strengthening ties with FGV to attract more professionals.</a:t>
            </a:r>
          </a:p>
        </p:txBody>
      </p:sp>
      <p:pic>
        <p:nvPicPr>
          <p:cNvPr id="5" name="Graphic 4" descr="Lightbulb and gear">
            <a:extLst>
              <a:ext uri="{FF2B5EF4-FFF2-40B4-BE49-F238E27FC236}">
                <a16:creationId xmlns:a16="http://schemas.microsoft.com/office/drawing/2014/main" id="{0307681C-FE11-7236-43EA-107AA05763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5708" y="145905"/>
            <a:ext cx="1350819" cy="1350819"/>
          </a:xfrm>
          <a:prstGeom prst="rect">
            <a:avLst/>
          </a:prstGeom>
        </p:spPr>
      </p:pic>
    </p:spTree>
    <p:extLst>
      <p:ext uri="{BB962C8B-B14F-4D97-AF65-F5344CB8AC3E}">
        <p14:creationId xmlns:p14="http://schemas.microsoft.com/office/powerpoint/2010/main" val="3030429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orgetown University Logo, symbol, meaning, history, PNG, brand">
            <a:extLst>
              <a:ext uri="{FF2B5EF4-FFF2-40B4-BE49-F238E27FC236}">
                <a16:creationId xmlns:a16="http://schemas.microsoft.com/office/drawing/2014/main" id="{0BD857D3-2BFC-4B08-1800-65888D57B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319" y="1547849"/>
            <a:ext cx="6688537" cy="376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24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585C5-39D4-01C1-2EC5-6CDA35100D16}"/>
              </a:ext>
            </a:extLst>
          </p:cNvPr>
          <p:cNvSpPr txBox="1"/>
          <p:nvPr/>
        </p:nvSpPr>
        <p:spPr>
          <a:xfrm>
            <a:off x="279144" y="509189"/>
            <a:ext cx="10328495" cy="738664"/>
          </a:xfrm>
          <a:prstGeom prst="rect">
            <a:avLst/>
          </a:prstGeom>
          <a:solidFill>
            <a:srgbClr val="92D050"/>
          </a:solidFill>
          <a:ln>
            <a:solidFill>
              <a:schemeClr val="accent1"/>
            </a:solidFill>
          </a:ln>
        </p:spPr>
        <p:txBody>
          <a:bodyPr wrap="square">
            <a:spAutoFit/>
          </a:bodyPr>
          <a:lstStyle/>
          <a:p>
            <a:r>
              <a:rPr lang="en-US" sz="1400" b="1" dirty="0"/>
              <a:t>McDonough School of Business</a:t>
            </a:r>
            <a:r>
              <a:rPr lang="en-US" sz="1400" dirty="0"/>
              <a:t>: </a:t>
            </a:r>
          </a:p>
          <a:p>
            <a:r>
              <a:rPr lang="en-US" sz="1400" dirty="0"/>
              <a:t>Offers Custom Executive Education programs tailored to enhance management skills and address specific organizational challenges. </a:t>
            </a:r>
          </a:p>
          <a:p>
            <a:r>
              <a:rPr lang="en-US" sz="1400" dirty="0"/>
              <a:t>These programs are highly customized, interdisciplinary, and leverage Georgetown's world-class faculty and global perspective.</a:t>
            </a:r>
            <a:endParaRPr lang="en-CA" sz="1400" dirty="0"/>
          </a:p>
        </p:txBody>
      </p:sp>
      <p:sp>
        <p:nvSpPr>
          <p:cNvPr id="7" name="TextBox 6">
            <a:extLst>
              <a:ext uri="{FF2B5EF4-FFF2-40B4-BE49-F238E27FC236}">
                <a16:creationId xmlns:a16="http://schemas.microsoft.com/office/drawing/2014/main" id="{DD2292E2-D000-506B-FFDC-DA3297A6ACAB}"/>
              </a:ext>
            </a:extLst>
          </p:cNvPr>
          <p:cNvSpPr txBox="1"/>
          <p:nvPr/>
        </p:nvSpPr>
        <p:spPr>
          <a:xfrm>
            <a:off x="10694455" y="555355"/>
            <a:ext cx="1389887" cy="646331"/>
          </a:xfrm>
          <a:prstGeom prst="rect">
            <a:avLst/>
          </a:prstGeom>
          <a:solidFill>
            <a:srgbClr val="92D050"/>
          </a:solidFill>
          <a:ln>
            <a:solidFill>
              <a:schemeClr val="accent1"/>
            </a:solidFill>
          </a:ln>
        </p:spPr>
        <p:txBody>
          <a:bodyPr wrap="square">
            <a:spAutoFit/>
          </a:bodyPr>
          <a:lstStyle/>
          <a:p>
            <a:r>
              <a:rPr lang="en-CA" sz="900" dirty="0">
                <a:hlinkClick r:id="rId3"/>
              </a:rPr>
              <a:t>https://msb.georgetown.edu/custom-executive-education/?utm_source=chatgpt.com</a:t>
            </a:r>
            <a:r>
              <a:rPr lang="en-CA" sz="900" dirty="0"/>
              <a:t> </a:t>
            </a:r>
          </a:p>
        </p:txBody>
      </p:sp>
      <p:sp>
        <p:nvSpPr>
          <p:cNvPr id="9" name="TextBox 8">
            <a:extLst>
              <a:ext uri="{FF2B5EF4-FFF2-40B4-BE49-F238E27FC236}">
                <a16:creationId xmlns:a16="http://schemas.microsoft.com/office/drawing/2014/main" id="{484D37B1-4D33-5DF2-682F-E554C6EFE87B}"/>
              </a:ext>
            </a:extLst>
          </p:cNvPr>
          <p:cNvSpPr txBox="1"/>
          <p:nvPr/>
        </p:nvSpPr>
        <p:spPr>
          <a:xfrm>
            <a:off x="279142" y="1305439"/>
            <a:ext cx="10328492" cy="1077218"/>
          </a:xfrm>
          <a:prstGeom prst="rect">
            <a:avLst/>
          </a:prstGeom>
          <a:solidFill>
            <a:srgbClr val="92D050"/>
          </a:solidFill>
          <a:ln>
            <a:solidFill>
              <a:schemeClr val="accent1"/>
            </a:solidFill>
          </a:ln>
        </p:spPr>
        <p:txBody>
          <a:bodyPr wrap="square">
            <a:spAutoFit/>
          </a:bodyPr>
          <a:lstStyle/>
          <a:p>
            <a:r>
              <a:rPr lang="en-US" sz="1600" b="1" dirty="0"/>
              <a:t>School of Continuing Studies (SCS)</a:t>
            </a:r>
            <a:r>
              <a:rPr lang="en-US" sz="1600" dirty="0"/>
              <a:t>:</a:t>
            </a:r>
          </a:p>
          <a:p>
            <a:r>
              <a:rPr lang="en-US" sz="1600" dirty="0"/>
              <a:t> Provides Professional Certificate Programs that can be completed in as little as two weeks, designed to help individuals advance in their careers, start new ventures, or pivot to new fields. SCS also offers a range of master's programs, both on-campus and online, in areas such as Applied Intelligence, Cybersecurity Risk Management, and Project Management.</a:t>
            </a:r>
            <a:endParaRPr lang="en-CA" sz="1600" dirty="0"/>
          </a:p>
        </p:txBody>
      </p:sp>
      <p:sp>
        <p:nvSpPr>
          <p:cNvPr id="11" name="TextBox 10">
            <a:extLst>
              <a:ext uri="{FF2B5EF4-FFF2-40B4-BE49-F238E27FC236}">
                <a16:creationId xmlns:a16="http://schemas.microsoft.com/office/drawing/2014/main" id="{5D9F3C31-2ADC-06FB-3551-B6C57E1DAB46}"/>
              </a:ext>
            </a:extLst>
          </p:cNvPr>
          <p:cNvSpPr txBox="1"/>
          <p:nvPr/>
        </p:nvSpPr>
        <p:spPr>
          <a:xfrm>
            <a:off x="10694455" y="1313435"/>
            <a:ext cx="1389887" cy="900246"/>
          </a:xfrm>
          <a:prstGeom prst="rect">
            <a:avLst/>
          </a:prstGeom>
          <a:solidFill>
            <a:srgbClr val="92D050"/>
          </a:solidFill>
          <a:ln>
            <a:solidFill>
              <a:schemeClr val="accent1"/>
            </a:solidFill>
          </a:ln>
        </p:spPr>
        <p:txBody>
          <a:bodyPr wrap="square">
            <a:spAutoFit/>
          </a:bodyPr>
          <a:lstStyle>
            <a:defPPr>
              <a:defRPr lang="en-US"/>
            </a:defPPr>
            <a:lvl1pPr>
              <a:defRPr sz="1400"/>
            </a:lvl1pPr>
          </a:lstStyle>
          <a:p>
            <a:r>
              <a:rPr lang="en-CA" sz="1050" dirty="0">
                <a:hlinkClick r:id="rId4"/>
              </a:rPr>
              <a:t>https://scs.georgetown.edu/academics/professional-certificates/?utm_source=chatgpt.com</a:t>
            </a:r>
            <a:r>
              <a:rPr lang="en-CA" sz="1050" dirty="0"/>
              <a:t> </a:t>
            </a:r>
          </a:p>
        </p:txBody>
      </p:sp>
      <p:sp>
        <p:nvSpPr>
          <p:cNvPr id="13" name="TextBox 12">
            <a:extLst>
              <a:ext uri="{FF2B5EF4-FFF2-40B4-BE49-F238E27FC236}">
                <a16:creationId xmlns:a16="http://schemas.microsoft.com/office/drawing/2014/main" id="{F464F07A-A46E-8247-DAB6-8C2BF62AA512}"/>
              </a:ext>
            </a:extLst>
          </p:cNvPr>
          <p:cNvSpPr txBox="1"/>
          <p:nvPr/>
        </p:nvSpPr>
        <p:spPr>
          <a:xfrm>
            <a:off x="264051" y="2499987"/>
            <a:ext cx="10328491" cy="830997"/>
          </a:xfrm>
          <a:prstGeom prst="rect">
            <a:avLst/>
          </a:prstGeom>
          <a:solidFill>
            <a:srgbClr val="92D050"/>
          </a:solidFill>
          <a:ln>
            <a:solidFill>
              <a:schemeClr val="accent1"/>
            </a:solidFill>
          </a:ln>
        </p:spPr>
        <p:txBody>
          <a:bodyPr wrap="square">
            <a:spAutoFit/>
          </a:bodyPr>
          <a:lstStyle/>
          <a:p>
            <a:r>
              <a:rPr lang="en-US" sz="1600" b="1" dirty="0"/>
              <a:t>McCourt School of Public Policy</a:t>
            </a:r>
            <a:r>
              <a:rPr lang="en-US" sz="1600" dirty="0"/>
              <a:t>: </a:t>
            </a:r>
          </a:p>
          <a:p>
            <a:r>
              <a:rPr lang="en-US" sz="1600" dirty="0"/>
              <a:t>Hosts the Executive Institute, which sponsors short courses throughout the year aimed at helping professionals develop new skills to accelerate their careers.</a:t>
            </a:r>
            <a:endParaRPr lang="en-CA" sz="1600" dirty="0"/>
          </a:p>
        </p:txBody>
      </p:sp>
      <p:sp>
        <p:nvSpPr>
          <p:cNvPr id="15" name="TextBox 14">
            <a:extLst>
              <a:ext uri="{FF2B5EF4-FFF2-40B4-BE49-F238E27FC236}">
                <a16:creationId xmlns:a16="http://schemas.microsoft.com/office/drawing/2014/main" id="{C6C30AFB-4E88-2423-924C-5B9A5F6BADC1}"/>
              </a:ext>
            </a:extLst>
          </p:cNvPr>
          <p:cNvSpPr txBox="1"/>
          <p:nvPr/>
        </p:nvSpPr>
        <p:spPr>
          <a:xfrm>
            <a:off x="10678479" y="2499987"/>
            <a:ext cx="1359710" cy="707886"/>
          </a:xfrm>
          <a:prstGeom prst="rect">
            <a:avLst/>
          </a:prstGeom>
          <a:solidFill>
            <a:srgbClr val="92D050"/>
          </a:solidFill>
          <a:ln>
            <a:solidFill>
              <a:schemeClr val="accent1"/>
            </a:solidFill>
          </a:ln>
        </p:spPr>
        <p:txBody>
          <a:bodyPr wrap="square">
            <a:spAutoFit/>
          </a:bodyPr>
          <a:lstStyle/>
          <a:p>
            <a:r>
              <a:rPr lang="en-CA" sz="1000" dirty="0">
                <a:hlinkClick r:id="rId5"/>
              </a:rPr>
              <a:t>https://mccourt.georgetown.edu/executive-education/executive-institute/</a:t>
            </a:r>
            <a:r>
              <a:rPr lang="en-CA" sz="1000" dirty="0"/>
              <a:t> </a:t>
            </a:r>
          </a:p>
        </p:txBody>
      </p:sp>
      <p:sp>
        <p:nvSpPr>
          <p:cNvPr id="17" name="TextBox 16">
            <a:extLst>
              <a:ext uri="{FF2B5EF4-FFF2-40B4-BE49-F238E27FC236}">
                <a16:creationId xmlns:a16="http://schemas.microsoft.com/office/drawing/2014/main" id="{4500DB34-B02B-640A-5D4B-B506990D4F2C}"/>
              </a:ext>
            </a:extLst>
          </p:cNvPr>
          <p:cNvSpPr txBox="1"/>
          <p:nvPr/>
        </p:nvSpPr>
        <p:spPr>
          <a:xfrm>
            <a:off x="264050" y="3443324"/>
            <a:ext cx="10328491" cy="923330"/>
          </a:xfrm>
          <a:prstGeom prst="rect">
            <a:avLst/>
          </a:prstGeom>
          <a:solidFill>
            <a:srgbClr val="92D050"/>
          </a:solidFill>
          <a:ln>
            <a:solidFill>
              <a:schemeClr val="accent1"/>
            </a:solidFill>
          </a:ln>
        </p:spPr>
        <p:txBody>
          <a:bodyPr wrap="square">
            <a:spAutoFit/>
          </a:bodyPr>
          <a:lstStyle/>
          <a:p>
            <a:r>
              <a:rPr lang="en-US" b="1" dirty="0"/>
              <a:t>Walsh School of Foreign Service:</a:t>
            </a:r>
          </a:p>
          <a:p>
            <a:r>
              <a:rPr lang="en-US" dirty="0"/>
              <a:t>Provides Custom Executive Education Programs designed to equip organizations with insights, strategies, and skills needed to excel in a global landscape.</a:t>
            </a:r>
            <a:endParaRPr lang="en-CA" dirty="0"/>
          </a:p>
        </p:txBody>
      </p:sp>
      <p:sp>
        <p:nvSpPr>
          <p:cNvPr id="19" name="TextBox 18">
            <a:extLst>
              <a:ext uri="{FF2B5EF4-FFF2-40B4-BE49-F238E27FC236}">
                <a16:creationId xmlns:a16="http://schemas.microsoft.com/office/drawing/2014/main" id="{44D2D23A-84A3-0A03-ADDA-0C574EEFDA13}"/>
              </a:ext>
            </a:extLst>
          </p:cNvPr>
          <p:cNvSpPr txBox="1"/>
          <p:nvPr/>
        </p:nvSpPr>
        <p:spPr>
          <a:xfrm>
            <a:off x="10685476" y="3443324"/>
            <a:ext cx="1359710" cy="938719"/>
          </a:xfrm>
          <a:prstGeom prst="rect">
            <a:avLst/>
          </a:prstGeom>
          <a:solidFill>
            <a:srgbClr val="92D050"/>
          </a:solidFill>
          <a:ln>
            <a:solidFill>
              <a:schemeClr val="accent1"/>
            </a:solidFill>
          </a:ln>
        </p:spPr>
        <p:txBody>
          <a:bodyPr wrap="square">
            <a:spAutoFit/>
          </a:bodyPr>
          <a:lstStyle>
            <a:defPPr>
              <a:defRPr lang="en-US"/>
            </a:defPPr>
            <a:lvl1pPr>
              <a:defRPr sz="1600"/>
            </a:lvl1pPr>
          </a:lstStyle>
          <a:p>
            <a:r>
              <a:rPr lang="en-CA" sz="1100" dirty="0">
                <a:hlinkClick r:id="rId6"/>
              </a:rPr>
              <a:t>https://sfs.georgetown.edu/academics/executive-education/?utm_source=chatgpt.com</a:t>
            </a:r>
            <a:r>
              <a:rPr lang="en-CA" sz="1100" dirty="0"/>
              <a:t> </a:t>
            </a:r>
          </a:p>
        </p:txBody>
      </p:sp>
      <p:sp>
        <p:nvSpPr>
          <p:cNvPr id="23" name="TextBox 22">
            <a:extLst>
              <a:ext uri="{FF2B5EF4-FFF2-40B4-BE49-F238E27FC236}">
                <a16:creationId xmlns:a16="http://schemas.microsoft.com/office/drawing/2014/main" id="{DA6472B3-1C3B-55B1-C37F-A054247F6969}"/>
              </a:ext>
            </a:extLst>
          </p:cNvPr>
          <p:cNvSpPr txBox="1"/>
          <p:nvPr/>
        </p:nvSpPr>
        <p:spPr>
          <a:xfrm>
            <a:off x="264051" y="4460504"/>
            <a:ext cx="10328490" cy="830997"/>
          </a:xfrm>
          <a:prstGeom prst="rect">
            <a:avLst/>
          </a:prstGeom>
          <a:solidFill>
            <a:srgbClr val="92D050"/>
          </a:solidFill>
          <a:ln>
            <a:solidFill>
              <a:schemeClr val="accent1"/>
            </a:solidFill>
          </a:ln>
        </p:spPr>
        <p:txBody>
          <a:bodyPr wrap="square">
            <a:spAutoFit/>
          </a:bodyPr>
          <a:lstStyle/>
          <a:p>
            <a:r>
              <a:rPr lang="en-US" sz="1600" b="1" dirty="0"/>
              <a:t>Global Engagement</a:t>
            </a:r>
            <a:r>
              <a:rPr lang="en-US" sz="1600" dirty="0"/>
              <a:t>: </a:t>
            </a:r>
          </a:p>
          <a:p>
            <a:r>
              <a:rPr lang="en-US" sz="1600" dirty="0"/>
              <a:t>Georgetown University maintains over 250 academic partnerships with institutions worldwide, facilitating international collaboration for students, faculty, and staff.</a:t>
            </a:r>
            <a:endParaRPr lang="en-CA" sz="1600" dirty="0"/>
          </a:p>
        </p:txBody>
      </p:sp>
      <p:sp>
        <p:nvSpPr>
          <p:cNvPr id="25" name="TextBox 24">
            <a:extLst>
              <a:ext uri="{FF2B5EF4-FFF2-40B4-BE49-F238E27FC236}">
                <a16:creationId xmlns:a16="http://schemas.microsoft.com/office/drawing/2014/main" id="{A3DC0BCB-EE4F-F6F8-EB76-A839B94E15B7}"/>
              </a:ext>
            </a:extLst>
          </p:cNvPr>
          <p:cNvSpPr txBox="1"/>
          <p:nvPr/>
        </p:nvSpPr>
        <p:spPr>
          <a:xfrm>
            <a:off x="10678479" y="4460504"/>
            <a:ext cx="1359710" cy="784830"/>
          </a:xfrm>
          <a:prstGeom prst="rect">
            <a:avLst/>
          </a:prstGeom>
          <a:solidFill>
            <a:srgbClr val="92D050"/>
          </a:solidFill>
          <a:ln>
            <a:solidFill>
              <a:schemeClr val="accent1"/>
            </a:solidFill>
          </a:ln>
        </p:spPr>
        <p:txBody>
          <a:bodyPr wrap="square">
            <a:spAutoFit/>
          </a:bodyPr>
          <a:lstStyle/>
          <a:p>
            <a:r>
              <a:rPr lang="en-CA" sz="900" dirty="0">
                <a:hlinkClick r:id="rId7"/>
              </a:rPr>
              <a:t>https://calledtobe.georgetown.edu/schools-programs/global-engagement/?utm_source=chatgpt.com</a:t>
            </a:r>
            <a:r>
              <a:rPr lang="en-CA" sz="900" dirty="0"/>
              <a:t> </a:t>
            </a:r>
          </a:p>
        </p:txBody>
      </p:sp>
      <p:sp>
        <p:nvSpPr>
          <p:cNvPr id="27" name="TextBox 26">
            <a:extLst>
              <a:ext uri="{FF2B5EF4-FFF2-40B4-BE49-F238E27FC236}">
                <a16:creationId xmlns:a16="http://schemas.microsoft.com/office/drawing/2014/main" id="{4FE9A733-7747-6900-3776-748E2D651852}"/>
              </a:ext>
            </a:extLst>
          </p:cNvPr>
          <p:cNvSpPr txBox="1"/>
          <p:nvPr/>
        </p:nvSpPr>
        <p:spPr>
          <a:xfrm>
            <a:off x="264050" y="5385351"/>
            <a:ext cx="10328491" cy="830997"/>
          </a:xfrm>
          <a:prstGeom prst="rect">
            <a:avLst/>
          </a:prstGeom>
          <a:noFill/>
          <a:ln>
            <a:solidFill>
              <a:schemeClr val="accent1"/>
            </a:solidFill>
          </a:ln>
        </p:spPr>
        <p:txBody>
          <a:bodyPr wrap="square">
            <a:spAutoFit/>
          </a:bodyPr>
          <a:lstStyle/>
          <a:p>
            <a:r>
              <a:rPr lang="en-US" sz="1600" b="1" dirty="0"/>
              <a:t>Office of Global Services (OGS)</a:t>
            </a:r>
            <a:r>
              <a:rPr lang="en-US" sz="1600" dirty="0"/>
              <a:t>:</a:t>
            </a:r>
          </a:p>
          <a:p>
            <a:r>
              <a:rPr lang="en-US" sz="1600" dirty="0"/>
              <a:t> Assists in establishing formal partnerships with non-U.S. entities, including universities, governments, and NGOs, to promote international collaboration.</a:t>
            </a:r>
            <a:endParaRPr lang="en-CA" sz="1600" dirty="0"/>
          </a:p>
        </p:txBody>
      </p:sp>
      <p:sp>
        <p:nvSpPr>
          <p:cNvPr id="29" name="TextBox 28">
            <a:extLst>
              <a:ext uri="{FF2B5EF4-FFF2-40B4-BE49-F238E27FC236}">
                <a16:creationId xmlns:a16="http://schemas.microsoft.com/office/drawing/2014/main" id="{0BF26A57-E63F-D9EA-BD40-1D4C573CE2D4}"/>
              </a:ext>
            </a:extLst>
          </p:cNvPr>
          <p:cNvSpPr txBox="1"/>
          <p:nvPr/>
        </p:nvSpPr>
        <p:spPr>
          <a:xfrm>
            <a:off x="10678479" y="5385351"/>
            <a:ext cx="1248197" cy="646331"/>
          </a:xfrm>
          <a:prstGeom prst="rect">
            <a:avLst/>
          </a:prstGeom>
          <a:noFill/>
          <a:ln>
            <a:solidFill>
              <a:schemeClr val="accent1"/>
            </a:solidFill>
          </a:ln>
        </p:spPr>
        <p:txBody>
          <a:bodyPr wrap="square">
            <a:spAutoFit/>
          </a:bodyPr>
          <a:lstStyle/>
          <a:p>
            <a:r>
              <a:rPr lang="en-CA" sz="900" dirty="0">
                <a:hlinkClick r:id="rId8"/>
              </a:rPr>
              <a:t>https://globalservices.georgetown.edu/gps/agreements/?utm_source=chatgpt.com</a:t>
            </a:r>
            <a:r>
              <a:rPr lang="en-CA" sz="900" dirty="0"/>
              <a:t> </a:t>
            </a:r>
          </a:p>
        </p:txBody>
      </p:sp>
    </p:spTree>
    <p:extLst>
      <p:ext uri="{BB962C8B-B14F-4D97-AF65-F5344CB8AC3E}">
        <p14:creationId xmlns:p14="http://schemas.microsoft.com/office/powerpoint/2010/main" val="252138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56BD2D5-7D26-495C-BC27-9C30CDCC4EC2}"/>
              </a:ext>
            </a:extLst>
          </p:cNvPr>
          <p:cNvSpPr>
            <a:spLocks noGrp="1"/>
          </p:cNvSpPr>
          <p:nvPr>
            <p:ph type="title"/>
          </p:nvPr>
        </p:nvSpPr>
        <p:spPr>
          <a:xfrm>
            <a:off x="393506" y="2439263"/>
            <a:ext cx="10804223" cy="454394"/>
          </a:xfrm>
        </p:spPr>
        <p:txBody>
          <a:bodyPr>
            <a:noAutofit/>
          </a:bodyPr>
          <a:lstStyle/>
          <a:p>
            <a:pPr marL="285750" indent="-285750" algn="l">
              <a:lnSpc>
                <a:spcPct val="107000"/>
              </a:lnSpc>
              <a:spcAft>
                <a:spcPts val="800"/>
              </a:spcAft>
              <a:buFont typeface="Wingdings" panose="05000000000000000000" pitchFamily="2" charset="2"/>
              <a:buChar char="ü"/>
            </a:pPr>
            <a:r>
              <a:rPr lang="en-US" sz="1800" b="0" kern="100" dirty="0">
                <a:solidFill>
                  <a:schemeClr val="tx1"/>
                </a:solidFill>
                <a:effectLst/>
                <a:latin typeface="+mn-lt"/>
                <a:ea typeface="Aptos" panose="020B0004020202020204" pitchFamily="34" charset="0"/>
                <a:cs typeface="Arial" panose="020B0604020202020204" pitchFamily="34" charset="0"/>
              </a:rPr>
              <a:t>The </a:t>
            </a:r>
            <a:r>
              <a:rPr lang="en-US" sz="1800" b="0" kern="100" dirty="0" err="1">
                <a:solidFill>
                  <a:schemeClr val="tx1"/>
                </a:solidFill>
                <a:effectLst/>
                <a:latin typeface="+mn-lt"/>
                <a:ea typeface="Aptos" panose="020B0004020202020204" pitchFamily="34" charset="0"/>
                <a:cs typeface="Arial" panose="020B0604020202020204" pitchFamily="34" charset="0"/>
              </a:rPr>
              <a:t>programme</a:t>
            </a:r>
            <a:r>
              <a:rPr lang="en-US" sz="1800" b="0" kern="100" dirty="0">
                <a:solidFill>
                  <a:schemeClr val="tx1"/>
                </a:solidFill>
                <a:effectLst/>
                <a:latin typeface="+mn-lt"/>
                <a:ea typeface="Aptos" panose="020B0004020202020204" pitchFamily="34" charset="0"/>
                <a:cs typeface="Arial" panose="020B0604020202020204" pitchFamily="34" charset="0"/>
              </a:rPr>
              <a:t> offers three award routes that you can choose to study:  </a:t>
            </a:r>
            <a:endParaRPr lang="en-CA" sz="1800" b="0" kern="100" dirty="0">
              <a:solidFill>
                <a:schemeClr val="tx1"/>
              </a:solidFill>
              <a:effectLst/>
              <a:latin typeface="+mn-lt"/>
              <a:ea typeface="Aptos" panose="020B0004020202020204" pitchFamily="34" charset="0"/>
              <a:cs typeface="Arial" panose="020B0604020202020204" pitchFamily="34" charset="0"/>
            </a:endParaRPr>
          </a:p>
        </p:txBody>
      </p:sp>
      <p:pic>
        <p:nvPicPr>
          <p:cNvPr id="6" name="Picture 2" descr="Our logos | Brand | Uni of Herts">
            <a:extLst>
              <a:ext uri="{FF2B5EF4-FFF2-40B4-BE49-F238E27FC236}">
                <a16:creationId xmlns:a16="http://schemas.microsoft.com/office/drawing/2014/main" id="{35E52D78-F2A8-CF02-3589-08855318A88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10371" t="28738" r="8873" b="31697"/>
          <a:stretch/>
        </p:blipFill>
        <p:spPr bwMode="auto">
          <a:xfrm>
            <a:off x="6805648" y="4412717"/>
            <a:ext cx="3588587" cy="9924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apilano University - Tourism Industry Association of BC">
            <a:extLst>
              <a:ext uri="{FF2B5EF4-FFF2-40B4-BE49-F238E27FC236}">
                <a16:creationId xmlns:a16="http://schemas.microsoft.com/office/drawing/2014/main" id="{9612A164-E632-711A-CF9B-BD57FE149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096" y="263112"/>
            <a:ext cx="1293381" cy="686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2C1134-71B5-0294-275C-8AEE424C563F}"/>
              </a:ext>
            </a:extLst>
          </p:cNvPr>
          <p:cNvSpPr txBox="1"/>
          <p:nvPr/>
        </p:nvSpPr>
        <p:spPr>
          <a:xfrm>
            <a:off x="1128636" y="4308753"/>
            <a:ext cx="5467608" cy="1200329"/>
          </a:xfrm>
          <a:prstGeom prst="rect">
            <a:avLst/>
          </a:prstGeom>
          <a:noFill/>
        </p:spPr>
        <p:txBody>
          <a:bodyPr wrap="square">
            <a:spAutoFit/>
          </a:bodyPr>
          <a:lstStyle/>
          <a:p>
            <a:pPr algn="just">
              <a:spcBef>
                <a:spcPts val="600"/>
              </a:spcBef>
              <a:spcAft>
                <a:spcPts val="600"/>
              </a:spcAft>
            </a:pPr>
            <a:r>
              <a:rPr lang="en-US" sz="1800" b="0" kern="100" dirty="0">
                <a:solidFill>
                  <a:schemeClr val="tx1"/>
                </a:solidFill>
                <a:effectLst/>
                <a:ea typeface="Aptos" panose="020B0004020202020204" pitchFamily="34" charset="0"/>
                <a:cs typeface="Arial" panose="020B0604020202020204" pitchFamily="34" charset="0"/>
              </a:rPr>
              <a:t>The International Business Graduate Diplomat, laddering in to master’s at </a:t>
            </a:r>
            <a:r>
              <a:rPr lang="en-US" sz="1800" b="0" kern="100" dirty="0" err="1">
                <a:solidFill>
                  <a:schemeClr val="tx1"/>
                </a:solidFill>
                <a:effectLst/>
                <a:ea typeface="Aptos" panose="020B0004020202020204" pitchFamily="34" charset="0"/>
                <a:cs typeface="Arial" panose="020B0604020202020204" pitchFamily="34" charset="0"/>
              </a:rPr>
              <a:t>Hertforshire</a:t>
            </a:r>
            <a:r>
              <a:rPr lang="en-US" sz="1800" b="0" kern="100" dirty="0">
                <a:solidFill>
                  <a:schemeClr val="tx1"/>
                </a:solidFill>
                <a:effectLst/>
                <a:ea typeface="Aptos" panose="020B0004020202020204" pitchFamily="34" charset="0"/>
                <a:cs typeface="Arial" panose="020B0604020202020204" pitchFamily="34" charset="0"/>
              </a:rPr>
              <a:t>. U.K.</a:t>
            </a:r>
            <a:r>
              <a:rPr lang="en-CA" kern="100" dirty="0">
                <a:ea typeface="Aptos" panose="020B0004020202020204" pitchFamily="34" charset="0"/>
                <a:cs typeface="Arial" panose="020B0604020202020204" pitchFamily="34" charset="0"/>
              </a:rPr>
              <a:t> </a:t>
            </a:r>
            <a:r>
              <a:rPr lang="en-US" sz="1800" b="0" kern="100" dirty="0">
                <a:solidFill>
                  <a:schemeClr val="tx1"/>
                </a:solidFill>
                <a:effectLst/>
                <a:ea typeface="Aptos" panose="020B0004020202020204" pitchFamily="34" charset="0"/>
                <a:cs typeface="Arial" panose="020B0604020202020204" pitchFamily="34" charset="0"/>
              </a:rPr>
              <a:t>This was a one-year fulltime program with one semester in Vancouver and one semester at the University of </a:t>
            </a:r>
            <a:r>
              <a:rPr lang="en-US" sz="1800" b="0" kern="100" dirty="0" err="1">
                <a:solidFill>
                  <a:schemeClr val="tx1"/>
                </a:solidFill>
                <a:effectLst/>
                <a:ea typeface="Aptos" panose="020B0004020202020204" pitchFamily="34" charset="0"/>
                <a:cs typeface="Arial" panose="020B0604020202020204" pitchFamily="34" charset="0"/>
              </a:rPr>
              <a:t>Hertforshire</a:t>
            </a:r>
            <a:r>
              <a:rPr lang="en-US" sz="1800" b="0" kern="100" dirty="0">
                <a:solidFill>
                  <a:schemeClr val="tx1"/>
                </a:solidFill>
                <a:effectLst/>
                <a:ea typeface="Aptos" panose="020B0004020202020204" pitchFamily="34" charset="0"/>
                <a:cs typeface="Arial" panose="020B0604020202020204" pitchFamily="34" charset="0"/>
              </a:rPr>
              <a:t>. </a:t>
            </a:r>
            <a:endParaRPr lang="en-CA" dirty="0"/>
          </a:p>
        </p:txBody>
      </p:sp>
      <p:sp>
        <p:nvSpPr>
          <p:cNvPr id="17" name="Title 2">
            <a:extLst>
              <a:ext uri="{FF2B5EF4-FFF2-40B4-BE49-F238E27FC236}">
                <a16:creationId xmlns:a16="http://schemas.microsoft.com/office/drawing/2014/main" id="{51E4D3C4-B126-8032-F770-475FDD3363BD}"/>
              </a:ext>
            </a:extLst>
          </p:cNvPr>
          <p:cNvSpPr txBox="1">
            <a:spLocks/>
          </p:cNvSpPr>
          <p:nvPr/>
        </p:nvSpPr>
        <p:spPr>
          <a:xfrm>
            <a:off x="341514" y="373476"/>
            <a:ext cx="9905351" cy="548115"/>
          </a:xfrm>
          <a:prstGeom prst="rect">
            <a:avLst/>
          </a:prstGeom>
        </p:spPr>
        <p:txBody>
          <a:bodyPr vert="horz" lIns="91440" tIns="45720" rIns="91440" bIns="45720" rtlCol="0" anchor="t">
            <a:noAutofit/>
          </a:bodyPr>
          <a:lstStyle>
            <a:lvl1pPr algn="l" defTabSz="914400" rtl="0" eaLnBrk="1" latinLnBrk="0" hangingPunct="1">
              <a:lnSpc>
                <a:spcPct val="90000"/>
              </a:lnSpc>
              <a:spcBef>
                <a:spcPts val="1000"/>
              </a:spcBef>
              <a:buNone/>
              <a:defRPr sz="4000" b="1" kern="1200">
                <a:solidFill>
                  <a:schemeClr val="accent5"/>
                </a:solidFill>
                <a:latin typeface="+mj-lt"/>
                <a:ea typeface="+mj-ea"/>
                <a:cs typeface="+mj-cs"/>
              </a:defRPr>
            </a:lvl1pPr>
          </a:lstStyle>
          <a:p>
            <a:r>
              <a:rPr lang="en-US" sz="3200" dirty="0">
                <a:solidFill>
                  <a:schemeClr val="tx1"/>
                </a:solidFill>
                <a:latin typeface="+mn-lt"/>
              </a:rPr>
              <a:t>MSc International Business: A World of Opportunities</a:t>
            </a:r>
            <a:endParaRPr lang="en-CA" sz="3200" b="1" dirty="0">
              <a:solidFill>
                <a:schemeClr val="tx1"/>
              </a:solidFill>
              <a:latin typeface="+mn-lt"/>
            </a:endParaRPr>
          </a:p>
        </p:txBody>
      </p:sp>
      <p:sp>
        <p:nvSpPr>
          <p:cNvPr id="19" name="TextBox 18">
            <a:extLst>
              <a:ext uri="{FF2B5EF4-FFF2-40B4-BE49-F238E27FC236}">
                <a16:creationId xmlns:a16="http://schemas.microsoft.com/office/drawing/2014/main" id="{D531BB37-3236-2ECD-8888-F475122676B1}"/>
              </a:ext>
            </a:extLst>
          </p:cNvPr>
          <p:cNvSpPr txBox="1"/>
          <p:nvPr/>
        </p:nvSpPr>
        <p:spPr>
          <a:xfrm>
            <a:off x="393505" y="1117575"/>
            <a:ext cx="11508971" cy="1295868"/>
          </a:xfrm>
          <a:prstGeom prst="rect">
            <a:avLst/>
          </a:prstGeom>
          <a:noFill/>
        </p:spPr>
        <p:txBody>
          <a:bodyPr wrap="square">
            <a:spAutoFit/>
          </a:bodyPr>
          <a:lstStyle/>
          <a:p>
            <a:pPr>
              <a:lnSpc>
                <a:spcPct val="150000"/>
              </a:lnSpc>
            </a:pPr>
            <a:r>
              <a:rPr lang="en-US" sz="1800" b="0" kern="100" dirty="0">
                <a:solidFill>
                  <a:schemeClr val="tx1"/>
                </a:solidFill>
                <a:effectLst/>
                <a:ea typeface="Aptos" panose="020B0004020202020204" pitchFamily="34" charset="0"/>
                <a:cs typeface="Arial" panose="020B0604020202020204" pitchFamily="34" charset="0"/>
              </a:rPr>
              <a:t>MSc International Business is an innovative flagship </a:t>
            </a:r>
            <a:r>
              <a:rPr lang="en-US" sz="1800" b="0" kern="100" dirty="0" err="1">
                <a:solidFill>
                  <a:schemeClr val="tx1"/>
                </a:solidFill>
                <a:effectLst/>
                <a:ea typeface="Aptos" panose="020B0004020202020204" pitchFamily="34" charset="0"/>
                <a:cs typeface="Arial" panose="020B0604020202020204" pitchFamily="34" charset="0"/>
              </a:rPr>
              <a:t>programme</a:t>
            </a:r>
            <a:r>
              <a:rPr lang="en-US" sz="1800" b="0" kern="100" dirty="0">
                <a:solidFill>
                  <a:schemeClr val="tx1"/>
                </a:solidFill>
                <a:effectLst/>
                <a:ea typeface="Aptos" panose="020B0004020202020204" pitchFamily="34" charset="0"/>
                <a:cs typeface="Arial" panose="020B0604020202020204" pitchFamily="34" charset="0"/>
              </a:rPr>
              <a:t> with flexible entry points and pathways. The </a:t>
            </a:r>
            <a:r>
              <a:rPr lang="en-US" sz="1800" b="0" kern="100" dirty="0" err="1">
                <a:solidFill>
                  <a:schemeClr val="tx1"/>
                </a:solidFill>
                <a:effectLst/>
                <a:ea typeface="Aptos" panose="020B0004020202020204" pitchFamily="34" charset="0"/>
                <a:cs typeface="Arial" panose="020B0604020202020204" pitchFamily="34" charset="0"/>
              </a:rPr>
              <a:t>programme</a:t>
            </a:r>
            <a:r>
              <a:rPr lang="en-US" sz="1800" b="0" kern="100" dirty="0">
                <a:solidFill>
                  <a:schemeClr val="tx1"/>
                </a:solidFill>
                <a:effectLst/>
                <a:ea typeface="Aptos" panose="020B0004020202020204" pitchFamily="34" charset="0"/>
                <a:cs typeface="Arial" panose="020B0604020202020204" pitchFamily="34" charset="0"/>
              </a:rPr>
              <a:t> is designed to help you build a strong understanding of the way organizations operate globally, and help develop specialist skills that enable you to work effectively across national borders.</a:t>
            </a:r>
            <a:endParaRPr lang="en-CA" dirty="0"/>
          </a:p>
        </p:txBody>
      </p:sp>
      <p:graphicFrame>
        <p:nvGraphicFramePr>
          <p:cNvPr id="20" name="Diagram 19">
            <a:extLst>
              <a:ext uri="{FF2B5EF4-FFF2-40B4-BE49-F238E27FC236}">
                <a16:creationId xmlns:a16="http://schemas.microsoft.com/office/drawing/2014/main" id="{ABFCB430-0210-DECD-6D91-C3949B407E55}"/>
              </a:ext>
            </a:extLst>
          </p:cNvPr>
          <p:cNvGraphicFramePr/>
          <p:nvPr>
            <p:extLst>
              <p:ext uri="{D42A27DB-BD31-4B8C-83A1-F6EECF244321}">
                <p14:modId xmlns:p14="http://schemas.microsoft.com/office/powerpoint/2010/main" val="2339372235"/>
              </p:ext>
            </p:extLst>
          </p:nvPr>
        </p:nvGraphicFramePr>
        <p:xfrm>
          <a:off x="651120" y="3147522"/>
          <a:ext cx="10993740" cy="9073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F765466-57A5-4E69-628F-EAEA6DF401BD}"/>
              </a:ext>
            </a:extLst>
          </p:cNvPr>
          <p:cNvSpPr txBox="1"/>
          <p:nvPr/>
        </p:nvSpPr>
        <p:spPr>
          <a:xfrm>
            <a:off x="221618" y="261634"/>
            <a:ext cx="2493661" cy="3293209"/>
          </a:xfrm>
          <a:prstGeom prst="rect">
            <a:avLst/>
          </a:prstGeom>
          <a:noFill/>
          <a:ln>
            <a:solidFill>
              <a:schemeClr val="accent1"/>
            </a:solidFill>
          </a:ln>
        </p:spPr>
        <p:txBody>
          <a:bodyPr wrap="square">
            <a:spAutoFit/>
          </a:bodyPr>
          <a:lstStyle/>
          <a:p>
            <a:r>
              <a:rPr lang="en-US" sz="3200" b="1" dirty="0"/>
              <a:t>McCourt School of Public Policy</a:t>
            </a:r>
            <a:r>
              <a:rPr lang="en-US" sz="3200" dirty="0"/>
              <a:t>: </a:t>
            </a:r>
          </a:p>
          <a:p>
            <a:r>
              <a:rPr lang="en-US" sz="1600" dirty="0"/>
              <a:t>Hosts the Executive Institute, which sponsors short courses throughout the year aimed at helping professionals develop new skills to accelerate their careers.</a:t>
            </a:r>
            <a:endParaRPr lang="en-CA" sz="1600" dirty="0"/>
          </a:p>
        </p:txBody>
      </p:sp>
      <p:pic>
        <p:nvPicPr>
          <p:cNvPr id="15" name="Picture 14">
            <a:extLst>
              <a:ext uri="{FF2B5EF4-FFF2-40B4-BE49-F238E27FC236}">
                <a16:creationId xmlns:a16="http://schemas.microsoft.com/office/drawing/2014/main" id="{2CB3B02E-EA53-0DB2-5006-C0882F51561E}"/>
              </a:ext>
            </a:extLst>
          </p:cNvPr>
          <p:cNvPicPr>
            <a:picLocks noChangeAspect="1"/>
          </p:cNvPicPr>
          <p:nvPr/>
        </p:nvPicPr>
        <p:blipFill>
          <a:blip r:embed="rId2"/>
          <a:stretch>
            <a:fillRect/>
          </a:stretch>
        </p:blipFill>
        <p:spPr>
          <a:xfrm>
            <a:off x="2932586" y="261634"/>
            <a:ext cx="6326830" cy="4264994"/>
          </a:xfrm>
          <a:prstGeom prst="rect">
            <a:avLst/>
          </a:prstGeom>
        </p:spPr>
      </p:pic>
      <p:pic>
        <p:nvPicPr>
          <p:cNvPr id="16" name="Picture 15">
            <a:extLst>
              <a:ext uri="{FF2B5EF4-FFF2-40B4-BE49-F238E27FC236}">
                <a16:creationId xmlns:a16="http://schemas.microsoft.com/office/drawing/2014/main" id="{47DF8F42-77CE-3E1E-43A8-52E671461B0A}"/>
              </a:ext>
            </a:extLst>
          </p:cNvPr>
          <p:cNvPicPr>
            <a:picLocks noChangeAspect="1"/>
          </p:cNvPicPr>
          <p:nvPr/>
        </p:nvPicPr>
        <p:blipFill>
          <a:blip r:embed="rId3"/>
          <a:stretch>
            <a:fillRect/>
          </a:stretch>
        </p:blipFill>
        <p:spPr>
          <a:xfrm>
            <a:off x="2932585" y="4629988"/>
            <a:ext cx="6326829" cy="2228012"/>
          </a:xfrm>
          <a:prstGeom prst="rect">
            <a:avLst/>
          </a:prstGeom>
        </p:spPr>
      </p:pic>
    </p:spTree>
    <p:extLst>
      <p:ext uri="{BB962C8B-B14F-4D97-AF65-F5344CB8AC3E}">
        <p14:creationId xmlns:p14="http://schemas.microsoft.com/office/powerpoint/2010/main" val="2811343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28D56D-98DC-9027-F583-DACE8BA9B4AD}"/>
              </a:ext>
            </a:extLst>
          </p:cNvPr>
          <p:cNvSpPr txBox="1"/>
          <p:nvPr/>
        </p:nvSpPr>
        <p:spPr>
          <a:xfrm>
            <a:off x="221618" y="261634"/>
            <a:ext cx="8595122" cy="584775"/>
          </a:xfrm>
          <a:prstGeom prst="rect">
            <a:avLst/>
          </a:prstGeom>
          <a:noFill/>
          <a:ln>
            <a:solidFill>
              <a:schemeClr val="accent1"/>
            </a:solidFill>
          </a:ln>
        </p:spPr>
        <p:txBody>
          <a:bodyPr wrap="square">
            <a:spAutoFit/>
          </a:bodyPr>
          <a:lstStyle/>
          <a:p>
            <a:r>
              <a:rPr lang="en-US" sz="3200" b="1" dirty="0"/>
              <a:t>McCourt School of Public Policy</a:t>
            </a:r>
            <a:r>
              <a:rPr lang="en-US" sz="3200" dirty="0"/>
              <a:t>: </a:t>
            </a:r>
            <a:r>
              <a:rPr lang="en-US" sz="1600" dirty="0"/>
              <a:t>Certificate programs</a:t>
            </a:r>
            <a:endParaRPr lang="en-CA" sz="1600" dirty="0"/>
          </a:p>
        </p:txBody>
      </p:sp>
      <p:graphicFrame>
        <p:nvGraphicFramePr>
          <p:cNvPr id="7" name="Table 7">
            <a:extLst>
              <a:ext uri="{FF2B5EF4-FFF2-40B4-BE49-F238E27FC236}">
                <a16:creationId xmlns:a16="http://schemas.microsoft.com/office/drawing/2014/main" id="{B870109D-C89F-ACD2-CFD7-63FAB6C0D07E}"/>
              </a:ext>
            </a:extLst>
          </p:cNvPr>
          <p:cNvGraphicFramePr>
            <a:graphicFrameLocks noGrp="1"/>
          </p:cNvGraphicFramePr>
          <p:nvPr/>
        </p:nvGraphicFramePr>
        <p:xfrm>
          <a:off x="6974081" y="1756409"/>
          <a:ext cx="4857278" cy="1053237"/>
        </p:xfrm>
        <a:graphic>
          <a:graphicData uri="http://schemas.openxmlformats.org/drawingml/2006/table">
            <a:tbl>
              <a:tblPr firstRow="1" bandRow="1">
                <a:tableStyleId>{5C22544A-7EE6-4342-B048-85BDC9FD1C3A}</a:tableStyleId>
              </a:tblPr>
              <a:tblGrid>
                <a:gridCol w="1732753">
                  <a:extLst>
                    <a:ext uri="{9D8B030D-6E8A-4147-A177-3AD203B41FA5}">
                      <a16:colId xmlns:a16="http://schemas.microsoft.com/office/drawing/2014/main" val="310274085"/>
                    </a:ext>
                  </a:extLst>
                </a:gridCol>
                <a:gridCol w="1084818">
                  <a:extLst>
                    <a:ext uri="{9D8B030D-6E8A-4147-A177-3AD203B41FA5}">
                      <a16:colId xmlns:a16="http://schemas.microsoft.com/office/drawing/2014/main" val="4024376964"/>
                    </a:ext>
                  </a:extLst>
                </a:gridCol>
                <a:gridCol w="970356">
                  <a:extLst>
                    <a:ext uri="{9D8B030D-6E8A-4147-A177-3AD203B41FA5}">
                      <a16:colId xmlns:a16="http://schemas.microsoft.com/office/drawing/2014/main" val="3261765186"/>
                    </a:ext>
                  </a:extLst>
                </a:gridCol>
                <a:gridCol w="1069351">
                  <a:extLst>
                    <a:ext uri="{9D8B030D-6E8A-4147-A177-3AD203B41FA5}">
                      <a16:colId xmlns:a16="http://schemas.microsoft.com/office/drawing/2014/main" val="2412584350"/>
                    </a:ext>
                  </a:extLst>
                </a:gridCol>
              </a:tblGrid>
              <a:tr h="413157">
                <a:tc>
                  <a:txBody>
                    <a:bodyPr/>
                    <a:lstStyle/>
                    <a:p>
                      <a:r>
                        <a:rPr lang="en-US" b="0" i="0" dirty="0">
                          <a:solidFill>
                            <a:srgbClr val="4A4A4A"/>
                          </a:solidFill>
                          <a:effectLst/>
                          <a:latin typeface="futura-pt"/>
                        </a:rPr>
                        <a:t>Format</a:t>
                      </a:r>
                      <a:endParaRPr lang="en-CA" dirty="0"/>
                    </a:p>
                  </a:txBody>
                  <a:tcPr/>
                </a:tc>
                <a:tc>
                  <a:txBody>
                    <a:bodyPr/>
                    <a:lstStyle/>
                    <a:p>
                      <a:r>
                        <a:rPr lang="en-US" b="0" i="0" dirty="0">
                          <a:solidFill>
                            <a:srgbClr val="4A4A4A"/>
                          </a:solidFill>
                          <a:effectLst/>
                          <a:latin typeface="futura-pt"/>
                        </a:rPr>
                        <a:t>Length</a:t>
                      </a:r>
                      <a:endParaRPr lang="en-CA" dirty="0"/>
                    </a:p>
                  </a:txBody>
                  <a:tcPr/>
                </a:tc>
                <a:tc>
                  <a:txBody>
                    <a:bodyPr/>
                    <a:lstStyle/>
                    <a:p>
                      <a:r>
                        <a:rPr lang="en-US" dirty="0"/>
                        <a:t>Credits</a:t>
                      </a:r>
                      <a:endParaRPr lang="en-CA" dirty="0"/>
                    </a:p>
                  </a:txBody>
                  <a:tcPr/>
                </a:tc>
                <a:tc>
                  <a:txBody>
                    <a:bodyPr/>
                    <a:lstStyle/>
                    <a:p>
                      <a:r>
                        <a:rPr lang="en-US" dirty="0"/>
                        <a:t>Cost</a:t>
                      </a:r>
                      <a:endParaRPr lang="en-CA" dirty="0"/>
                    </a:p>
                  </a:txBody>
                  <a:tcPr/>
                </a:tc>
                <a:extLst>
                  <a:ext uri="{0D108BD9-81ED-4DB2-BD59-A6C34878D82A}">
                    <a16:rowId xmlns:a16="http://schemas.microsoft.com/office/drawing/2014/main" val="1877430617"/>
                  </a:ext>
                </a:extLst>
              </a:tr>
              <a:tr h="407649">
                <a:tc>
                  <a:txBody>
                    <a:bodyPr/>
                    <a:lstStyle/>
                    <a:p>
                      <a:r>
                        <a:rPr lang="en-US" b="0" i="0" dirty="0">
                          <a:solidFill>
                            <a:srgbClr val="4A4A4A"/>
                          </a:solidFill>
                          <a:effectLst/>
                          <a:latin typeface="futura-pt"/>
                        </a:rPr>
                        <a:t>On-Campus</a:t>
                      </a:r>
                    </a:p>
                    <a:p>
                      <a:endParaRPr lang="en-CA" dirty="0"/>
                    </a:p>
                  </a:txBody>
                  <a:tcPr/>
                </a:tc>
                <a:tc>
                  <a:txBody>
                    <a:bodyPr/>
                    <a:lstStyle/>
                    <a:p>
                      <a:r>
                        <a:rPr lang="en-US" dirty="0"/>
                        <a:t>1 Year</a:t>
                      </a:r>
                      <a:endParaRPr lang="en-CA" dirty="0"/>
                    </a:p>
                  </a:txBody>
                  <a:tcPr/>
                </a:tc>
                <a:tc>
                  <a:txBody>
                    <a:bodyPr/>
                    <a:lstStyle/>
                    <a:p>
                      <a:r>
                        <a:rPr lang="en-US" dirty="0"/>
                        <a:t>15</a:t>
                      </a:r>
                      <a:endParaRPr lang="en-CA" dirty="0"/>
                    </a:p>
                  </a:txBody>
                  <a:tcPr/>
                </a:tc>
                <a:tc>
                  <a:txBody>
                    <a:bodyPr/>
                    <a:lstStyle/>
                    <a:p>
                      <a:r>
                        <a:rPr lang="en-US" dirty="0"/>
                        <a:t>$72,745</a:t>
                      </a:r>
                      <a:endParaRPr lang="en-CA" dirty="0"/>
                    </a:p>
                  </a:txBody>
                  <a:tcPr/>
                </a:tc>
                <a:extLst>
                  <a:ext uri="{0D108BD9-81ED-4DB2-BD59-A6C34878D82A}">
                    <a16:rowId xmlns:a16="http://schemas.microsoft.com/office/drawing/2014/main" val="806264663"/>
                  </a:ext>
                </a:extLst>
              </a:tr>
            </a:tbl>
          </a:graphicData>
        </a:graphic>
      </p:graphicFrame>
      <p:sp>
        <p:nvSpPr>
          <p:cNvPr id="11" name="TextBox 10">
            <a:extLst>
              <a:ext uri="{FF2B5EF4-FFF2-40B4-BE49-F238E27FC236}">
                <a16:creationId xmlns:a16="http://schemas.microsoft.com/office/drawing/2014/main" id="{1AE1C434-ED49-0B6C-3A4B-9BF515C50255}"/>
              </a:ext>
            </a:extLst>
          </p:cNvPr>
          <p:cNvSpPr txBox="1"/>
          <p:nvPr/>
        </p:nvSpPr>
        <p:spPr>
          <a:xfrm>
            <a:off x="221618" y="1329571"/>
            <a:ext cx="6542150" cy="2031325"/>
          </a:xfrm>
          <a:prstGeom prst="rect">
            <a:avLst/>
          </a:prstGeom>
          <a:noFill/>
          <a:ln>
            <a:solidFill>
              <a:schemeClr val="accent1"/>
            </a:solidFill>
          </a:ln>
        </p:spPr>
        <p:txBody>
          <a:bodyPr wrap="square">
            <a:spAutoFit/>
          </a:bodyPr>
          <a:lstStyle/>
          <a:p>
            <a:r>
              <a:rPr lang="en-US" sz="1800" b="1" i="0" kern="1200" dirty="0">
                <a:solidFill>
                  <a:schemeClr val="dk1"/>
                </a:solidFill>
                <a:effectLst/>
                <a:latin typeface="+mn-lt"/>
                <a:ea typeface="+mn-ea"/>
                <a:cs typeface="+mn-cs"/>
              </a:rPr>
              <a:t>Certificate in Health Policy (CHP)</a:t>
            </a:r>
          </a:p>
          <a:p>
            <a:r>
              <a:rPr lang="en-US" sz="1800" b="0" i="0" kern="1200" dirty="0">
                <a:solidFill>
                  <a:schemeClr val="dk1"/>
                </a:solidFill>
                <a:effectLst/>
                <a:latin typeface="+mn-lt"/>
                <a:ea typeface="+mn-ea"/>
                <a:cs typeface="+mn-cs"/>
              </a:rPr>
              <a:t>This certificate is designed to provide a theoretical and practical understanding of how the public policy process works, grounding in major health policies, and in-depth skills on how to influence and navigate health policy in today’s challenging political and policy environment.</a:t>
            </a:r>
            <a:endParaRPr lang="en-CA" sz="1800" dirty="0"/>
          </a:p>
          <a:p>
            <a:endParaRPr lang="en-US" sz="1800" b="1" i="0" kern="1200" dirty="0">
              <a:solidFill>
                <a:schemeClr val="dk1"/>
              </a:solidFill>
              <a:effectLst/>
              <a:latin typeface="+mn-lt"/>
              <a:ea typeface="+mn-ea"/>
              <a:cs typeface="+mn-cs"/>
            </a:endParaRPr>
          </a:p>
        </p:txBody>
      </p:sp>
      <p:sp>
        <p:nvSpPr>
          <p:cNvPr id="14" name="TextBox 13">
            <a:extLst>
              <a:ext uri="{FF2B5EF4-FFF2-40B4-BE49-F238E27FC236}">
                <a16:creationId xmlns:a16="http://schemas.microsoft.com/office/drawing/2014/main" id="{5F7DA7D3-FC9E-4EEA-E3B1-E6BCF5E7C07D}"/>
              </a:ext>
            </a:extLst>
          </p:cNvPr>
          <p:cNvSpPr txBox="1"/>
          <p:nvPr/>
        </p:nvSpPr>
        <p:spPr>
          <a:xfrm>
            <a:off x="221618" y="3759284"/>
            <a:ext cx="6542150" cy="1477328"/>
          </a:xfrm>
          <a:prstGeom prst="rect">
            <a:avLst/>
          </a:prstGeom>
          <a:noFill/>
          <a:ln>
            <a:solidFill>
              <a:schemeClr val="accent1"/>
            </a:solidFill>
          </a:ln>
        </p:spPr>
        <p:txBody>
          <a:bodyPr wrap="square">
            <a:spAutoFit/>
          </a:bodyPr>
          <a:lstStyle/>
          <a:p>
            <a:r>
              <a:rPr lang="en-CA" sz="1800" b="1" i="0" kern="1200" dirty="0">
                <a:solidFill>
                  <a:schemeClr val="dk1"/>
                </a:solidFill>
                <a:effectLst/>
                <a:latin typeface="+mn-lt"/>
                <a:ea typeface="+mn-ea"/>
                <a:cs typeface="+mn-cs"/>
              </a:rPr>
              <a:t>Certificate in Education Finance (CEF)</a:t>
            </a:r>
          </a:p>
          <a:p>
            <a:r>
              <a:rPr lang="en-US" sz="1800" b="0" i="0" kern="1200" dirty="0">
                <a:solidFill>
                  <a:schemeClr val="dk1"/>
                </a:solidFill>
                <a:effectLst/>
                <a:latin typeface="+mn-lt"/>
                <a:ea typeface="+mn-ea"/>
                <a:cs typeface="+mn-cs"/>
              </a:rPr>
              <a:t>The CEF program helps participants build practical fluency in how management decisions, wide-ranging policies, and resource allocation intersect to impact student success across multiple contexts, including their own.</a:t>
            </a:r>
          </a:p>
        </p:txBody>
      </p:sp>
      <p:graphicFrame>
        <p:nvGraphicFramePr>
          <p:cNvPr id="15" name="Table 7">
            <a:extLst>
              <a:ext uri="{FF2B5EF4-FFF2-40B4-BE49-F238E27FC236}">
                <a16:creationId xmlns:a16="http://schemas.microsoft.com/office/drawing/2014/main" id="{C961C941-8FCF-C3AF-B8E3-C2B419D95FB4}"/>
              </a:ext>
            </a:extLst>
          </p:cNvPr>
          <p:cNvGraphicFramePr>
            <a:graphicFrameLocks noGrp="1"/>
          </p:cNvGraphicFramePr>
          <p:nvPr/>
        </p:nvGraphicFramePr>
        <p:xfrm>
          <a:off x="6974080" y="3971329"/>
          <a:ext cx="4765799" cy="1053237"/>
        </p:xfrm>
        <a:graphic>
          <a:graphicData uri="http://schemas.openxmlformats.org/drawingml/2006/table">
            <a:tbl>
              <a:tblPr firstRow="1" bandRow="1">
                <a:tableStyleId>{5C22544A-7EE6-4342-B048-85BDC9FD1C3A}</a:tableStyleId>
              </a:tblPr>
              <a:tblGrid>
                <a:gridCol w="1659785">
                  <a:extLst>
                    <a:ext uri="{9D8B030D-6E8A-4147-A177-3AD203B41FA5}">
                      <a16:colId xmlns:a16="http://schemas.microsoft.com/office/drawing/2014/main" val="310274085"/>
                    </a:ext>
                  </a:extLst>
                </a:gridCol>
                <a:gridCol w="1152202">
                  <a:extLst>
                    <a:ext uri="{9D8B030D-6E8A-4147-A177-3AD203B41FA5}">
                      <a16:colId xmlns:a16="http://schemas.microsoft.com/office/drawing/2014/main" val="4024376964"/>
                    </a:ext>
                  </a:extLst>
                </a:gridCol>
                <a:gridCol w="929493">
                  <a:extLst>
                    <a:ext uri="{9D8B030D-6E8A-4147-A177-3AD203B41FA5}">
                      <a16:colId xmlns:a16="http://schemas.microsoft.com/office/drawing/2014/main" val="3261765186"/>
                    </a:ext>
                  </a:extLst>
                </a:gridCol>
                <a:gridCol w="1024319">
                  <a:extLst>
                    <a:ext uri="{9D8B030D-6E8A-4147-A177-3AD203B41FA5}">
                      <a16:colId xmlns:a16="http://schemas.microsoft.com/office/drawing/2014/main" val="2412584350"/>
                    </a:ext>
                  </a:extLst>
                </a:gridCol>
              </a:tblGrid>
              <a:tr h="413157">
                <a:tc>
                  <a:txBody>
                    <a:bodyPr/>
                    <a:lstStyle/>
                    <a:p>
                      <a:r>
                        <a:rPr lang="en-US" b="0" i="0" dirty="0">
                          <a:solidFill>
                            <a:srgbClr val="4A4A4A"/>
                          </a:solidFill>
                          <a:effectLst/>
                          <a:latin typeface="futura-pt"/>
                        </a:rPr>
                        <a:t>Format</a:t>
                      </a:r>
                      <a:endParaRPr lang="en-CA" dirty="0"/>
                    </a:p>
                  </a:txBody>
                  <a:tcPr/>
                </a:tc>
                <a:tc>
                  <a:txBody>
                    <a:bodyPr/>
                    <a:lstStyle/>
                    <a:p>
                      <a:r>
                        <a:rPr lang="en-US" b="0" i="0" dirty="0">
                          <a:solidFill>
                            <a:srgbClr val="4A4A4A"/>
                          </a:solidFill>
                          <a:effectLst/>
                          <a:latin typeface="futura-pt"/>
                        </a:rPr>
                        <a:t>Length</a:t>
                      </a:r>
                      <a:endParaRPr lang="en-CA" dirty="0"/>
                    </a:p>
                  </a:txBody>
                  <a:tcPr/>
                </a:tc>
                <a:tc>
                  <a:txBody>
                    <a:bodyPr/>
                    <a:lstStyle/>
                    <a:p>
                      <a:r>
                        <a:rPr lang="en-US" dirty="0"/>
                        <a:t>Credits</a:t>
                      </a:r>
                      <a:endParaRPr lang="en-CA" dirty="0"/>
                    </a:p>
                  </a:txBody>
                  <a:tcPr/>
                </a:tc>
                <a:tc>
                  <a:txBody>
                    <a:bodyPr/>
                    <a:lstStyle/>
                    <a:p>
                      <a:r>
                        <a:rPr lang="en-US" dirty="0"/>
                        <a:t>Cost</a:t>
                      </a:r>
                      <a:endParaRPr lang="en-CA" dirty="0"/>
                    </a:p>
                  </a:txBody>
                  <a:tcPr/>
                </a:tc>
                <a:extLst>
                  <a:ext uri="{0D108BD9-81ED-4DB2-BD59-A6C34878D82A}">
                    <a16:rowId xmlns:a16="http://schemas.microsoft.com/office/drawing/2014/main" val="1877430617"/>
                  </a:ext>
                </a:extLst>
              </a:tr>
              <a:tr h="407649">
                <a:tc>
                  <a:txBody>
                    <a:bodyPr/>
                    <a:lstStyle/>
                    <a:p>
                      <a:r>
                        <a:rPr lang="en-CA" dirty="0"/>
                        <a:t>in-person and virtual</a:t>
                      </a:r>
                    </a:p>
                  </a:txBody>
                  <a:tcPr/>
                </a:tc>
                <a:tc>
                  <a:txBody>
                    <a:bodyPr/>
                    <a:lstStyle/>
                    <a:p>
                      <a:r>
                        <a:rPr lang="en-US" dirty="0"/>
                        <a:t>3 months</a:t>
                      </a:r>
                      <a:endParaRPr lang="en-CA" dirty="0"/>
                    </a:p>
                  </a:txBody>
                  <a:tcPr/>
                </a:tc>
                <a:tc>
                  <a:txBody>
                    <a:bodyPr/>
                    <a:lstStyle/>
                    <a:p>
                      <a:r>
                        <a:rPr lang="en-US" dirty="0"/>
                        <a:t>-</a:t>
                      </a:r>
                      <a:endParaRPr lang="en-CA" dirty="0"/>
                    </a:p>
                  </a:txBody>
                  <a:tcPr/>
                </a:tc>
                <a:tc>
                  <a:txBody>
                    <a:bodyPr/>
                    <a:lstStyle/>
                    <a:p>
                      <a:r>
                        <a:rPr lang="en-US" dirty="0"/>
                        <a:t>$3,500</a:t>
                      </a:r>
                      <a:endParaRPr lang="en-CA" dirty="0"/>
                    </a:p>
                  </a:txBody>
                  <a:tcPr/>
                </a:tc>
                <a:extLst>
                  <a:ext uri="{0D108BD9-81ED-4DB2-BD59-A6C34878D82A}">
                    <a16:rowId xmlns:a16="http://schemas.microsoft.com/office/drawing/2014/main" val="806264663"/>
                  </a:ext>
                </a:extLst>
              </a:tr>
            </a:tbl>
          </a:graphicData>
        </a:graphic>
      </p:graphicFrame>
      <p:sp>
        <p:nvSpPr>
          <p:cNvPr id="17" name="TextBox 16">
            <a:extLst>
              <a:ext uri="{FF2B5EF4-FFF2-40B4-BE49-F238E27FC236}">
                <a16:creationId xmlns:a16="http://schemas.microsoft.com/office/drawing/2014/main" id="{A6EDDF26-A807-57AA-374F-091EB19563DA}"/>
              </a:ext>
            </a:extLst>
          </p:cNvPr>
          <p:cNvSpPr txBox="1"/>
          <p:nvPr/>
        </p:nvSpPr>
        <p:spPr>
          <a:xfrm>
            <a:off x="4285813" y="5384718"/>
            <a:ext cx="7454067" cy="1384995"/>
          </a:xfrm>
          <a:prstGeom prst="rect">
            <a:avLst/>
          </a:prstGeom>
          <a:noFill/>
          <a:ln>
            <a:solidFill>
              <a:schemeClr val="accent1"/>
            </a:solidFill>
            <a:prstDash val="dash"/>
          </a:ln>
        </p:spPr>
        <p:txBody>
          <a:bodyPr wrap="square">
            <a:spAutoFit/>
          </a:bodyPr>
          <a:lstStyle/>
          <a:p>
            <a:r>
              <a:rPr lang="en-US" sz="1400" b="0" i="1" dirty="0" err="1">
                <a:effectLst/>
              </a:rPr>
              <a:t>Edunomics</a:t>
            </a:r>
            <a:r>
              <a:rPr lang="en-US" sz="1400" b="0" i="1" dirty="0">
                <a:effectLst/>
              </a:rPr>
              <a:t> Lab Certificate in Education Finance is registered with the National Association of State Boards of Accountancy (NASBA) as a sponsor of continuing professional education on the National Registry of CPE Sponsors. On successful program completion, participants earn 48 CPE credits. State boards of accountancy have final authority on the acceptance of individual courses for CPE credit. Complaints regarding registered sponsors may be submitted to the National Registry of CPE Sponsors through its website:</a:t>
            </a:r>
            <a:endParaRPr lang="en-CA" sz="1400" dirty="0"/>
          </a:p>
        </p:txBody>
      </p:sp>
      <p:cxnSp>
        <p:nvCxnSpPr>
          <p:cNvPr id="22" name="Connector: Curved 21">
            <a:extLst>
              <a:ext uri="{FF2B5EF4-FFF2-40B4-BE49-F238E27FC236}">
                <a16:creationId xmlns:a16="http://schemas.microsoft.com/office/drawing/2014/main" id="{C65DE6D5-B8D2-3D60-A347-4E058CAE419B}"/>
              </a:ext>
            </a:extLst>
          </p:cNvPr>
          <p:cNvCxnSpPr>
            <a:cxnSpLocks/>
            <a:stCxn id="14" idx="2"/>
            <a:endCxn id="17" idx="1"/>
          </p:cNvCxnSpPr>
          <p:nvPr/>
        </p:nvCxnSpPr>
        <p:spPr>
          <a:xfrm rot="16200000" flipH="1">
            <a:off x="3468951" y="5260354"/>
            <a:ext cx="840604" cy="793120"/>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69715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0C063F-1365-DEFD-8677-7A3C1A6CA207}"/>
              </a:ext>
            </a:extLst>
          </p:cNvPr>
          <p:cNvSpPr txBox="1"/>
          <p:nvPr/>
        </p:nvSpPr>
        <p:spPr>
          <a:xfrm>
            <a:off x="221618" y="261634"/>
            <a:ext cx="8595122" cy="584775"/>
          </a:xfrm>
          <a:prstGeom prst="rect">
            <a:avLst/>
          </a:prstGeom>
          <a:noFill/>
          <a:ln>
            <a:solidFill>
              <a:schemeClr val="accent1"/>
            </a:solidFill>
          </a:ln>
        </p:spPr>
        <p:txBody>
          <a:bodyPr wrap="square">
            <a:spAutoFit/>
          </a:bodyPr>
          <a:lstStyle/>
          <a:p>
            <a:r>
              <a:rPr lang="en-US" sz="3200" b="1" dirty="0"/>
              <a:t>McCourt School of Public Policy</a:t>
            </a:r>
            <a:r>
              <a:rPr lang="en-US" sz="3200" dirty="0"/>
              <a:t>: </a:t>
            </a:r>
            <a:r>
              <a:rPr lang="en-US" sz="1600" dirty="0"/>
              <a:t>Degree programs</a:t>
            </a:r>
            <a:endParaRPr lang="en-CA" sz="1600" dirty="0"/>
          </a:p>
        </p:txBody>
      </p:sp>
      <p:graphicFrame>
        <p:nvGraphicFramePr>
          <p:cNvPr id="11" name="Table 10">
            <a:extLst>
              <a:ext uri="{FF2B5EF4-FFF2-40B4-BE49-F238E27FC236}">
                <a16:creationId xmlns:a16="http://schemas.microsoft.com/office/drawing/2014/main" id="{3FF3DF22-ED07-5CF1-1FFC-EF3E4E7F73B4}"/>
              </a:ext>
            </a:extLst>
          </p:cNvPr>
          <p:cNvGraphicFramePr>
            <a:graphicFrameLocks noGrp="1"/>
          </p:cNvGraphicFramePr>
          <p:nvPr/>
        </p:nvGraphicFramePr>
        <p:xfrm>
          <a:off x="390889" y="2020887"/>
          <a:ext cx="11231065" cy="3856401"/>
        </p:xfrm>
        <a:graphic>
          <a:graphicData uri="http://schemas.openxmlformats.org/drawingml/2006/table">
            <a:tbl>
              <a:tblPr>
                <a:tableStyleId>{5C22544A-7EE6-4342-B048-85BDC9FD1C3A}</a:tableStyleId>
              </a:tblPr>
              <a:tblGrid>
                <a:gridCol w="2644748">
                  <a:extLst>
                    <a:ext uri="{9D8B030D-6E8A-4147-A177-3AD203B41FA5}">
                      <a16:colId xmlns:a16="http://schemas.microsoft.com/office/drawing/2014/main" val="2594028772"/>
                    </a:ext>
                  </a:extLst>
                </a:gridCol>
                <a:gridCol w="3386569">
                  <a:extLst>
                    <a:ext uri="{9D8B030D-6E8A-4147-A177-3AD203B41FA5}">
                      <a16:colId xmlns:a16="http://schemas.microsoft.com/office/drawing/2014/main" val="2355822037"/>
                    </a:ext>
                  </a:extLst>
                </a:gridCol>
                <a:gridCol w="1628778">
                  <a:extLst>
                    <a:ext uri="{9D8B030D-6E8A-4147-A177-3AD203B41FA5}">
                      <a16:colId xmlns:a16="http://schemas.microsoft.com/office/drawing/2014/main" val="3667517444"/>
                    </a:ext>
                  </a:extLst>
                </a:gridCol>
                <a:gridCol w="1714889">
                  <a:extLst>
                    <a:ext uri="{9D8B030D-6E8A-4147-A177-3AD203B41FA5}">
                      <a16:colId xmlns:a16="http://schemas.microsoft.com/office/drawing/2014/main" val="1548979646"/>
                    </a:ext>
                  </a:extLst>
                </a:gridCol>
                <a:gridCol w="1065882">
                  <a:extLst>
                    <a:ext uri="{9D8B030D-6E8A-4147-A177-3AD203B41FA5}">
                      <a16:colId xmlns:a16="http://schemas.microsoft.com/office/drawing/2014/main" val="1331173832"/>
                    </a:ext>
                  </a:extLst>
                </a:gridCol>
                <a:gridCol w="790199">
                  <a:extLst>
                    <a:ext uri="{9D8B030D-6E8A-4147-A177-3AD203B41FA5}">
                      <a16:colId xmlns:a16="http://schemas.microsoft.com/office/drawing/2014/main" val="2202966513"/>
                    </a:ext>
                  </a:extLst>
                </a:gridCol>
              </a:tblGrid>
              <a:tr h="252109">
                <a:tc>
                  <a:txBody>
                    <a:bodyPr/>
                    <a:lstStyle/>
                    <a:p>
                      <a:pPr algn="ctr" fontAlgn="ctr"/>
                      <a:r>
                        <a:rPr lang="en-CA" sz="1200" b="1" u="none" strike="noStrike" dirty="0">
                          <a:effectLst/>
                        </a:rPr>
                        <a:t>Program Name</a:t>
                      </a:r>
                      <a:endParaRPr lang="en-C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200" b="1" u="none" strike="noStrike" dirty="0">
                          <a:effectLst/>
                        </a:rPr>
                        <a:t>Description</a:t>
                      </a:r>
                      <a:endParaRPr lang="en-C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200" b="1" u="none" strike="noStrike" dirty="0">
                          <a:effectLst/>
                        </a:rPr>
                        <a:t>Duration</a:t>
                      </a:r>
                      <a:endParaRPr lang="en-C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200" b="1" u="none" strike="noStrike" dirty="0">
                          <a:effectLst/>
                        </a:rPr>
                        <a:t>Tuition Fee</a:t>
                      </a:r>
                      <a:endParaRPr lang="en-C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200" b="1" u="none" strike="noStrike" dirty="0">
                          <a:effectLst/>
                        </a:rPr>
                        <a:t>Credit Hours</a:t>
                      </a:r>
                      <a:endParaRPr lang="en-C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200" b="1" u="none" strike="noStrike" dirty="0">
                          <a:effectLst/>
                        </a:rPr>
                        <a:t>Format</a:t>
                      </a:r>
                      <a:endParaRPr lang="en-C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9714"/>
                  </a:ext>
                </a:extLst>
              </a:tr>
              <a:tr h="252109">
                <a:tc rowSpan="2">
                  <a:txBody>
                    <a:bodyPr/>
                    <a:lstStyle/>
                    <a:p>
                      <a:pPr algn="l" fontAlgn="ctr"/>
                      <a:r>
                        <a:rPr lang="en-US" sz="1400" b="1" u="none" strike="noStrike" dirty="0">
                          <a:effectLst/>
                        </a:rPr>
                        <a:t>Master of Public Policy (MPP)</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algn="l" fontAlgn="ctr"/>
                      <a:r>
                        <a:rPr lang="en-US" sz="1100" u="none" strike="noStrike">
                          <a:effectLst/>
                        </a:rPr>
                        <a:t>Provides core skills in economics, quantitative methods, management, and politics to analyze and implement policy solutions.</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100" u="none" strike="noStrike">
                          <a:effectLst/>
                        </a:rPr>
                        <a:t>Full-time: 2 years</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CA" sz="1100" u="none" strike="noStrike">
                          <a:effectLst/>
                        </a:rPr>
                        <a:t>$2,550 per credit hour</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CA" sz="1100" u="none" strike="noStrike">
                          <a:effectLst/>
                        </a:rPr>
                        <a:t>48 credits</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fontAlgn="ctr"/>
                      <a:r>
                        <a:rPr lang="en-CA" sz="1100" u="none" strike="noStrike">
                          <a:effectLst/>
                        </a:rPr>
                        <a:t>In-person</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7019020"/>
                  </a:ext>
                </a:extLst>
              </a:tr>
              <a:tr h="445103">
                <a:tc vMerge="1">
                  <a:txBody>
                    <a:bodyPr/>
                    <a:lstStyle/>
                    <a:p>
                      <a:endParaRPr lang="en-CA"/>
                    </a:p>
                  </a:txBody>
                  <a:tcPr/>
                </a:tc>
                <a:tc vMerge="1">
                  <a:txBody>
                    <a:bodyPr/>
                    <a:lstStyle/>
                    <a:p>
                      <a:endParaRPr lang="en-CA"/>
                    </a:p>
                  </a:txBody>
                  <a:tcPr/>
                </a:tc>
                <a:tc>
                  <a:txBody>
                    <a:bodyPr/>
                    <a:lstStyle/>
                    <a:p>
                      <a:pPr algn="l" fontAlgn="ctr"/>
                      <a:r>
                        <a:rPr lang="en-CA" sz="1100" u="none" strike="noStrike">
                          <a:effectLst/>
                        </a:rPr>
                        <a:t>Part-time: 3 years</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703463689"/>
                  </a:ext>
                </a:extLst>
              </a:tr>
              <a:tr h="756328">
                <a:tc>
                  <a:txBody>
                    <a:bodyPr/>
                    <a:lstStyle/>
                    <a:p>
                      <a:pPr algn="l" fontAlgn="ctr"/>
                      <a:r>
                        <a:rPr lang="en-US" sz="1400" b="1" u="none" strike="noStrike" dirty="0">
                          <a:effectLst/>
                        </a:rPr>
                        <a:t>Master of Science in Data Science for Public Policy (MS-DSPP)</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u="none" strike="noStrike" dirty="0">
                          <a:effectLst/>
                        </a:rPr>
                        <a:t>Integrates data science and public policy analysis to address policy challenges with data-driven solutions.</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100" u="none" strike="noStrike" dirty="0">
                          <a:effectLst/>
                        </a:rPr>
                        <a:t>Full-time: 2 years</a:t>
                      </a:r>
                      <a:endParaRPr lang="en-CA"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u="none" strike="noStrike">
                          <a:effectLst/>
                        </a:rPr>
                        <a:t>$2,652 per credit hour (2025-2026 academic year)</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100" u="none" strike="noStrike">
                          <a:effectLst/>
                        </a:rPr>
                        <a:t>39 credits</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773710648"/>
                  </a:ext>
                </a:extLst>
              </a:tr>
              <a:tr h="756328">
                <a:tc>
                  <a:txBody>
                    <a:bodyPr/>
                    <a:lstStyle/>
                    <a:p>
                      <a:pPr algn="l" fontAlgn="ctr"/>
                      <a:r>
                        <a:rPr lang="en-US" sz="1400" b="1" u="none" strike="noStrike" dirty="0">
                          <a:effectLst/>
                        </a:rPr>
                        <a:t>Master of International Development Policy (MIDP)</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u="none" strike="noStrike">
                          <a:effectLst/>
                        </a:rPr>
                        <a:t>Focuses on quantitative skills, politics, management, and ethics of development for global policy solutions.</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100" u="none" strike="noStrike">
                          <a:effectLst/>
                        </a:rPr>
                        <a:t>Full-time: 2 years</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100" u="none" strike="noStrike" dirty="0">
                          <a:effectLst/>
                        </a:rPr>
                        <a:t>$2,550 per credit hour</a:t>
                      </a:r>
                      <a:endParaRPr lang="en-CA"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100" u="none" strike="noStrike">
                          <a:effectLst/>
                        </a:rPr>
                        <a:t>48 credits</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1052466752"/>
                  </a:ext>
                </a:extLst>
              </a:tr>
              <a:tr h="252109">
                <a:tc rowSpan="2">
                  <a:txBody>
                    <a:bodyPr/>
                    <a:lstStyle/>
                    <a:p>
                      <a:pPr algn="l" fontAlgn="ctr"/>
                      <a:r>
                        <a:rPr lang="en-US" sz="1400" b="1" u="none" strike="noStrike" dirty="0">
                          <a:effectLst/>
                        </a:rPr>
                        <a:t>Master of Policy Management (MPM)</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sz="1100" u="none" strike="noStrike">
                          <a:effectLst/>
                        </a:rPr>
                        <a:t>Designed for mid-career professionals, emphasizing analytics, management, and policy specialization.</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100" u="none" strike="noStrike">
                          <a:effectLst/>
                        </a:rPr>
                        <a:t>Full-time: 1 year</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n-US" sz="1100" u="none" strike="noStrike" dirty="0">
                          <a:effectLst/>
                        </a:rPr>
                        <a:t>$2,550 per credit hour (Summer 2025); $2,652 per credit hour (Fall 2025 and Spring 2026)</a:t>
                      </a:r>
                      <a:endParaRPr lang="en-US"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CA" sz="1100" u="none" strike="noStrike">
                          <a:effectLst/>
                        </a:rPr>
                        <a:t>36 credits</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994634032"/>
                  </a:ext>
                </a:extLst>
              </a:tr>
              <a:tr h="445103">
                <a:tc vMerge="1">
                  <a:txBody>
                    <a:bodyPr/>
                    <a:lstStyle/>
                    <a:p>
                      <a:endParaRPr lang="en-CA"/>
                    </a:p>
                  </a:txBody>
                  <a:tcPr/>
                </a:tc>
                <a:tc vMerge="1">
                  <a:txBody>
                    <a:bodyPr/>
                    <a:lstStyle/>
                    <a:p>
                      <a:endParaRPr lang="en-CA"/>
                    </a:p>
                  </a:txBody>
                  <a:tcPr/>
                </a:tc>
                <a:tc>
                  <a:txBody>
                    <a:bodyPr/>
                    <a:lstStyle/>
                    <a:p>
                      <a:pPr algn="l" fontAlgn="ctr"/>
                      <a:r>
                        <a:rPr lang="en-CA" sz="1100" u="none" strike="noStrike" dirty="0">
                          <a:effectLst/>
                        </a:rPr>
                        <a:t>Part-time: 2 years</a:t>
                      </a:r>
                      <a:endParaRPr lang="en-CA"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623759882"/>
                  </a:ext>
                </a:extLst>
              </a:tr>
              <a:tr h="252109">
                <a:tc rowSpan="2">
                  <a:txBody>
                    <a:bodyPr/>
                    <a:lstStyle/>
                    <a:p>
                      <a:pPr algn="l" fontAlgn="ctr"/>
                      <a:r>
                        <a:rPr lang="en-US" sz="1400" b="1" u="none" strike="noStrike" dirty="0">
                          <a:effectLst/>
                        </a:rPr>
                        <a:t>Executive Master in Policy Leadership (EMPL)</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en-US" sz="1100" u="none" strike="noStrike">
                          <a:effectLst/>
                        </a:rPr>
                        <a:t>Equips policy professionals with leadership skills for senior positions, aligned with Executive Core Qualifications.</a:t>
                      </a:r>
                      <a:endParaRPr lang="en-US"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100" u="none" strike="noStrike">
                          <a:effectLst/>
                        </a:rPr>
                        <a:t>Standard: 15 months</a:t>
                      </a:r>
                      <a:endParaRPr lang="en-CA" sz="11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rowSpan="2">
                  <a:txBody>
                    <a:bodyPr/>
                    <a:lstStyle/>
                    <a:p>
                      <a:pPr algn="l" fontAlgn="ctr"/>
                      <a:r>
                        <a:rPr lang="en-CA" sz="1100" u="none" strike="noStrike" dirty="0">
                          <a:effectLst/>
                        </a:rPr>
                        <a:t>30 credits</a:t>
                      </a:r>
                      <a:endParaRPr lang="en-CA"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614700410"/>
                  </a:ext>
                </a:extLst>
              </a:tr>
              <a:tr h="445103">
                <a:tc vMerge="1">
                  <a:txBody>
                    <a:bodyPr/>
                    <a:lstStyle/>
                    <a:p>
                      <a:endParaRPr lang="en-CA"/>
                    </a:p>
                  </a:txBody>
                  <a:tcPr/>
                </a:tc>
                <a:tc vMerge="1">
                  <a:txBody>
                    <a:bodyPr/>
                    <a:lstStyle/>
                    <a:p>
                      <a:endParaRPr lang="en-CA"/>
                    </a:p>
                  </a:txBody>
                  <a:tcPr/>
                </a:tc>
                <a:tc>
                  <a:txBody>
                    <a:bodyPr/>
                    <a:lstStyle/>
                    <a:p>
                      <a:pPr algn="l" fontAlgn="ctr"/>
                      <a:r>
                        <a:rPr lang="en-CA" sz="1100" u="none" strike="noStrike" dirty="0">
                          <a:effectLst/>
                        </a:rPr>
                        <a:t>Extended: 3 years</a:t>
                      </a:r>
                      <a:endParaRPr lang="en-CA" sz="11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671774060"/>
                  </a:ext>
                </a:extLst>
              </a:tr>
            </a:tbl>
          </a:graphicData>
        </a:graphic>
      </p:graphicFrame>
      <p:sp>
        <p:nvSpPr>
          <p:cNvPr id="13" name="TextBox 12">
            <a:extLst>
              <a:ext uri="{FF2B5EF4-FFF2-40B4-BE49-F238E27FC236}">
                <a16:creationId xmlns:a16="http://schemas.microsoft.com/office/drawing/2014/main" id="{5DAF102F-982B-E1ED-3A78-4F55AE6FF6B2}"/>
              </a:ext>
            </a:extLst>
          </p:cNvPr>
          <p:cNvSpPr txBox="1"/>
          <p:nvPr/>
        </p:nvSpPr>
        <p:spPr>
          <a:xfrm>
            <a:off x="390889" y="1333517"/>
            <a:ext cx="6097162" cy="369332"/>
          </a:xfrm>
          <a:prstGeom prst="rect">
            <a:avLst/>
          </a:prstGeom>
          <a:noFill/>
        </p:spPr>
        <p:txBody>
          <a:bodyPr wrap="square">
            <a:spAutoFit/>
          </a:bodyPr>
          <a:lstStyle/>
          <a:p>
            <a:r>
              <a:rPr lang="en-CA" dirty="0"/>
              <a:t>Primary Programs of Study</a:t>
            </a:r>
          </a:p>
        </p:txBody>
      </p:sp>
    </p:spTree>
    <p:extLst>
      <p:ext uri="{BB962C8B-B14F-4D97-AF65-F5344CB8AC3E}">
        <p14:creationId xmlns:p14="http://schemas.microsoft.com/office/powerpoint/2010/main" val="1231490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A7BEA9-1705-76CF-8450-D7CB9DBD559C}"/>
              </a:ext>
            </a:extLst>
          </p:cNvPr>
          <p:cNvSpPr txBox="1"/>
          <p:nvPr/>
        </p:nvSpPr>
        <p:spPr>
          <a:xfrm>
            <a:off x="221618" y="261634"/>
            <a:ext cx="8595122" cy="584775"/>
          </a:xfrm>
          <a:prstGeom prst="rect">
            <a:avLst/>
          </a:prstGeom>
          <a:noFill/>
          <a:ln>
            <a:solidFill>
              <a:schemeClr val="accent1"/>
            </a:solidFill>
          </a:ln>
        </p:spPr>
        <p:txBody>
          <a:bodyPr wrap="square">
            <a:spAutoFit/>
          </a:bodyPr>
          <a:lstStyle/>
          <a:p>
            <a:r>
              <a:rPr lang="en-US" sz="3200" b="1" dirty="0"/>
              <a:t>McCourt School of Public Policy</a:t>
            </a:r>
            <a:r>
              <a:rPr lang="en-US" sz="3200" dirty="0"/>
              <a:t>: </a:t>
            </a:r>
            <a:r>
              <a:rPr lang="en-US" sz="1600" dirty="0"/>
              <a:t>Degree programs</a:t>
            </a:r>
            <a:endParaRPr lang="en-CA" sz="1600" dirty="0"/>
          </a:p>
        </p:txBody>
      </p:sp>
      <p:sp>
        <p:nvSpPr>
          <p:cNvPr id="7" name="TextBox 6">
            <a:extLst>
              <a:ext uri="{FF2B5EF4-FFF2-40B4-BE49-F238E27FC236}">
                <a16:creationId xmlns:a16="http://schemas.microsoft.com/office/drawing/2014/main" id="{844529C1-4C75-081A-029B-03EE02EC6ABF}"/>
              </a:ext>
            </a:extLst>
          </p:cNvPr>
          <p:cNvSpPr txBox="1"/>
          <p:nvPr/>
        </p:nvSpPr>
        <p:spPr>
          <a:xfrm>
            <a:off x="390889" y="1333517"/>
            <a:ext cx="6097162" cy="369332"/>
          </a:xfrm>
          <a:prstGeom prst="rect">
            <a:avLst/>
          </a:prstGeom>
          <a:noFill/>
        </p:spPr>
        <p:txBody>
          <a:bodyPr wrap="square">
            <a:spAutoFit/>
          </a:bodyPr>
          <a:lstStyle/>
          <a:p>
            <a:r>
              <a:rPr lang="en-CA" dirty="0"/>
              <a:t>Dual Degree Programs</a:t>
            </a:r>
          </a:p>
        </p:txBody>
      </p:sp>
      <p:graphicFrame>
        <p:nvGraphicFramePr>
          <p:cNvPr id="8" name="Table 7">
            <a:extLst>
              <a:ext uri="{FF2B5EF4-FFF2-40B4-BE49-F238E27FC236}">
                <a16:creationId xmlns:a16="http://schemas.microsoft.com/office/drawing/2014/main" id="{E07919CE-2F00-E963-3426-5FA85EE2F6AB}"/>
              </a:ext>
            </a:extLst>
          </p:cNvPr>
          <p:cNvGraphicFramePr>
            <a:graphicFrameLocks noGrp="1"/>
          </p:cNvGraphicFramePr>
          <p:nvPr/>
        </p:nvGraphicFramePr>
        <p:xfrm>
          <a:off x="447409" y="2189957"/>
          <a:ext cx="5381018" cy="3533768"/>
        </p:xfrm>
        <a:graphic>
          <a:graphicData uri="http://schemas.openxmlformats.org/drawingml/2006/table">
            <a:tbl>
              <a:tblPr>
                <a:tableStyleId>{5C22544A-7EE6-4342-B048-85BDC9FD1C3A}</a:tableStyleId>
              </a:tblPr>
              <a:tblGrid>
                <a:gridCol w="2359591">
                  <a:extLst>
                    <a:ext uri="{9D8B030D-6E8A-4147-A177-3AD203B41FA5}">
                      <a16:colId xmlns:a16="http://schemas.microsoft.com/office/drawing/2014/main" val="3762653120"/>
                    </a:ext>
                  </a:extLst>
                </a:gridCol>
                <a:gridCol w="3021427">
                  <a:extLst>
                    <a:ext uri="{9D8B030D-6E8A-4147-A177-3AD203B41FA5}">
                      <a16:colId xmlns:a16="http://schemas.microsoft.com/office/drawing/2014/main" val="1358021537"/>
                    </a:ext>
                  </a:extLst>
                </a:gridCol>
              </a:tblGrid>
              <a:tr h="409262">
                <a:tc>
                  <a:txBody>
                    <a:bodyPr/>
                    <a:lstStyle/>
                    <a:p>
                      <a:pPr algn="ctr" fontAlgn="ctr"/>
                      <a:r>
                        <a:rPr lang="en-CA" sz="1600" b="1" u="none" strike="noStrike" dirty="0">
                          <a:effectLst/>
                        </a:rPr>
                        <a:t>Program Name</a:t>
                      </a:r>
                      <a:endParaRPr lang="en-CA" sz="16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600" b="1" u="none" strike="noStrike" dirty="0">
                          <a:effectLst/>
                        </a:rPr>
                        <a:t>Description</a:t>
                      </a:r>
                      <a:endParaRPr lang="en-CA" sz="16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3076168"/>
                  </a:ext>
                </a:extLst>
              </a:tr>
              <a:tr h="481236">
                <a:tc>
                  <a:txBody>
                    <a:bodyPr/>
                    <a:lstStyle/>
                    <a:p>
                      <a:pPr algn="l" fontAlgn="ctr"/>
                      <a:r>
                        <a:rPr lang="en-US" sz="1400" u="none" strike="noStrike" dirty="0">
                          <a:effectLst/>
                        </a:rPr>
                        <a:t>MPP/Master of Business Administration (MBA)</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Combines public policy and business administration skills for leadership roles.</a:t>
                      </a:r>
                      <a:endParaRPr lang="en-US" sz="14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793244"/>
                  </a:ext>
                </a:extLst>
              </a:tr>
              <a:tr h="481236">
                <a:tc>
                  <a:txBody>
                    <a:bodyPr/>
                    <a:lstStyle/>
                    <a:p>
                      <a:pPr algn="l" fontAlgn="ctr"/>
                      <a:r>
                        <a:rPr lang="en-CA" sz="1400" u="none" strike="noStrike" dirty="0">
                          <a:effectLst/>
                        </a:rPr>
                        <a:t>MPP/Juris Doctor (JD)</a:t>
                      </a:r>
                      <a:endParaRPr lang="en-C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Merges public policy analysis with legal education for careers in law and policy.</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959346"/>
                  </a:ext>
                </a:extLst>
              </a:tr>
              <a:tr h="481236">
                <a:tc>
                  <a:txBody>
                    <a:bodyPr/>
                    <a:lstStyle/>
                    <a:p>
                      <a:pPr algn="l" fontAlgn="ctr"/>
                      <a:r>
                        <a:rPr lang="en-US" sz="1400" u="none" strike="noStrike">
                          <a:effectLst/>
                        </a:rPr>
                        <a:t>MPP/Master of Science in Foreign Service (MSFS)</a:t>
                      </a:r>
                      <a:endParaRPr lang="en-US" sz="14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Integrates international affairs and public policy for global policy careers.</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1023265"/>
                  </a:ext>
                </a:extLst>
              </a:tr>
              <a:tr h="718326">
                <a:tc>
                  <a:txBody>
                    <a:bodyPr/>
                    <a:lstStyle/>
                    <a:p>
                      <a:pPr algn="l" fontAlgn="ctr"/>
                      <a:r>
                        <a:rPr lang="en-US" sz="1400" u="none" strike="noStrike" dirty="0">
                          <a:effectLst/>
                        </a:rPr>
                        <a:t>MPP/Master of Arts in German and European Studies (MAGES)</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Focuses on European studies and public policy for roles related to European affairs.</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9369898"/>
                  </a:ext>
                </a:extLst>
              </a:tr>
              <a:tr h="481236">
                <a:tc>
                  <a:txBody>
                    <a:bodyPr/>
                    <a:lstStyle/>
                    <a:p>
                      <a:pPr algn="l" fontAlgn="ctr"/>
                      <a:r>
                        <a:rPr lang="en-US" sz="1400" u="none" strike="noStrike" dirty="0">
                          <a:effectLst/>
                        </a:rPr>
                        <a:t>MPP/Ph.D. in Government</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Combines public policy with advanced political science research.</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0549441"/>
                  </a:ext>
                </a:extLst>
              </a:tr>
              <a:tr h="481236">
                <a:tc>
                  <a:txBody>
                    <a:bodyPr/>
                    <a:lstStyle/>
                    <a:p>
                      <a:pPr algn="l" fontAlgn="ctr"/>
                      <a:r>
                        <a:rPr lang="en-CA" sz="1400" u="none" strike="noStrike" dirty="0">
                          <a:effectLst/>
                        </a:rPr>
                        <a:t>MPP/Ph.D. in Psychology</a:t>
                      </a:r>
                      <a:endParaRPr lang="en-CA"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Integrates public policy with psychological research methodologies.</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616467"/>
                  </a:ext>
                </a:extLst>
              </a:tr>
            </a:tbl>
          </a:graphicData>
        </a:graphic>
      </p:graphicFrame>
      <p:graphicFrame>
        <p:nvGraphicFramePr>
          <p:cNvPr id="9" name="Table 8">
            <a:extLst>
              <a:ext uri="{FF2B5EF4-FFF2-40B4-BE49-F238E27FC236}">
                <a16:creationId xmlns:a16="http://schemas.microsoft.com/office/drawing/2014/main" id="{F36A8EEA-5C71-17CB-5412-E9CD4390F9F9}"/>
              </a:ext>
            </a:extLst>
          </p:cNvPr>
          <p:cNvGraphicFramePr>
            <a:graphicFrameLocks noGrp="1"/>
          </p:cNvGraphicFramePr>
          <p:nvPr/>
        </p:nvGraphicFramePr>
        <p:xfrm>
          <a:off x="6205356" y="2189957"/>
          <a:ext cx="5681844" cy="4336486"/>
        </p:xfrm>
        <a:graphic>
          <a:graphicData uri="http://schemas.openxmlformats.org/drawingml/2006/table">
            <a:tbl>
              <a:tblPr>
                <a:tableStyleId>{5C22544A-7EE6-4342-B048-85BDC9FD1C3A}</a:tableStyleId>
              </a:tblPr>
              <a:tblGrid>
                <a:gridCol w="2491504">
                  <a:extLst>
                    <a:ext uri="{9D8B030D-6E8A-4147-A177-3AD203B41FA5}">
                      <a16:colId xmlns:a16="http://schemas.microsoft.com/office/drawing/2014/main" val="3762653120"/>
                    </a:ext>
                  </a:extLst>
                </a:gridCol>
                <a:gridCol w="3190340">
                  <a:extLst>
                    <a:ext uri="{9D8B030D-6E8A-4147-A177-3AD203B41FA5}">
                      <a16:colId xmlns:a16="http://schemas.microsoft.com/office/drawing/2014/main" val="1358021537"/>
                    </a:ext>
                  </a:extLst>
                </a:gridCol>
              </a:tblGrid>
              <a:tr h="356284">
                <a:tc gridSpan="2">
                  <a:txBody>
                    <a:bodyPr/>
                    <a:lstStyle/>
                    <a:p>
                      <a:pPr algn="ctr" fontAlgn="ctr"/>
                      <a:r>
                        <a:rPr lang="en-US" sz="2000" b="1" i="0" u="none" strike="noStrike" dirty="0">
                          <a:solidFill>
                            <a:srgbClr val="000000"/>
                          </a:solidFill>
                          <a:effectLst/>
                          <a:latin typeface="Calibri" panose="020F0502020204030204" pitchFamily="34" charset="0"/>
                        </a:rPr>
                        <a:t>Dual Degree Programs &amp; Partners</a:t>
                      </a:r>
                      <a:endParaRPr lang="en-CA"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fontAlgn="ctr"/>
                      <a:endParaRPr lang="en-CA" sz="12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00915"/>
                  </a:ext>
                </a:extLst>
              </a:tr>
              <a:tr h="321383">
                <a:tc>
                  <a:txBody>
                    <a:bodyPr/>
                    <a:lstStyle/>
                    <a:p>
                      <a:pPr algn="ctr" fontAlgn="ctr"/>
                      <a:r>
                        <a:rPr lang="en-CA" sz="1800" b="1" u="none" strike="noStrike" dirty="0">
                          <a:effectLst/>
                        </a:rPr>
                        <a:t>Program Name</a:t>
                      </a:r>
                      <a:endParaRPr lang="en-CA"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800" b="1" u="none" strike="noStrike" dirty="0">
                          <a:effectLst/>
                        </a:rPr>
                        <a:t>Description</a:t>
                      </a:r>
                      <a:endParaRPr lang="en-CA"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3076168"/>
                  </a:ext>
                </a:extLst>
              </a:tr>
              <a:tr h="844902">
                <a:tc>
                  <a:txBody>
                    <a:bodyPr/>
                    <a:lstStyle/>
                    <a:p>
                      <a:pPr algn="l" fontAlgn="ctr"/>
                      <a:r>
                        <a:rPr lang="en-CA" sz="1600" u="none" strike="noStrike" dirty="0">
                          <a:effectLst/>
                        </a:rPr>
                        <a:t>MPP/International Organizations MBA (IOMBA)</a:t>
                      </a:r>
                      <a:endParaRPr lang="en-CA" sz="16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highlight>
                            <a:srgbClr val="FFFF00"/>
                          </a:highlight>
                        </a:rPr>
                        <a:t>Partners with the University of Geneva </a:t>
                      </a:r>
                      <a:r>
                        <a:rPr lang="en-US" sz="1600" u="none" strike="noStrike" dirty="0">
                          <a:effectLst/>
                        </a:rPr>
                        <a:t>to blend public policy with international business.</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490334"/>
                  </a:ext>
                </a:extLst>
              </a:tr>
              <a:tr h="844902">
                <a:tc>
                  <a:txBody>
                    <a:bodyPr/>
                    <a:lstStyle/>
                    <a:p>
                      <a:pPr algn="l" fontAlgn="ctr"/>
                      <a:r>
                        <a:rPr lang="en-CA" sz="1600" u="none" strike="noStrike" dirty="0">
                          <a:effectLst/>
                        </a:rPr>
                        <a:t>MPP/Master in Management (</a:t>
                      </a:r>
                      <a:r>
                        <a:rPr lang="en-CA" sz="1600" u="none" strike="noStrike" dirty="0" err="1">
                          <a:effectLst/>
                        </a:rPr>
                        <a:t>MiM</a:t>
                      </a:r>
                      <a:r>
                        <a:rPr lang="en-CA" sz="1600" u="none" strike="noStrike" dirty="0">
                          <a:effectLst/>
                        </a:rPr>
                        <a:t>)</a:t>
                      </a:r>
                      <a:endParaRPr lang="en-CA" sz="16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highlight>
                            <a:srgbClr val="FFFF00"/>
                          </a:highlight>
                        </a:rPr>
                        <a:t>Collaborates with HEC Paris </a:t>
                      </a:r>
                      <a:r>
                        <a:rPr lang="en-US" sz="1600" u="none" strike="noStrike" dirty="0">
                          <a:effectLst/>
                        </a:rPr>
                        <a:t>to combine policy studies with management training.</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5686970"/>
                  </a:ext>
                </a:extLst>
              </a:tr>
              <a:tr h="1124113">
                <a:tc>
                  <a:txBody>
                    <a:bodyPr/>
                    <a:lstStyle/>
                    <a:p>
                      <a:pPr algn="l" fontAlgn="ctr"/>
                      <a:r>
                        <a:rPr lang="en-US" sz="1600" dirty="0"/>
                        <a:t>MPM/Global Master's Program (GMP)</a:t>
                      </a:r>
                      <a:endParaRPr lang="en-CA" sz="1600" b="1" i="0" u="none" strike="noStrike" dirty="0">
                        <a:solidFill>
                          <a:srgbClr val="000000"/>
                        </a:solidFill>
                        <a:effectLst/>
                        <a:highlight>
                          <a:srgbClr val="FFFF00"/>
                        </a:highligh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dirty="0">
                          <a:highlight>
                            <a:srgbClr val="FFFF00"/>
                          </a:highlight>
                        </a:rPr>
                        <a:t>with Korean Development Institute </a:t>
                      </a:r>
                      <a:r>
                        <a:rPr lang="en-US" sz="1600" dirty="0"/>
                        <a:t>and targets Korean professionals for advanced policy management education.</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8901878"/>
                  </a:ext>
                </a:extLst>
              </a:tr>
              <a:tr h="844902">
                <a:tc>
                  <a:txBody>
                    <a:bodyPr/>
                    <a:lstStyle/>
                    <a:p>
                      <a:pPr algn="l" fontAlgn="ctr"/>
                      <a:r>
                        <a:rPr lang="en-US" sz="1600" dirty="0">
                          <a:highlight>
                            <a:srgbClr val="FFFF00"/>
                          </a:highlight>
                        </a:rPr>
                        <a:t>MPP/Master of Science in Sustainability &amp; Social Innovation (SASI)</a:t>
                      </a:r>
                      <a:endParaRPr lang="en-CA" sz="1600" b="1" i="0" u="none" strike="noStrike" dirty="0">
                        <a:solidFill>
                          <a:srgbClr val="000000"/>
                        </a:solidFill>
                        <a:effectLst/>
                        <a:highlight>
                          <a:srgbClr val="FFFF00"/>
                        </a:highligh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highlight>
                            <a:srgbClr val="FFFF00"/>
                          </a:highlight>
                        </a:rPr>
                        <a:t>Collaborates with HEC Paris to </a:t>
                      </a:r>
                      <a:r>
                        <a:rPr lang="en-US" sz="1600" b="1" u="none" strike="noStrike" dirty="0" err="1">
                          <a:effectLst/>
                          <a:highlight>
                            <a:srgbClr val="FFFF00"/>
                          </a:highlight>
                        </a:rPr>
                        <a:t>f</a:t>
                      </a:r>
                      <a:r>
                        <a:rPr lang="en-US" sz="1600" dirty="0" err="1">
                          <a:highlight>
                            <a:srgbClr val="FFFF00"/>
                          </a:highlight>
                        </a:rPr>
                        <a:t>ocuse</a:t>
                      </a:r>
                      <a:r>
                        <a:rPr lang="en-US" sz="1600" dirty="0">
                          <a:highlight>
                            <a:srgbClr val="FFFF00"/>
                          </a:highlight>
                        </a:rPr>
                        <a:t> on sustainability, social innovation, and public policy.</a:t>
                      </a:r>
                      <a:endParaRPr lang="en-US" sz="16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814477"/>
                  </a:ext>
                </a:extLst>
              </a:tr>
            </a:tbl>
          </a:graphicData>
        </a:graphic>
      </p:graphicFrame>
    </p:spTree>
    <p:extLst>
      <p:ext uri="{BB962C8B-B14F-4D97-AF65-F5344CB8AC3E}">
        <p14:creationId xmlns:p14="http://schemas.microsoft.com/office/powerpoint/2010/main" val="543292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A7BEA9-1705-76CF-8450-D7CB9DBD559C}"/>
              </a:ext>
            </a:extLst>
          </p:cNvPr>
          <p:cNvSpPr txBox="1"/>
          <p:nvPr/>
        </p:nvSpPr>
        <p:spPr>
          <a:xfrm>
            <a:off x="221618" y="180714"/>
            <a:ext cx="8595122" cy="58477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McCourt School of Public Policy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600" dirty="0">
                <a:solidFill>
                  <a:prstClr val="black"/>
                </a:solidFill>
                <a:latin typeface="Calibri" panose="020F0502020204030204"/>
              </a:rPr>
              <a:t>Global Opportunities</a:t>
            </a:r>
            <a:endPar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44529C1-4C75-081A-029B-03EE02EC6ABF}"/>
              </a:ext>
            </a:extLst>
          </p:cNvPr>
          <p:cNvSpPr txBox="1"/>
          <p:nvPr/>
        </p:nvSpPr>
        <p:spPr>
          <a:xfrm>
            <a:off x="390888" y="1333517"/>
            <a:ext cx="11412549" cy="1015663"/>
          </a:xfrm>
          <a:prstGeom prst="rect">
            <a:avLst/>
          </a:prstGeom>
          <a:noFill/>
        </p:spPr>
        <p:txBody>
          <a:bodyPr wrap="square">
            <a:spAutoFit/>
          </a:bodyPr>
          <a:lstStyle/>
          <a:p>
            <a:r>
              <a:rPr lang="en-CA" sz="3600" b="1" i="0" dirty="0">
                <a:solidFill>
                  <a:srgbClr val="366FAC"/>
                </a:solidFill>
                <a:effectLst/>
              </a:rPr>
              <a:t>Study Abroad Locations</a:t>
            </a:r>
          </a:p>
          <a:p>
            <a:r>
              <a:rPr lang="en-US" sz="2400" b="0" i="0" dirty="0">
                <a:solidFill>
                  <a:srgbClr val="4A4A4A"/>
                </a:solidFill>
                <a:effectLst/>
              </a:rPr>
              <a:t>MPP full-time students have the opportunity to spend their third semester in:</a:t>
            </a:r>
          </a:p>
        </p:txBody>
      </p:sp>
      <p:graphicFrame>
        <p:nvGraphicFramePr>
          <p:cNvPr id="10" name="Table 9">
            <a:extLst>
              <a:ext uri="{FF2B5EF4-FFF2-40B4-BE49-F238E27FC236}">
                <a16:creationId xmlns:a16="http://schemas.microsoft.com/office/drawing/2014/main" id="{54DC03B1-B0AA-2B5A-CC73-3C42540767A1}"/>
              </a:ext>
            </a:extLst>
          </p:cNvPr>
          <p:cNvGraphicFramePr>
            <a:graphicFrameLocks noGrp="1"/>
          </p:cNvGraphicFramePr>
          <p:nvPr/>
        </p:nvGraphicFramePr>
        <p:xfrm>
          <a:off x="388563" y="2551480"/>
          <a:ext cx="10945379" cy="3938330"/>
        </p:xfrm>
        <a:graphic>
          <a:graphicData uri="http://schemas.openxmlformats.org/drawingml/2006/table">
            <a:tbl>
              <a:tblPr>
                <a:tableStyleId>{93296810-A885-4BE3-A3E7-6D5BEEA58F35}</a:tableStyleId>
              </a:tblPr>
              <a:tblGrid>
                <a:gridCol w="1858698">
                  <a:extLst>
                    <a:ext uri="{9D8B030D-6E8A-4147-A177-3AD203B41FA5}">
                      <a16:colId xmlns:a16="http://schemas.microsoft.com/office/drawing/2014/main" val="2284002067"/>
                    </a:ext>
                  </a:extLst>
                </a:gridCol>
                <a:gridCol w="1388452">
                  <a:extLst>
                    <a:ext uri="{9D8B030D-6E8A-4147-A177-3AD203B41FA5}">
                      <a16:colId xmlns:a16="http://schemas.microsoft.com/office/drawing/2014/main" val="2579660499"/>
                    </a:ext>
                  </a:extLst>
                </a:gridCol>
                <a:gridCol w="7698229">
                  <a:extLst>
                    <a:ext uri="{9D8B030D-6E8A-4147-A177-3AD203B41FA5}">
                      <a16:colId xmlns:a16="http://schemas.microsoft.com/office/drawing/2014/main" val="3350723534"/>
                    </a:ext>
                  </a:extLst>
                </a:gridCol>
              </a:tblGrid>
              <a:tr h="396359">
                <a:tc>
                  <a:txBody>
                    <a:bodyPr/>
                    <a:lstStyle/>
                    <a:p>
                      <a:pPr algn="ctr" fontAlgn="ctr"/>
                      <a:r>
                        <a:rPr lang="en-CA" sz="1600" b="1" u="none" strike="noStrike" dirty="0">
                          <a:effectLst/>
                        </a:rPr>
                        <a:t>Partner Institution</a:t>
                      </a:r>
                      <a:endParaRPr lang="en-CA" sz="16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CA" sz="1600" b="1" u="none" strike="noStrike" dirty="0">
                          <a:effectLst/>
                        </a:rPr>
                        <a:t>Location</a:t>
                      </a:r>
                      <a:endParaRPr lang="en-CA" sz="16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CA" sz="1600" b="1" u="none" strike="noStrike" dirty="0">
                          <a:effectLst/>
                        </a:rPr>
                        <a:t>Focus Areas / Description</a:t>
                      </a:r>
                      <a:endParaRPr lang="en-CA" sz="16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326006999"/>
                  </a:ext>
                </a:extLst>
              </a:tr>
              <a:tr h="786403">
                <a:tc>
                  <a:txBody>
                    <a:bodyPr/>
                    <a:lstStyle/>
                    <a:p>
                      <a:pPr algn="l" fontAlgn="ctr"/>
                      <a:r>
                        <a:rPr lang="en-CA" sz="1600" u="none" strike="noStrike" dirty="0" err="1">
                          <a:effectLst/>
                        </a:rPr>
                        <a:t>Hertie</a:t>
                      </a:r>
                      <a:r>
                        <a:rPr lang="en-CA" sz="1600" u="none" strike="noStrike" dirty="0">
                          <a:effectLst/>
                        </a:rPr>
                        <a:t> School of Governance</a:t>
                      </a:r>
                      <a:endParaRPr lang="en-CA" sz="1600" b="1"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600" u="none" strike="noStrike">
                          <a:effectLst/>
                        </a:rPr>
                        <a:t>Berlin, Germany</a:t>
                      </a:r>
                      <a:endParaRPr lang="en-CA" sz="16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Economic integration, democratization, transitional economies, labor market, social, and environmental policy.</a:t>
                      </a:r>
                      <a:endParaRPr lang="en-US" sz="16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87243"/>
                  </a:ext>
                </a:extLst>
              </a:tr>
              <a:tr h="786403">
                <a:tc>
                  <a:txBody>
                    <a:bodyPr/>
                    <a:lstStyle/>
                    <a:p>
                      <a:pPr algn="l" fontAlgn="ctr"/>
                      <a:r>
                        <a:rPr lang="en-US" sz="1600" u="none" strike="noStrike">
                          <a:effectLst/>
                        </a:rPr>
                        <a:t>Lee Kuan Yew School of Public Policy</a:t>
                      </a:r>
                      <a:endParaRPr lang="en-US" sz="1600" b="1"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600" u="none" strike="noStrike">
                          <a:effectLst/>
                        </a:rPr>
                        <a:t>Singapore</a:t>
                      </a:r>
                      <a:endParaRPr lang="en-CA" sz="16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Asian economic development, public management, governance, social, and environmental policy.</a:t>
                      </a:r>
                      <a:endParaRPr lang="en-US" sz="16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7427"/>
                  </a:ext>
                </a:extLst>
              </a:tr>
              <a:tr h="786403">
                <a:tc>
                  <a:txBody>
                    <a:bodyPr/>
                    <a:lstStyle/>
                    <a:p>
                      <a:pPr algn="l" fontAlgn="ctr"/>
                      <a:r>
                        <a:rPr lang="en-CA" sz="1600" u="none" strike="noStrike">
                          <a:effectLst/>
                        </a:rPr>
                        <a:t>Fudan University</a:t>
                      </a:r>
                      <a:endParaRPr lang="en-CA" sz="1600" b="1"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600" u="none" strike="noStrike">
                          <a:effectLst/>
                        </a:rPr>
                        <a:t>Shanghai, China</a:t>
                      </a:r>
                      <a:endParaRPr lang="en-CA" sz="16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Chinese public policy and governance, global policy issues.</a:t>
                      </a:r>
                      <a:endParaRPr lang="en-US" sz="16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776728"/>
                  </a:ext>
                </a:extLst>
              </a:tr>
              <a:tr h="786403">
                <a:tc>
                  <a:txBody>
                    <a:bodyPr/>
                    <a:lstStyle/>
                    <a:p>
                      <a:pPr algn="l" fontAlgn="ctr"/>
                      <a:r>
                        <a:rPr lang="en-CA" sz="1600" u="none" strike="noStrike">
                          <a:effectLst/>
                        </a:rPr>
                        <a:t>Bocconi University</a:t>
                      </a:r>
                      <a:endParaRPr lang="en-CA" sz="1600" b="1"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600" u="none" strike="noStrike">
                          <a:effectLst/>
                        </a:rPr>
                        <a:t>Milan, Italy</a:t>
                      </a:r>
                      <a:endParaRPr lang="en-CA" sz="16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Immersion in international academic environment with a focus on economics, management, and policy issues.</a:t>
                      </a:r>
                      <a:endParaRPr lang="en-US" sz="16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009259"/>
                  </a:ext>
                </a:extLst>
              </a:tr>
              <a:tr h="396359">
                <a:tc>
                  <a:txBody>
                    <a:bodyPr/>
                    <a:lstStyle/>
                    <a:p>
                      <a:pPr algn="l" fontAlgn="ctr"/>
                      <a:r>
                        <a:rPr lang="en-CA" sz="1600" u="none" strike="noStrike">
                          <a:effectLst/>
                        </a:rPr>
                        <a:t>Sciences Po</a:t>
                      </a:r>
                      <a:endParaRPr lang="en-CA" sz="1600" b="1"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CA" sz="1600" u="none" strike="noStrike">
                          <a:effectLst/>
                        </a:rPr>
                        <a:t>Paris, France</a:t>
                      </a:r>
                      <a:endParaRPr lang="en-CA" sz="1600" b="0" i="0" u="none" strike="noStrike">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Engagement with global public policy issues and social sciences.</a:t>
                      </a:r>
                      <a:endParaRPr lang="en-US" sz="1600" b="0" i="0" u="none" strike="noStrike" dirty="0">
                        <a:solidFill>
                          <a:srgbClr val="000000"/>
                        </a:solidFill>
                        <a:effectLst/>
                        <a:latin typeface="Calibri" panose="020F0502020204030204" pitchFamily="34" charset="0"/>
                      </a:endParaRPr>
                    </a:p>
                  </a:txBody>
                  <a:tcPr marL="3949" marR="3949" marT="3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979960"/>
                  </a:ext>
                </a:extLst>
              </a:tr>
            </a:tbl>
          </a:graphicData>
        </a:graphic>
      </p:graphicFrame>
    </p:spTree>
    <p:extLst>
      <p:ext uri="{BB962C8B-B14F-4D97-AF65-F5344CB8AC3E}">
        <p14:creationId xmlns:p14="http://schemas.microsoft.com/office/powerpoint/2010/main" val="1661128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A05EF-E9CD-AC15-93FB-BB258C356B58}"/>
              </a:ext>
            </a:extLst>
          </p:cNvPr>
          <p:cNvSpPr>
            <a:spLocks noGrp="1"/>
          </p:cNvSpPr>
          <p:nvPr>
            <p:ph idx="1"/>
          </p:nvPr>
        </p:nvSpPr>
        <p:spPr>
          <a:xfrm>
            <a:off x="214657" y="833972"/>
            <a:ext cx="11762686" cy="3779829"/>
          </a:xfrm>
        </p:spPr>
        <p:txBody>
          <a:bodyPr>
            <a:normAutofit/>
          </a:bodyPr>
          <a:lstStyle/>
          <a:p>
            <a:pPr marL="0" indent="0">
              <a:lnSpc>
                <a:spcPct val="110000"/>
              </a:lnSpc>
              <a:buNone/>
            </a:pPr>
            <a:r>
              <a:rPr lang="en-US" sz="2000" dirty="0"/>
              <a:t>Georgetown has established several international facilities </a:t>
            </a:r>
            <a:r>
              <a:rPr lang="en-US" sz="2000" b="1" dirty="0"/>
              <a:t>to enhance its global engagement</a:t>
            </a:r>
            <a:r>
              <a:rPr lang="en-US" sz="2000" dirty="0"/>
              <a:t>:</a:t>
            </a:r>
          </a:p>
          <a:p>
            <a:pPr>
              <a:lnSpc>
                <a:spcPct val="110000"/>
              </a:lnSpc>
              <a:buFont typeface="Wingdings" panose="05000000000000000000" pitchFamily="2" charset="2"/>
              <a:buChar char="Ø"/>
            </a:pPr>
            <a:r>
              <a:rPr lang="en-US" sz="2000" b="1" dirty="0">
                <a:highlight>
                  <a:srgbClr val="FFFF00"/>
                </a:highlight>
              </a:rPr>
              <a:t>Villa Le </a:t>
            </a:r>
            <a:r>
              <a:rPr lang="en-US" sz="2000" b="1" dirty="0" err="1">
                <a:highlight>
                  <a:srgbClr val="FFFF00"/>
                </a:highlight>
              </a:rPr>
              <a:t>Balze</a:t>
            </a:r>
            <a:r>
              <a:rPr lang="en-US" sz="2000" dirty="0"/>
              <a:t>: Located in Fiesole, </a:t>
            </a:r>
            <a:r>
              <a:rPr lang="en-US" sz="2000" dirty="0">
                <a:highlight>
                  <a:srgbClr val="FFFF00"/>
                </a:highlight>
              </a:rPr>
              <a:t>Italy</a:t>
            </a:r>
            <a:r>
              <a:rPr lang="en-US" sz="2000" dirty="0"/>
              <a:t>, this villa offers study abroad programs focused on Italian culture and civilization.</a:t>
            </a:r>
          </a:p>
          <a:p>
            <a:pPr>
              <a:lnSpc>
                <a:spcPct val="110000"/>
              </a:lnSpc>
              <a:buFont typeface="Wingdings" panose="05000000000000000000" pitchFamily="2" charset="2"/>
              <a:buChar char="Ø"/>
            </a:pPr>
            <a:r>
              <a:rPr lang="en-US" sz="2000" b="1" dirty="0">
                <a:highlight>
                  <a:srgbClr val="00FFFF"/>
                </a:highlight>
              </a:rPr>
              <a:t>McGhee Center for Eastern Mediterranean Studies</a:t>
            </a:r>
            <a:r>
              <a:rPr lang="en-US" sz="2000" dirty="0"/>
              <a:t>: Situated in </a:t>
            </a:r>
            <a:r>
              <a:rPr lang="en-US" sz="2000" dirty="0" err="1"/>
              <a:t>Alanya</a:t>
            </a:r>
            <a:r>
              <a:rPr lang="en-US" sz="2000" dirty="0"/>
              <a:t>, </a:t>
            </a:r>
            <a:r>
              <a:rPr lang="en-US" sz="2000" dirty="0">
                <a:highlight>
                  <a:srgbClr val="00FFFF"/>
                </a:highlight>
              </a:rPr>
              <a:t>Turkey</a:t>
            </a:r>
            <a:r>
              <a:rPr lang="en-US" sz="2000" dirty="0"/>
              <a:t>, the center provides programs concentrating on Turkish language, architectural history, and Islamic studies.</a:t>
            </a:r>
          </a:p>
          <a:p>
            <a:pPr>
              <a:lnSpc>
                <a:spcPct val="110000"/>
              </a:lnSpc>
              <a:buFont typeface="Wingdings" panose="05000000000000000000" pitchFamily="2" charset="2"/>
              <a:buChar char="Ø"/>
            </a:pPr>
            <a:r>
              <a:rPr lang="en-US" sz="2000" b="1" dirty="0">
                <a:highlight>
                  <a:srgbClr val="00FF00"/>
                </a:highlight>
              </a:rPr>
              <a:t>Georgetown University in Qatar (GU-Q)</a:t>
            </a:r>
            <a:r>
              <a:rPr lang="en-US" sz="2000" dirty="0"/>
              <a:t>: Opened in 2005 in Doha's Education City, GU-Q offers a liberal arts and international affairs undergraduate program.</a:t>
            </a:r>
          </a:p>
          <a:p>
            <a:pPr>
              <a:lnSpc>
                <a:spcPct val="110000"/>
              </a:lnSpc>
              <a:buFont typeface="Wingdings" panose="05000000000000000000" pitchFamily="2" charset="2"/>
              <a:buChar char="Ø"/>
            </a:pPr>
            <a:r>
              <a:rPr lang="en-US" sz="2000" b="1" dirty="0">
                <a:highlight>
                  <a:srgbClr val="C0C0C0"/>
                </a:highlight>
              </a:rPr>
              <a:t>Center for Transnational Legal Studies</a:t>
            </a:r>
            <a:r>
              <a:rPr lang="en-US" sz="2000" dirty="0"/>
              <a:t>: Based in London, </a:t>
            </a:r>
            <a:r>
              <a:rPr lang="en-US" sz="2000" dirty="0">
                <a:highlight>
                  <a:srgbClr val="C0C0C0"/>
                </a:highlight>
              </a:rPr>
              <a:t>England</a:t>
            </a:r>
            <a:r>
              <a:rPr lang="en-US" sz="2000" dirty="0"/>
              <a:t>, this center is a collaborative initiative offering programs in transnational legal education. </a:t>
            </a:r>
          </a:p>
        </p:txBody>
      </p:sp>
      <p:sp>
        <p:nvSpPr>
          <p:cNvPr id="4" name="TextBox 3">
            <a:extLst>
              <a:ext uri="{FF2B5EF4-FFF2-40B4-BE49-F238E27FC236}">
                <a16:creationId xmlns:a16="http://schemas.microsoft.com/office/drawing/2014/main" id="{3159CCDF-3F53-AAFF-88BC-42FB454C4550}"/>
              </a:ext>
            </a:extLst>
          </p:cNvPr>
          <p:cNvSpPr txBox="1"/>
          <p:nvPr/>
        </p:nvSpPr>
        <p:spPr>
          <a:xfrm>
            <a:off x="221618" y="140254"/>
            <a:ext cx="8595122" cy="58477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200" b="1" dirty="0">
                <a:solidFill>
                  <a:prstClr val="black"/>
                </a:solidFill>
                <a:latin typeface="Calibri" panose="020F0502020204030204"/>
              </a:rPr>
              <a:t>Global Engagement: </a:t>
            </a:r>
            <a:r>
              <a:rPr lang="en-CA" sz="2400" b="1" dirty="0">
                <a:solidFill>
                  <a:prstClr val="black"/>
                </a:solidFill>
                <a:latin typeface="Calibri" panose="020F0502020204030204"/>
                <a:ea typeface="+mn-ea"/>
                <a:cs typeface="+mn-cs"/>
              </a:rPr>
              <a:t>International Campuses and Centers</a:t>
            </a:r>
            <a:endPar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A5E535-F639-EF1F-9269-4B6E1D986248}"/>
              </a:ext>
            </a:extLst>
          </p:cNvPr>
          <p:cNvSpPr txBox="1"/>
          <p:nvPr/>
        </p:nvSpPr>
        <p:spPr>
          <a:xfrm>
            <a:off x="221618" y="4613801"/>
            <a:ext cx="8595122" cy="58477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200" b="1" dirty="0"/>
              <a:t>Recent Developments</a:t>
            </a:r>
            <a:endParaRPr kumimoji="0" lang="en-CA"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3D890DA-A0F5-5BBD-E564-86E7D3BB22F3}"/>
              </a:ext>
            </a:extLst>
          </p:cNvPr>
          <p:cNvSpPr txBox="1"/>
          <p:nvPr/>
        </p:nvSpPr>
        <p:spPr>
          <a:xfrm>
            <a:off x="214656" y="5285364"/>
            <a:ext cx="11688727" cy="1295868"/>
          </a:xfrm>
          <a:prstGeom prst="rect">
            <a:avLst/>
          </a:prstGeom>
          <a:noFill/>
        </p:spPr>
        <p:txBody>
          <a:bodyPr wrap="square">
            <a:spAutoFit/>
          </a:bodyPr>
          <a:lstStyle/>
          <a:p>
            <a:pPr>
              <a:lnSpc>
                <a:spcPct val="150000"/>
              </a:lnSpc>
            </a:pPr>
            <a:r>
              <a:rPr lang="en-US" dirty="0"/>
              <a:t>In January 2025, Georgetown launched the </a:t>
            </a:r>
            <a:r>
              <a:rPr lang="en-US" b="1" dirty="0"/>
              <a:t>Georgetown SFS Asia-Pacific (GSAP)</a:t>
            </a:r>
            <a:r>
              <a:rPr lang="en-US" dirty="0"/>
              <a:t> campus in Jakarta, </a:t>
            </a:r>
            <a:r>
              <a:rPr lang="en-US" b="1" dirty="0">
                <a:solidFill>
                  <a:schemeClr val="bg1"/>
                </a:solidFill>
                <a:highlight>
                  <a:srgbClr val="800000"/>
                </a:highlight>
              </a:rPr>
              <a:t>Indonesia</a:t>
            </a:r>
            <a:r>
              <a:rPr lang="en-US" dirty="0"/>
              <a:t>. This satellite campus offers graduate programs aimed at present and future policymakers in the United States and Southeast Asia, further extending Georgetown's global footprint.</a:t>
            </a:r>
            <a:endParaRPr lang="en-CA" dirty="0"/>
          </a:p>
        </p:txBody>
      </p:sp>
    </p:spTree>
    <p:extLst>
      <p:ext uri="{BB962C8B-B14F-4D97-AF65-F5344CB8AC3E}">
        <p14:creationId xmlns:p14="http://schemas.microsoft.com/office/powerpoint/2010/main" val="2016094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3C338E-D49D-3039-D36B-DD83567E3F7B}"/>
              </a:ext>
            </a:extLst>
          </p:cNvPr>
          <p:cNvSpPr txBox="1"/>
          <p:nvPr/>
        </p:nvSpPr>
        <p:spPr>
          <a:xfrm>
            <a:off x="221618" y="140254"/>
            <a:ext cx="8595122" cy="58477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t>Walsh School of Foreign Service</a:t>
            </a:r>
            <a:endPar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1319718-9300-115E-6090-6ED12A20FB84}"/>
              </a:ext>
            </a:extLst>
          </p:cNvPr>
          <p:cNvSpPr txBox="1"/>
          <p:nvPr/>
        </p:nvSpPr>
        <p:spPr>
          <a:xfrm>
            <a:off x="221617" y="949609"/>
            <a:ext cx="11630681" cy="3747436"/>
          </a:xfrm>
          <a:prstGeom prst="rect">
            <a:avLst/>
          </a:prstGeom>
          <a:noFill/>
        </p:spPr>
        <p:txBody>
          <a:bodyPr wrap="square">
            <a:spAutoFit/>
          </a:bodyPr>
          <a:lstStyle/>
          <a:p>
            <a:pPr marL="342900" indent="-342900">
              <a:lnSpc>
                <a:spcPct val="150000"/>
              </a:lnSpc>
              <a:buFont typeface="+mj-lt"/>
              <a:buAutoNum type="arabicPeriod"/>
            </a:pPr>
            <a:r>
              <a:rPr lang="en-CA" b="1" dirty="0"/>
              <a:t>Custom Executive Education Programs</a:t>
            </a:r>
          </a:p>
          <a:p>
            <a:pPr>
              <a:lnSpc>
                <a:spcPct val="150000"/>
              </a:lnSpc>
            </a:pPr>
            <a:r>
              <a:rPr lang="en-US" dirty="0"/>
              <a:t>Tailored programs that provide organizations with the tools needed to navigate an ever-changing global environment.</a:t>
            </a:r>
          </a:p>
          <a:p>
            <a:pPr>
              <a:lnSpc>
                <a:spcPct val="150000"/>
              </a:lnSpc>
            </a:pPr>
            <a:r>
              <a:rPr lang="en-US" b="1" dirty="0"/>
              <a:t>2. </a:t>
            </a:r>
            <a:r>
              <a:rPr lang="en-CA" b="1" dirty="0"/>
              <a:t>Georgetown Leadership Seminar</a:t>
            </a:r>
          </a:p>
          <a:p>
            <a:pPr>
              <a:lnSpc>
                <a:spcPct val="150000"/>
              </a:lnSpc>
            </a:pPr>
            <a:r>
              <a:rPr lang="en-US" dirty="0"/>
              <a:t>A forum promoting dialogue on global affairs among emerging leaders worldwide.</a:t>
            </a:r>
            <a:endParaRPr lang="en-CA" b="1" dirty="0"/>
          </a:p>
          <a:p>
            <a:pPr>
              <a:lnSpc>
                <a:spcPct val="150000"/>
              </a:lnSpc>
            </a:pPr>
            <a:r>
              <a:rPr lang="en-CA" b="1" dirty="0"/>
              <a:t>3. </a:t>
            </a:r>
            <a:r>
              <a:rPr lang="en-US" b="1" dirty="0"/>
              <a:t>Executive Master in Diplomacy and International Affairs (EMDIA)</a:t>
            </a:r>
          </a:p>
          <a:p>
            <a:pPr>
              <a:lnSpc>
                <a:spcPct val="150000"/>
              </a:lnSpc>
            </a:pPr>
            <a:r>
              <a:rPr lang="en-US" dirty="0"/>
              <a:t>A one-year program enhancing the capabilities of practitioners to formulate and implement effective foreign policy (</a:t>
            </a:r>
            <a:r>
              <a:rPr lang="en-CA" dirty="0"/>
              <a:t>Offered in Doha, Qatar, and Jakarta, Indonesia)</a:t>
            </a:r>
          </a:p>
          <a:p>
            <a:pPr>
              <a:lnSpc>
                <a:spcPct val="150000"/>
              </a:lnSpc>
            </a:pPr>
            <a:r>
              <a:rPr lang="en-CA" b="1" dirty="0"/>
              <a:t>4. </a:t>
            </a:r>
            <a:r>
              <a:rPr lang="en-US" dirty="0"/>
              <a:t>Certificate in Global Displacement and Migration Studies</a:t>
            </a:r>
            <a:r>
              <a:rPr lang="en-CA" b="1" dirty="0"/>
              <a:t> (collaborating with School of Continuing Studies)</a:t>
            </a:r>
          </a:p>
          <a:p>
            <a:pPr marL="285750" indent="-285750">
              <a:lnSpc>
                <a:spcPct val="150000"/>
              </a:lnSpc>
              <a:buFont typeface="Wingdings" panose="05000000000000000000" pitchFamily="2" charset="2"/>
              <a:buChar char="Ø"/>
            </a:pPr>
            <a:r>
              <a:rPr lang="en-CA" sz="1600" i="1" u="sng" dirty="0"/>
              <a:t>Online, One week, Tuition fee=$5.995</a:t>
            </a:r>
          </a:p>
        </p:txBody>
      </p:sp>
    </p:spTree>
    <p:extLst>
      <p:ext uri="{BB962C8B-B14F-4D97-AF65-F5344CB8AC3E}">
        <p14:creationId xmlns:p14="http://schemas.microsoft.com/office/powerpoint/2010/main" val="4237311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E6A707-DFE1-A505-23C7-1E9CA056DF7A}"/>
              </a:ext>
            </a:extLst>
          </p:cNvPr>
          <p:cNvSpPr txBox="1"/>
          <p:nvPr/>
        </p:nvSpPr>
        <p:spPr>
          <a:xfrm>
            <a:off x="221618" y="140254"/>
            <a:ext cx="8595122" cy="584775"/>
          </a:xfrm>
          <a:prstGeom prst="rect">
            <a:avLst/>
          </a:prstGeom>
          <a:noFill/>
          <a:ln>
            <a:solidFill>
              <a:schemeClr val="accent1"/>
            </a:solidFill>
          </a:ln>
        </p:spPr>
        <p:txBody>
          <a:bodyPr wrap="square">
            <a:spAutoFit/>
          </a:bodyPr>
          <a:lstStyle/>
          <a:p>
            <a:r>
              <a:rPr lang="en-US" sz="3200" b="1" dirty="0"/>
              <a:t>School of Continuing Studies (SCS)</a:t>
            </a:r>
            <a:endParaRPr lang="en-US" sz="3200" dirty="0"/>
          </a:p>
        </p:txBody>
      </p:sp>
      <p:graphicFrame>
        <p:nvGraphicFramePr>
          <p:cNvPr id="5" name="Table 4">
            <a:extLst>
              <a:ext uri="{FF2B5EF4-FFF2-40B4-BE49-F238E27FC236}">
                <a16:creationId xmlns:a16="http://schemas.microsoft.com/office/drawing/2014/main" id="{506062D8-CCBE-0927-8BF4-B3842BA98392}"/>
              </a:ext>
            </a:extLst>
          </p:cNvPr>
          <p:cNvGraphicFramePr>
            <a:graphicFrameLocks noGrp="1"/>
          </p:cNvGraphicFramePr>
          <p:nvPr/>
        </p:nvGraphicFramePr>
        <p:xfrm>
          <a:off x="157795" y="1335404"/>
          <a:ext cx="11876410" cy="4828216"/>
        </p:xfrm>
        <a:graphic>
          <a:graphicData uri="http://schemas.openxmlformats.org/drawingml/2006/table">
            <a:tbl>
              <a:tblPr/>
              <a:tblGrid>
                <a:gridCol w="5292752">
                  <a:extLst>
                    <a:ext uri="{9D8B030D-6E8A-4147-A177-3AD203B41FA5}">
                      <a16:colId xmlns:a16="http://schemas.microsoft.com/office/drawing/2014/main" val="2849719094"/>
                    </a:ext>
                  </a:extLst>
                </a:gridCol>
                <a:gridCol w="1890067">
                  <a:extLst>
                    <a:ext uri="{9D8B030D-6E8A-4147-A177-3AD203B41FA5}">
                      <a16:colId xmlns:a16="http://schemas.microsoft.com/office/drawing/2014/main" val="3639504482"/>
                    </a:ext>
                  </a:extLst>
                </a:gridCol>
                <a:gridCol w="2316953">
                  <a:extLst>
                    <a:ext uri="{9D8B030D-6E8A-4147-A177-3AD203B41FA5}">
                      <a16:colId xmlns:a16="http://schemas.microsoft.com/office/drawing/2014/main" val="115299754"/>
                    </a:ext>
                  </a:extLst>
                </a:gridCol>
                <a:gridCol w="2376638">
                  <a:extLst>
                    <a:ext uri="{9D8B030D-6E8A-4147-A177-3AD203B41FA5}">
                      <a16:colId xmlns:a16="http://schemas.microsoft.com/office/drawing/2014/main" val="2488552988"/>
                    </a:ext>
                  </a:extLst>
                </a:gridCol>
              </a:tblGrid>
              <a:tr h="299927">
                <a:tc gridSpan="4">
                  <a:txBody>
                    <a:bodyPr/>
                    <a:lstStyle/>
                    <a:p>
                      <a:pPr algn="ctr" fontAlgn="b"/>
                      <a:r>
                        <a:rPr lang="en-US" sz="2000" dirty="0">
                          <a:solidFill>
                            <a:srgbClr val="FFFFFF"/>
                          </a:solidFill>
                          <a:effectLst/>
                        </a:rPr>
                        <a:t>Business &amp; Management</a:t>
                      </a:r>
                      <a:endParaRPr lang="en-CA" sz="2000" dirty="0">
                        <a:solidFill>
                          <a:srgbClr val="FFFFFF"/>
                        </a:solidFill>
                        <a:effectLst/>
                      </a:endParaRPr>
                    </a:p>
                  </a:txBody>
                  <a:tcPr marL="75356" marR="75356" marT="75356" marB="753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l" fontAlgn="b"/>
                      <a:endParaRPr lang="en-CA" sz="900">
                        <a:solidFill>
                          <a:srgbClr val="FFFFFF"/>
                        </a:solidFill>
                        <a:effectLst/>
                      </a:endParaRPr>
                    </a:p>
                  </a:txBody>
                  <a:tcPr marL="75356" marR="75356" marT="75356" marB="75356"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04040"/>
                    </a:solidFill>
                  </a:tcPr>
                </a:tc>
                <a:tc hMerge="1">
                  <a:txBody>
                    <a:bodyPr/>
                    <a:lstStyle/>
                    <a:p>
                      <a:pPr algn="l" fontAlgn="b"/>
                      <a:endParaRPr lang="en-CA" sz="900" dirty="0">
                        <a:solidFill>
                          <a:srgbClr val="FFFFFF"/>
                        </a:solidFill>
                        <a:effectLst/>
                      </a:endParaRPr>
                    </a:p>
                  </a:txBody>
                  <a:tcPr marL="75356" marR="75356" marT="75356" marB="75356"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04040"/>
                    </a:solidFill>
                  </a:tcPr>
                </a:tc>
                <a:tc hMerge="1">
                  <a:txBody>
                    <a:bodyPr/>
                    <a:lstStyle/>
                    <a:p>
                      <a:pPr algn="l" fontAlgn="b"/>
                      <a:endParaRPr lang="en-US" sz="900" dirty="0">
                        <a:solidFill>
                          <a:srgbClr val="FFFFFF"/>
                        </a:solidFill>
                        <a:effectLst/>
                      </a:endParaRPr>
                    </a:p>
                  </a:txBody>
                  <a:tcPr marL="75356" marR="75356" marT="75356" marB="75356"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04040"/>
                    </a:solidFill>
                  </a:tcPr>
                </a:tc>
                <a:extLst>
                  <a:ext uri="{0D108BD9-81ED-4DB2-BD59-A6C34878D82A}">
                    <a16:rowId xmlns:a16="http://schemas.microsoft.com/office/drawing/2014/main" val="3273452884"/>
                  </a:ext>
                </a:extLst>
              </a:tr>
              <a:tr h="299927">
                <a:tc>
                  <a:txBody>
                    <a:bodyPr/>
                    <a:lstStyle/>
                    <a:p>
                      <a:pPr algn="ctr" fontAlgn="b"/>
                      <a:r>
                        <a:rPr lang="en-CA" sz="2000" dirty="0">
                          <a:solidFill>
                            <a:srgbClr val="FFFFFF"/>
                          </a:solidFill>
                          <a:effectLst/>
                        </a:rPr>
                        <a:t>Program</a:t>
                      </a:r>
                    </a:p>
                  </a:txBody>
                  <a:tcPr marL="75356" marR="75356" marT="75356" marB="753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2000" dirty="0">
                          <a:solidFill>
                            <a:srgbClr val="FFFFFF"/>
                          </a:solidFill>
                          <a:effectLst/>
                        </a:rPr>
                        <a:t>CEUs</a:t>
                      </a:r>
                    </a:p>
                  </a:txBody>
                  <a:tcPr marL="75356" marR="75356" marT="75356" marB="753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2000" dirty="0">
                          <a:solidFill>
                            <a:srgbClr val="FFFFFF"/>
                          </a:solidFill>
                          <a:effectLst/>
                        </a:rPr>
                        <a:t>Time to Complete</a:t>
                      </a:r>
                    </a:p>
                  </a:txBody>
                  <a:tcPr marL="75356" marR="75356" marT="75356" marB="753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US" sz="2000" dirty="0">
                          <a:solidFill>
                            <a:srgbClr val="FFFFFF"/>
                          </a:solidFill>
                          <a:effectLst/>
                        </a:rPr>
                        <a:t>Cost ($)</a:t>
                      </a:r>
                    </a:p>
                  </a:txBody>
                  <a:tcPr marL="75356" marR="75356" marT="75356" marB="7535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extLst>
                  <a:ext uri="{0D108BD9-81ED-4DB2-BD59-A6C34878D82A}">
                    <a16:rowId xmlns:a16="http://schemas.microsoft.com/office/drawing/2014/main" val="1480885321"/>
                  </a:ext>
                </a:extLst>
              </a:tr>
              <a:tr h="356450">
                <a:tc>
                  <a:txBody>
                    <a:bodyPr/>
                    <a:lstStyle/>
                    <a:p>
                      <a:pPr fontAlgn="ctr"/>
                      <a:r>
                        <a:rPr lang="en-CA" sz="2000" b="0" u="none" strike="noStrike" dirty="0">
                          <a:solidFill>
                            <a:srgbClr val="0050C8"/>
                          </a:solidFill>
                          <a:effectLst/>
                          <a:latin typeface="texgyreherosbold"/>
                          <a:hlinkClick r:id="rId2"/>
                        </a:rPr>
                        <a:t>Certificate in Data-Driven Decision Making</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dirty="0">
                          <a:effectLst/>
                        </a:rPr>
                        <a:t>2.4 CEUs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600" dirty="0">
                          <a:effectLst/>
                        </a:rPr>
                        <a:t>4 weeks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2000" dirty="0">
                          <a:effectLst/>
                        </a:rPr>
                        <a:t>1,295</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187508986"/>
                  </a:ext>
                </a:extLst>
              </a:tr>
              <a:tr h="500620">
                <a:tc>
                  <a:txBody>
                    <a:bodyPr/>
                    <a:lstStyle/>
                    <a:p>
                      <a:pPr fontAlgn="ctr"/>
                      <a:r>
                        <a:rPr lang="it-IT" sz="2000" b="0" u="none" strike="noStrike" dirty="0">
                          <a:solidFill>
                            <a:srgbClr val="0050C8"/>
                          </a:solidFill>
                          <a:effectLst/>
                          <a:latin typeface="texgyreherosbold"/>
                          <a:hlinkClick r:id="rId3"/>
                        </a:rPr>
                        <a:t>Certificate in Finance for Non-Financial Managers</a:t>
                      </a:r>
                      <a:endParaRPr lang="it-IT"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dirty="0">
                          <a:effectLst/>
                        </a:rPr>
                        <a:t>3.6 CEUs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a:effectLst/>
                        </a:rPr>
                        <a:t>6 weeks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rPr>
                        <a:t>2,295</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71073103"/>
                  </a:ext>
                </a:extLst>
              </a:tr>
              <a:tr h="356450">
                <a:tc>
                  <a:txBody>
                    <a:bodyPr/>
                    <a:lstStyle/>
                    <a:p>
                      <a:pPr fontAlgn="ctr"/>
                      <a:r>
                        <a:rPr lang="en-CA" sz="2000" b="0" u="none" strike="noStrike" dirty="0">
                          <a:solidFill>
                            <a:srgbClr val="0050C8"/>
                          </a:solidFill>
                          <a:effectLst/>
                          <a:latin typeface="texgyreherosbold"/>
                          <a:hlinkClick r:id="rId4"/>
                        </a:rPr>
                        <a:t>Certificate in Franchise Management</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a:effectLst/>
                        </a:rPr>
                        <a:t>6.3 CEUs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US" sz="1600" dirty="0">
                          <a:effectLst/>
                        </a:rPr>
                        <a:t>3 months to 2 years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2000" dirty="0">
                          <a:effectLst/>
                        </a:rPr>
                        <a:t>5,500</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002678108"/>
                  </a:ext>
                </a:extLst>
              </a:tr>
              <a:tr h="299927">
                <a:tc>
                  <a:txBody>
                    <a:bodyPr/>
                    <a:lstStyle/>
                    <a:p>
                      <a:pPr fontAlgn="ctr"/>
                      <a:r>
                        <a:rPr lang="en-CA" sz="2000" b="0" u="none" strike="noStrike">
                          <a:solidFill>
                            <a:srgbClr val="0050C8"/>
                          </a:solidFill>
                          <a:effectLst/>
                          <a:latin typeface="texgyreherosbold"/>
                          <a:hlinkClick r:id="rId5"/>
                        </a:rPr>
                        <a:t>Certificate in Managerial Finance</a:t>
                      </a:r>
                      <a:endParaRPr lang="en-CA" sz="200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dirty="0">
                          <a:effectLst/>
                        </a:rPr>
                        <a:t>12.6 CEUs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dirty="0">
                          <a:effectLst/>
                        </a:rPr>
                        <a:t>12 weeks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rPr>
                        <a:t>5,950</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37560116"/>
                  </a:ext>
                </a:extLst>
              </a:tr>
              <a:tr h="500620">
                <a:tc>
                  <a:txBody>
                    <a:bodyPr/>
                    <a:lstStyle/>
                    <a:p>
                      <a:pPr fontAlgn="ctr"/>
                      <a:r>
                        <a:rPr lang="en-CA" sz="2000" b="0" u="none" strike="noStrike" dirty="0">
                          <a:solidFill>
                            <a:srgbClr val="0050C8"/>
                          </a:solidFill>
                          <a:effectLst/>
                          <a:latin typeface="texgyreherosbold"/>
                          <a:hlinkClick r:id="rId6"/>
                        </a:rPr>
                        <a:t>Certificate in Project Management</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a:effectLst/>
                        </a:rPr>
                        <a:t>8.0 CEUs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US" sz="1600" dirty="0">
                          <a:effectLst/>
                        </a:rPr>
                        <a:t>As little as 2 weeks, up to 2 years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2000" dirty="0">
                          <a:effectLst/>
                        </a:rPr>
                        <a:t>6,965</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135401881"/>
                  </a:ext>
                </a:extLst>
              </a:tr>
              <a:tr h="299927">
                <a:tc>
                  <a:txBody>
                    <a:bodyPr/>
                    <a:lstStyle/>
                    <a:p>
                      <a:pPr fontAlgn="ctr"/>
                      <a:r>
                        <a:rPr lang="en-CA" sz="2000" b="0" u="none" strike="noStrike">
                          <a:solidFill>
                            <a:srgbClr val="0050C8"/>
                          </a:solidFill>
                          <a:effectLst/>
                          <a:latin typeface="texgyreherosbold"/>
                          <a:hlinkClick r:id="rId7"/>
                        </a:rPr>
                        <a:t>Certificate in Screenwriting</a:t>
                      </a:r>
                      <a:endParaRPr lang="en-CA" sz="200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3.6 CEUs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dirty="0">
                          <a:effectLst/>
                        </a:rPr>
                        <a:t>12 weeks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rPr>
                        <a:t>1,750</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8410653"/>
                  </a:ext>
                </a:extLst>
              </a:tr>
              <a:tr h="356450">
                <a:tc>
                  <a:txBody>
                    <a:bodyPr/>
                    <a:lstStyle/>
                    <a:p>
                      <a:pPr fontAlgn="ctr"/>
                      <a:r>
                        <a:rPr lang="en-CA" sz="2000" b="0" u="none" strike="noStrike" dirty="0">
                          <a:solidFill>
                            <a:srgbClr val="0050C8"/>
                          </a:solidFill>
                          <a:effectLst/>
                          <a:latin typeface="texgyreherosbold"/>
                          <a:hlinkClick r:id="rId8"/>
                        </a:rPr>
                        <a:t>Certificate in Strategic Management</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a:effectLst/>
                        </a:rPr>
                        <a:t>3.5 CEUs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600" dirty="0">
                          <a:effectLst/>
                        </a:rPr>
                        <a:t>1 week</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2000" dirty="0">
                          <a:effectLst/>
                        </a:rPr>
                        <a:t>3,995</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699448744"/>
                  </a:ext>
                </a:extLst>
              </a:tr>
              <a:tr h="500620">
                <a:tc>
                  <a:txBody>
                    <a:bodyPr/>
                    <a:lstStyle/>
                    <a:p>
                      <a:pPr fontAlgn="ctr"/>
                      <a:r>
                        <a:rPr lang="en-US" sz="2000" b="0" u="none" strike="noStrike" dirty="0">
                          <a:solidFill>
                            <a:srgbClr val="0050C8"/>
                          </a:solidFill>
                          <a:effectLst/>
                          <a:latin typeface="texgyreherosbold"/>
                          <a:hlinkClick r:id="rId9"/>
                        </a:rPr>
                        <a:t>Certificate in Strategic Thinking &amp; Leadership</a:t>
                      </a:r>
                      <a:endParaRPr lang="en-US"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3.2 CEUs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dirty="0">
                          <a:effectLst/>
                        </a:rPr>
                        <a:t>3 days</a:t>
                      </a: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rPr>
                        <a:t>2,995</a:t>
                      </a:r>
                      <a:endParaRPr lang="en-CA" sz="2000" dirty="0">
                        <a:effectLst/>
                      </a:endParaRPr>
                    </a:p>
                  </a:txBody>
                  <a:tcPr marL="75356" marR="75356" marT="75356" marB="753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28042280"/>
                  </a:ext>
                </a:extLst>
              </a:tr>
            </a:tbl>
          </a:graphicData>
        </a:graphic>
      </p:graphicFrame>
    </p:spTree>
    <p:extLst>
      <p:ext uri="{BB962C8B-B14F-4D97-AF65-F5344CB8AC3E}">
        <p14:creationId xmlns:p14="http://schemas.microsoft.com/office/powerpoint/2010/main" val="3594002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E98B790-B32F-DE29-AE33-5861DFAD5958}"/>
              </a:ext>
            </a:extLst>
          </p:cNvPr>
          <p:cNvGraphicFramePr>
            <a:graphicFrameLocks noGrp="1"/>
          </p:cNvGraphicFramePr>
          <p:nvPr/>
        </p:nvGraphicFramePr>
        <p:xfrm>
          <a:off x="528918" y="956845"/>
          <a:ext cx="11270601" cy="5637714"/>
        </p:xfrm>
        <a:graphic>
          <a:graphicData uri="http://schemas.openxmlformats.org/drawingml/2006/table">
            <a:tbl>
              <a:tblPr/>
              <a:tblGrid>
                <a:gridCol w="6789695">
                  <a:extLst>
                    <a:ext uri="{9D8B030D-6E8A-4147-A177-3AD203B41FA5}">
                      <a16:colId xmlns:a16="http://schemas.microsoft.com/office/drawing/2014/main" val="3392280797"/>
                    </a:ext>
                  </a:extLst>
                </a:gridCol>
                <a:gridCol w="1050884">
                  <a:extLst>
                    <a:ext uri="{9D8B030D-6E8A-4147-A177-3AD203B41FA5}">
                      <a16:colId xmlns:a16="http://schemas.microsoft.com/office/drawing/2014/main" val="1844508085"/>
                    </a:ext>
                  </a:extLst>
                </a:gridCol>
                <a:gridCol w="1878855">
                  <a:extLst>
                    <a:ext uri="{9D8B030D-6E8A-4147-A177-3AD203B41FA5}">
                      <a16:colId xmlns:a16="http://schemas.microsoft.com/office/drawing/2014/main" val="2173987152"/>
                    </a:ext>
                  </a:extLst>
                </a:gridCol>
                <a:gridCol w="1551167">
                  <a:extLst>
                    <a:ext uri="{9D8B030D-6E8A-4147-A177-3AD203B41FA5}">
                      <a16:colId xmlns:a16="http://schemas.microsoft.com/office/drawing/2014/main" val="481898861"/>
                    </a:ext>
                  </a:extLst>
                </a:gridCol>
              </a:tblGrid>
              <a:tr h="307524">
                <a:tc gridSpan="4">
                  <a:txBody>
                    <a:bodyPr/>
                    <a:lstStyle/>
                    <a:p>
                      <a:pPr algn="ctr" fontAlgn="b"/>
                      <a:r>
                        <a:rPr lang="en-US" sz="2000" dirty="0">
                          <a:solidFill>
                            <a:srgbClr val="FFFFFF"/>
                          </a:solidFill>
                          <a:effectLst/>
                        </a:rPr>
                        <a:t>Education &amp; Health Policy</a:t>
                      </a:r>
                      <a:endParaRPr lang="en-CA" sz="2000" dirty="0">
                        <a:solidFill>
                          <a:srgbClr val="FFFFFF"/>
                        </a:solidFill>
                        <a:effectLst/>
                      </a:endParaRPr>
                    </a:p>
                  </a:txBody>
                  <a:tcPr marL="62063" marR="62063" marT="62063" marB="6206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l" fontAlgn="b"/>
                      <a:endParaRPr lang="en-CA" sz="700" dirty="0">
                        <a:solidFill>
                          <a:srgbClr val="FFFFFF"/>
                        </a:solidFill>
                        <a:effectLst/>
                      </a:endParaRPr>
                    </a:p>
                  </a:txBody>
                  <a:tcPr marL="62063" marR="62063" marT="62063" marB="6206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04040"/>
                    </a:solidFill>
                  </a:tcPr>
                </a:tc>
                <a:tc hMerge="1">
                  <a:txBody>
                    <a:bodyPr/>
                    <a:lstStyle/>
                    <a:p>
                      <a:pPr algn="l" fontAlgn="b"/>
                      <a:endParaRPr lang="en-CA" sz="700" dirty="0">
                        <a:solidFill>
                          <a:srgbClr val="FFFFFF"/>
                        </a:solidFill>
                        <a:effectLst/>
                      </a:endParaRPr>
                    </a:p>
                  </a:txBody>
                  <a:tcPr marL="62063" marR="62063" marT="62063" marB="6206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04040"/>
                    </a:solidFill>
                  </a:tcPr>
                </a:tc>
                <a:tc hMerge="1">
                  <a:txBody>
                    <a:bodyPr/>
                    <a:lstStyle/>
                    <a:p>
                      <a:pPr algn="l" fontAlgn="b"/>
                      <a:endParaRPr lang="en-CA" sz="700" dirty="0">
                        <a:solidFill>
                          <a:srgbClr val="FFFFFF"/>
                        </a:solidFill>
                        <a:effectLst/>
                      </a:endParaRPr>
                    </a:p>
                  </a:txBody>
                  <a:tcPr marL="62063" marR="62063" marT="62063" marB="62063"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04040"/>
                    </a:solidFill>
                  </a:tcPr>
                </a:tc>
                <a:extLst>
                  <a:ext uri="{0D108BD9-81ED-4DB2-BD59-A6C34878D82A}">
                    <a16:rowId xmlns:a16="http://schemas.microsoft.com/office/drawing/2014/main" val="515928162"/>
                  </a:ext>
                </a:extLst>
              </a:tr>
              <a:tr h="526055">
                <a:tc>
                  <a:txBody>
                    <a:bodyPr/>
                    <a:lstStyle/>
                    <a:p>
                      <a:pPr algn="ctr" fontAlgn="b"/>
                      <a:r>
                        <a:rPr lang="en-CA" sz="2000" dirty="0">
                          <a:solidFill>
                            <a:srgbClr val="FFFFFF"/>
                          </a:solidFill>
                          <a:effectLst/>
                        </a:rPr>
                        <a:t>Program</a:t>
                      </a:r>
                    </a:p>
                  </a:txBody>
                  <a:tcPr marL="62063" marR="62063" marT="62063" marB="6206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2000" dirty="0">
                          <a:solidFill>
                            <a:srgbClr val="FFFFFF"/>
                          </a:solidFill>
                          <a:effectLst/>
                        </a:rPr>
                        <a:t>CEUs</a:t>
                      </a:r>
                    </a:p>
                  </a:txBody>
                  <a:tcPr marL="62063" marR="62063" marT="62063" marB="6206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2000" dirty="0">
                          <a:solidFill>
                            <a:srgbClr val="FFFFFF"/>
                          </a:solidFill>
                          <a:effectLst/>
                        </a:rPr>
                        <a:t>Time to Complete</a:t>
                      </a:r>
                    </a:p>
                  </a:txBody>
                  <a:tcPr marL="62063" marR="62063" marT="62063" marB="6206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US" sz="2000" dirty="0">
                          <a:solidFill>
                            <a:srgbClr val="FFFFFF"/>
                          </a:solidFill>
                          <a:effectLst/>
                        </a:rPr>
                        <a:t>Cost ($)</a:t>
                      </a:r>
                    </a:p>
                  </a:txBody>
                  <a:tcPr marL="62063" marR="62063" marT="62063" marB="6206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extLst>
                  <a:ext uri="{0D108BD9-81ED-4DB2-BD59-A6C34878D82A}">
                    <a16:rowId xmlns:a16="http://schemas.microsoft.com/office/drawing/2014/main" val="3422445303"/>
                  </a:ext>
                </a:extLst>
              </a:tr>
              <a:tr h="438643">
                <a:tc>
                  <a:txBody>
                    <a:bodyPr/>
                    <a:lstStyle/>
                    <a:p>
                      <a:pPr algn="ctr" fontAlgn="ctr"/>
                      <a:r>
                        <a:rPr lang="en-CA" sz="1800" b="0" u="none" strike="noStrike" dirty="0">
                          <a:solidFill>
                            <a:srgbClr val="0050C8"/>
                          </a:solidFill>
                          <a:effectLst/>
                          <a:latin typeface="texgyreherosbold"/>
                          <a:hlinkClick r:id="rId2"/>
                        </a:rPr>
                        <a:t>Certificate in Early Intervention</a:t>
                      </a:r>
                      <a:endParaRPr lang="en-CA" sz="18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dirty="0">
                          <a:effectLst/>
                        </a:rPr>
                        <a:t>18.0 CEUs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US" sz="1600" dirty="0">
                          <a:effectLst/>
                        </a:rPr>
                        <a:t>9 courses over 10 months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2000" dirty="0">
                          <a:effectLst/>
                        </a:rPr>
                        <a:t>6,000</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2295478201"/>
                  </a:ext>
                </a:extLst>
              </a:tr>
              <a:tr h="388845">
                <a:tc>
                  <a:txBody>
                    <a:bodyPr/>
                    <a:lstStyle/>
                    <a:p>
                      <a:pPr algn="ctr" fontAlgn="ctr"/>
                      <a:r>
                        <a:rPr lang="en-US" sz="1800" b="0" u="none" strike="noStrike" dirty="0">
                          <a:solidFill>
                            <a:srgbClr val="0050C8"/>
                          </a:solidFill>
                          <a:effectLst/>
                          <a:latin typeface="texgyreherosbold"/>
                          <a:hlinkClick r:id="rId3"/>
                        </a:rPr>
                        <a:t>Certificate in Education Program Evaluation</a:t>
                      </a:r>
                      <a:endParaRPr lang="en-US" sz="18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4.9 CEUs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dirty="0">
                          <a:effectLst/>
                        </a:rPr>
                        <a:t>7 weeks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rPr>
                        <a:t>2,797</a:t>
                      </a:r>
                      <a:endParaRPr lang="en-CA" sz="20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77601719"/>
                  </a:ext>
                </a:extLst>
              </a:tr>
              <a:tr h="388845">
                <a:tc>
                  <a:txBody>
                    <a:bodyPr/>
                    <a:lstStyle/>
                    <a:p>
                      <a:pPr algn="ctr" fontAlgn="ctr"/>
                      <a:r>
                        <a:rPr lang="en-CA" sz="1800" b="0" u="none" strike="noStrike" dirty="0">
                          <a:solidFill>
                            <a:srgbClr val="0050C8"/>
                          </a:solidFill>
                          <a:effectLst/>
                          <a:latin typeface="texgyreherosbold"/>
                          <a:hlinkClick r:id="rId4"/>
                        </a:rPr>
                        <a:t>Certificate in Global Displacement &amp; Migration Studies</a:t>
                      </a:r>
                      <a:endParaRPr lang="en-CA" sz="18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a:effectLst/>
                        </a:rPr>
                        <a:t>6.0 CEUs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600" dirty="0">
                          <a:effectLst/>
                        </a:rPr>
                        <a:t>1 week</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2000" dirty="0">
                          <a:effectLst/>
                        </a:rPr>
                        <a:t>5,995</a:t>
                      </a:r>
                      <a:endParaRPr lang="en-CA" sz="20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1284250"/>
                  </a:ext>
                </a:extLst>
              </a:tr>
              <a:tr h="438643">
                <a:tc>
                  <a:txBody>
                    <a:bodyPr/>
                    <a:lstStyle/>
                    <a:p>
                      <a:pPr algn="ctr" fontAlgn="ctr"/>
                      <a:r>
                        <a:rPr lang="en-US" sz="1800" b="0" u="none" strike="noStrike">
                          <a:solidFill>
                            <a:srgbClr val="0050C8"/>
                          </a:solidFill>
                          <a:effectLst/>
                          <a:latin typeface="texgyreherosbold"/>
                          <a:hlinkClick r:id="rId5"/>
                        </a:rPr>
                        <a:t>Certificate in Health &amp; Wellness Coaching</a:t>
                      </a:r>
                      <a:endParaRPr lang="en-US" sz="180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11.25 CEUs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US" sz="1600">
                          <a:effectLst/>
                        </a:rPr>
                        <a:t>8 courses over 8 months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rPr>
                        <a:t>8,500</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3104311"/>
                  </a:ext>
                </a:extLst>
              </a:tr>
              <a:tr h="388845">
                <a:tc>
                  <a:txBody>
                    <a:bodyPr/>
                    <a:lstStyle/>
                    <a:p>
                      <a:pPr algn="ctr" fontAlgn="ctr"/>
                      <a:r>
                        <a:rPr lang="en-US" sz="1800" b="0" u="none" strike="noStrike" dirty="0">
                          <a:solidFill>
                            <a:srgbClr val="0050C8"/>
                          </a:solidFill>
                          <a:effectLst/>
                          <a:latin typeface="texgyreherosbold"/>
                          <a:hlinkClick r:id="rId6"/>
                        </a:rPr>
                        <a:t>Certificate in Infant &amp; Early Childhood Mental Health</a:t>
                      </a:r>
                      <a:endParaRPr lang="en-US" sz="18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a:effectLst/>
                        </a:rPr>
                        <a:t>18.0 CEUs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600">
                          <a:effectLst/>
                        </a:rPr>
                        <a:t>9 months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2000" dirty="0">
                          <a:effectLst/>
                        </a:rPr>
                        <a:t>6,000</a:t>
                      </a:r>
                      <a:endParaRPr lang="en-CA" sz="20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789922346"/>
                  </a:ext>
                </a:extLst>
              </a:tr>
              <a:tr h="388845">
                <a:tc>
                  <a:txBody>
                    <a:bodyPr/>
                    <a:lstStyle/>
                    <a:p>
                      <a:pPr algn="ctr" fontAlgn="ctr"/>
                      <a:r>
                        <a:rPr lang="en-US" sz="1800" b="0" u="none" strike="noStrike" dirty="0">
                          <a:solidFill>
                            <a:srgbClr val="0050C8"/>
                          </a:solidFill>
                          <a:effectLst/>
                          <a:latin typeface="texgyreherosbold"/>
                          <a:hlinkClick r:id="rId7"/>
                        </a:rPr>
                        <a:t>Certificate in Infant &amp; Early Childhood Mental Health Consultation</a:t>
                      </a:r>
                      <a:endParaRPr lang="en-US" sz="18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10.0 CEUs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dirty="0">
                          <a:effectLst/>
                        </a:rPr>
                        <a:t>9 months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rPr>
                        <a:t>6,000</a:t>
                      </a:r>
                      <a:endParaRPr lang="en-CA" sz="20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06120125"/>
                  </a:ext>
                </a:extLst>
              </a:tr>
              <a:tr h="495014">
                <a:tc>
                  <a:txBody>
                    <a:bodyPr/>
                    <a:lstStyle/>
                    <a:p>
                      <a:pPr algn="ctr" fontAlgn="ctr"/>
                      <a:r>
                        <a:rPr lang="en-US" sz="1800" b="0" u="none" strike="noStrike">
                          <a:solidFill>
                            <a:srgbClr val="0050C8"/>
                          </a:solidFill>
                          <a:effectLst/>
                          <a:latin typeface="texgyreherosbold"/>
                          <a:hlinkClick r:id="rId8"/>
                        </a:rPr>
                        <a:t>Certificate in Infant &amp; Early Childhood Mental Health Family Leadership</a:t>
                      </a:r>
                      <a:endParaRPr lang="en-US" sz="180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dirty="0">
                          <a:effectLst/>
                        </a:rPr>
                        <a:t>18 CEUs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600">
                          <a:effectLst/>
                        </a:rPr>
                        <a:t>9 months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2000" dirty="0">
                          <a:effectLst/>
                        </a:rPr>
                        <a:t>6,000</a:t>
                      </a:r>
                      <a:endParaRPr lang="en-CA" sz="20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717905622"/>
                  </a:ext>
                </a:extLst>
              </a:tr>
              <a:tr h="388845">
                <a:tc>
                  <a:txBody>
                    <a:bodyPr/>
                    <a:lstStyle/>
                    <a:p>
                      <a:pPr algn="ctr" fontAlgn="ctr"/>
                      <a:r>
                        <a:rPr lang="en-CA" sz="1800" b="0" u="none" strike="noStrike" dirty="0">
                          <a:solidFill>
                            <a:srgbClr val="0050C8"/>
                          </a:solidFill>
                          <a:effectLst/>
                          <a:latin typeface="texgyreherosbold"/>
                          <a:hlinkClick r:id="rId9"/>
                        </a:rPr>
                        <a:t>Certificate in Instructional Design</a:t>
                      </a:r>
                      <a:endParaRPr lang="en-CA" sz="18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8.2 CEUs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dirty="0">
                          <a:effectLst/>
                        </a:rPr>
                        <a:t>4 months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2000" dirty="0">
                          <a:effectLst/>
                        </a:rPr>
                        <a:t>4,900</a:t>
                      </a:r>
                      <a:endParaRPr lang="en-CA" sz="20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51881798"/>
                  </a:ext>
                </a:extLst>
              </a:tr>
              <a:tr h="438643">
                <a:tc>
                  <a:txBody>
                    <a:bodyPr/>
                    <a:lstStyle/>
                    <a:p>
                      <a:pPr algn="ctr" fontAlgn="ctr"/>
                      <a:r>
                        <a:rPr lang="en-US" sz="1800" b="0" u="none" strike="noStrike" dirty="0">
                          <a:solidFill>
                            <a:srgbClr val="0050C8"/>
                          </a:solidFill>
                          <a:effectLst/>
                          <a:latin typeface="texgyreherosbold"/>
                          <a:hlinkClick r:id="rId10"/>
                        </a:rPr>
                        <a:t>Certificate in Teaching English as a Foreign Language</a:t>
                      </a:r>
                      <a:endParaRPr lang="en-US" sz="18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dirty="0">
                          <a:effectLst/>
                        </a:rPr>
                        <a:t>26.0 CEUs</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600" dirty="0">
                          <a:effectLst/>
                        </a:rPr>
                        <a:t>15 weeks + practicum</a:t>
                      </a: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2000" dirty="0">
                          <a:effectLst/>
                        </a:rPr>
                        <a:t>4,350</a:t>
                      </a:r>
                      <a:endParaRPr lang="en-CA" sz="2000" dirty="0">
                        <a:effectLst/>
                      </a:endParaRPr>
                    </a:p>
                  </a:txBody>
                  <a:tcPr marL="62063" marR="62063" marT="62063" marB="620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606092205"/>
                  </a:ext>
                </a:extLst>
              </a:tr>
            </a:tbl>
          </a:graphicData>
        </a:graphic>
      </p:graphicFrame>
      <p:sp>
        <p:nvSpPr>
          <p:cNvPr id="2" name="TextBox 1">
            <a:extLst>
              <a:ext uri="{FF2B5EF4-FFF2-40B4-BE49-F238E27FC236}">
                <a16:creationId xmlns:a16="http://schemas.microsoft.com/office/drawing/2014/main" id="{A3C8E6F7-B2EF-EC6E-3CFA-13DFB064B919}"/>
              </a:ext>
            </a:extLst>
          </p:cNvPr>
          <p:cNvSpPr txBox="1"/>
          <p:nvPr/>
        </p:nvSpPr>
        <p:spPr>
          <a:xfrm>
            <a:off x="221618" y="140254"/>
            <a:ext cx="8595122" cy="584775"/>
          </a:xfrm>
          <a:prstGeom prst="rect">
            <a:avLst/>
          </a:prstGeom>
          <a:noFill/>
          <a:ln>
            <a:solidFill>
              <a:schemeClr val="accent1"/>
            </a:solidFill>
          </a:ln>
        </p:spPr>
        <p:txBody>
          <a:bodyPr wrap="square">
            <a:spAutoFit/>
          </a:bodyPr>
          <a:lstStyle/>
          <a:p>
            <a:r>
              <a:rPr lang="en-US" sz="3200" b="1" dirty="0"/>
              <a:t>School of Continuing Studies (SCS)</a:t>
            </a:r>
            <a:endParaRPr lang="en-US" sz="3200" dirty="0"/>
          </a:p>
        </p:txBody>
      </p:sp>
    </p:spTree>
    <p:extLst>
      <p:ext uri="{BB962C8B-B14F-4D97-AF65-F5344CB8AC3E}">
        <p14:creationId xmlns:p14="http://schemas.microsoft.com/office/powerpoint/2010/main" val="3356979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98E2C64-2EAE-1CE9-FA71-080F915668DA}"/>
              </a:ext>
            </a:extLst>
          </p:cNvPr>
          <p:cNvGraphicFramePr>
            <a:graphicFrameLocks noGrp="1"/>
          </p:cNvGraphicFramePr>
          <p:nvPr/>
        </p:nvGraphicFramePr>
        <p:xfrm>
          <a:off x="437998" y="1146874"/>
          <a:ext cx="11361520" cy="5295900"/>
        </p:xfrm>
        <a:graphic>
          <a:graphicData uri="http://schemas.openxmlformats.org/drawingml/2006/table">
            <a:tbl>
              <a:tblPr/>
              <a:tblGrid>
                <a:gridCol w="6510792">
                  <a:extLst>
                    <a:ext uri="{9D8B030D-6E8A-4147-A177-3AD203B41FA5}">
                      <a16:colId xmlns:a16="http://schemas.microsoft.com/office/drawing/2014/main" val="2442925117"/>
                    </a:ext>
                  </a:extLst>
                </a:gridCol>
                <a:gridCol w="1232595">
                  <a:extLst>
                    <a:ext uri="{9D8B030D-6E8A-4147-A177-3AD203B41FA5}">
                      <a16:colId xmlns:a16="http://schemas.microsoft.com/office/drawing/2014/main" val="1605810488"/>
                    </a:ext>
                  </a:extLst>
                </a:gridCol>
                <a:gridCol w="2231983">
                  <a:extLst>
                    <a:ext uri="{9D8B030D-6E8A-4147-A177-3AD203B41FA5}">
                      <a16:colId xmlns:a16="http://schemas.microsoft.com/office/drawing/2014/main" val="3230705073"/>
                    </a:ext>
                  </a:extLst>
                </a:gridCol>
                <a:gridCol w="1386150">
                  <a:extLst>
                    <a:ext uri="{9D8B030D-6E8A-4147-A177-3AD203B41FA5}">
                      <a16:colId xmlns:a16="http://schemas.microsoft.com/office/drawing/2014/main" val="1447818780"/>
                    </a:ext>
                  </a:extLst>
                </a:gridCol>
              </a:tblGrid>
              <a:tr h="382766">
                <a:tc gridSpan="4">
                  <a:txBody>
                    <a:bodyPr/>
                    <a:lstStyle/>
                    <a:p>
                      <a:pPr algn="ctr" fontAlgn="b"/>
                      <a:r>
                        <a:rPr lang="en-US" sz="1600" b="1" dirty="0">
                          <a:solidFill>
                            <a:schemeClr val="tx1"/>
                          </a:solidFill>
                          <a:effectLst/>
                        </a:rPr>
                        <a:t>Executive Leadership</a:t>
                      </a:r>
                      <a:endParaRPr lang="en-CA" sz="1600" b="1" dirty="0">
                        <a:solidFill>
                          <a:schemeClr val="tx1"/>
                        </a:solidFill>
                        <a:effectLst/>
                      </a:endParaRPr>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CA"/>
                    </a:p>
                  </a:txBody>
                  <a:tcPr>
                    <a:lnL w="12700" cap="flat" cmpd="sng" algn="ctr">
                      <a:solidFill>
                        <a:schemeClr val="tx1"/>
                      </a:solidFill>
                      <a:prstDash val="solid"/>
                      <a:round/>
                      <a:headEnd type="none" w="med" len="med"/>
                      <a:tailEnd type="none" w="med" len="med"/>
                    </a:lnL>
                  </a:tcPr>
                </a:tc>
                <a:tc hMerge="1">
                  <a:txBody>
                    <a:bodyPr/>
                    <a:lstStyle/>
                    <a:p>
                      <a:endParaRPr lang="en-CA"/>
                    </a:p>
                  </a:txBody>
                  <a:tcPr/>
                </a:tc>
                <a:tc hMerge="1">
                  <a:txBody>
                    <a:bodyPr/>
                    <a:lstStyle/>
                    <a:p>
                      <a:endParaRPr lang="en-C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3191019"/>
                  </a:ext>
                </a:extLst>
              </a:tr>
              <a:tr h="382766">
                <a:tc>
                  <a:txBody>
                    <a:bodyPr/>
                    <a:lstStyle/>
                    <a:p>
                      <a:pPr algn="ctr" fontAlgn="b"/>
                      <a:r>
                        <a:rPr lang="en-CA" sz="1600" b="1" dirty="0">
                          <a:solidFill>
                            <a:srgbClr val="FFFFFF"/>
                          </a:solidFill>
                          <a:effectLst/>
                        </a:rPr>
                        <a:t>Program</a:t>
                      </a:r>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1600" b="1">
                          <a:solidFill>
                            <a:srgbClr val="FFFFFF"/>
                          </a:solidFill>
                          <a:effectLst/>
                        </a:rPr>
                        <a:t>CEUs</a:t>
                      </a:r>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1600" b="1">
                          <a:solidFill>
                            <a:srgbClr val="FFFFFF"/>
                          </a:solidFill>
                          <a:effectLst/>
                        </a:rPr>
                        <a:t>Time to Complete</a:t>
                      </a:r>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US" sz="1600" b="1">
                          <a:solidFill>
                            <a:srgbClr val="FFFFFF"/>
                          </a:solidFill>
                          <a:effectLst/>
                        </a:rPr>
                        <a:t>Cost</a:t>
                      </a:r>
                      <a:endParaRPr lang="en-CA" sz="1600" b="1">
                        <a:solidFill>
                          <a:srgbClr val="FFFFFF"/>
                        </a:solidFill>
                        <a:effectLst/>
                      </a:endParaRPr>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404040"/>
                    </a:solidFill>
                  </a:tcPr>
                </a:tc>
                <a:extLst>
                  <a:ext uri="{0D108BD9-81ED-4DB2-BD59-A6C34878D82A}">
                    <a16:rowId xmlns:a16="http://schemas.microsoft.com/office/drawing/2014/main" val="1615833750"/>
                  </a:ext>
                </a:extLst>
              </a:tr>
              <a:tr h="382766">
                <a:tc>
                  <a:txBody>
                    <a:bodyPr/>
                    <a:lstStyle/>
                    <a:p>
                      <a:pPr algn="ctr" fontAlgn="ctr"/>
                      <a:r>
                        <a:rPr lang="en-CA" sz="1600" b="1" u="none" strike="noStrike" dirty="0">
                          <a:solidFill>
                            <a:srgbClr val="0050C8"/>
                          </a:solidFill>
                          <a:effectLst/>
                          <a:latin typeface="texgyreherosbold"/>
                          <a:hlinkClick r:id="rId2"/>
                        </a:rPr>
                        <a:t>Executive Certificate in Facilitation</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400" b="1">
                          <a:effectLst/>
                        </a:rPr>
                        <a:t>8.7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US" sz="1400" b="1" dirty="0">
                          <a:effectLst/>
                        </a:rPr>
                        <a:t>4 courses over 4 months</a:t>
                      </a:r>
                      <a:endParaRPr lang="en-CA" sz="14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1600" b="1" dirty="0">
                          <a:effectLst/>
                        </a:rPr>
                        <a:t>8,700</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2491826859"/>
                  </a:ext>
                </a:extLst>
              </a:tr>
              <a:tr h="382766">
                <a:tc>
                  <a:txBody>
                    <a:bodyPr/>
                    <a:lstStyle/>
                    <a:p>
                      <a:pPr algn="ctr" fontAlgn="ctr"/>
                      <a:r>
                        <a:rPr lang="en-US" sz="1600" b="1" u="none" strike="noStrike" dirty="0">
                          <a:solidFill>
                            <a:srgbClr val="0050C8"/>
                          </a:solidFill>
                          <a:effectLst/>
                          <a:latin typeface="texgyreherosbold"/>
                          <a:hlinkClick r:id="rId3"/>
                        </a:rPr>
                        <a:t>Executive Certificate in Leadership Coaching</a:t>
                      </a:r>
                      <a:endParaRPr lang="en-US"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1400" b="1">
                          <a:effectLst/>
                        </a:rPr>
                        <a:t>14.85 CEUs</a:t>
                      </a:r>
                      <a:endParaRPr lang="en-US" sz="1400" b="1">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US" sz="1400" b="1" dirty="0">
                          <a:effectLst/>
                        </a:rPr>
                        <a:t>8 courses over 8 months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US" sz="1600" b="1" dirty="0">
                          <a:effectLst/>
                        </a:rPr>
                        <a:t>13,995</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extLst>
                  <a:ext uri="{0D108BD9-81ED-4DB2-BD59-A6C34878D82A}">
                    <a16:rowId xmlns:a16="http://schemas.microsoft.com/office/drawing/2014/main" val="510389901"/>
                  </a:ext>
                </a:extLst>
              </a:tr>
              <a:tr h="549035">
                <a:tc>
                  <a:txBody>
                    <a:bodyPr/>
                    <a:lstStyle/>
                    <a:p>
                      <a:pPr algn="ctr" fontAlgn="ctr"/>
                      <a:r>
                        <a:rPr lang="en-US" sz="1600" b="1" u="none" strike="noStrike" dirty="0">
                          <a:solidFill>
                            <a:srgbClr val="0050C8"/>
                          </a:solidFill>
                          <a:effectLst/>
                          <a:latin typeface="texgyreherosbold"/>
                          <a:hlinkClick r:id="rId4"/>
                        </a:rPr>
                        <a:t>Executive Certificate in Organization Development Consulting &amp; Change Leadership</a:t>
                      </a:r>
                      <a:endParaRPr lang="en-US"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400" b="1" dirty="0">
                          <a:effectLst/>
                        </a:rPr>
                        <a:t>17.1 CEUs</a:t>
                      </a:r>
                      <a:endParaRPr lang="en-US" sz="14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US" sz="1400" b="1" dirty="0">
                          <a:effectLst/>
                        </a:rPr>
                        <a:t>9 courses over 8 months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1600" b="1" dirty="0">
                          <a:effectLst/>
                        </a:rPr>
                        <a:t>11,895</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2339160558"/>
                  </a:ext>
                </a:extLst>
              </a:tr>
              <a:tr h="382766">
                <a:tc gridSpan="4">
                  <a:txBody>
                    <a:bodyPr/>
                    <a:lstStyle/>
                    <a:p>
                      <a:pPr algn="ctr" fontAlgn="b"/>
                      <a:r>
                        <a:rPr lang="en-US" sz="1600" b="1" dirty="0">
                          <a:solidFill>
                            <a:schemeClr val="tx1"/>
                          </a:solidFill>
                          <a:effectLst/>
                        </a:rPr>
                        <a:t>Organizational Mastery</a:t>
                      </a:r>
                      <a:endParaRPr lang="en-CA" sz="1600" b="1" dirty="0">
                        <a:solidFill>
                          <a:schemeClr val="tx1"/>
                        </a:solidFill>
                        <a:effectLst/>
                      </a:endParaRPr>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CA" sz="1400" dirty="0"/>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hMerge="1">
                  <a:txBody>
                    <a:bodyPr/>
                    <a:lstStyle/>
                    <a:p>
                      <a:pPr algn="l"/>
                      <a:endParaRPr lang="en-CA" sz="1400" dirty="0"/>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hMerge="1">
                  <a:txBody>
                    <a:bodyPr/>
                    <a:lstStyle/>
                    <a:p>
                      <a:endParaRPr lang="en-CA" sz="1600" dirty="0"/>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829212560"/>
                  </a:ext>
                </a:extLst>
              </a:tr>
              <a:tr h="382766">
                <a:tc>
                  <a:txBody>
                    <a:bodyPr/>
                    <a:lstStyle/>
                    <a:p>
                      <a:pPr algn="ctr" fontAlgn="ctr"/>
                      <a:r>
                        <a:rPr lang="en-CA" sz="1600" b="1" u="none" strike="noStrike" dirty="0">
                          <a:solidFill>
                            <a:srgbClr val="0050C8"/>
                          </a:solidFill>
                          <a:effectLst/>
                          <a:latin typeface="texgyreherosbold"/>
                          <a:hlinkClick r:id="rId5"/>
                        </a:rPr>
                        <a:t>Master Practitioner in Leadership</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400" b="1">
                          <a:effectLst/>
                        </a:rPr>
                        <a:t>4.0 CEUs</a:t>
                      </a:r>
                      <a:endParaRPr lang="en-CA" sz="14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400" b="1">
                          <a:effectLst/>
                        </a:rPr>
                        <a:t>8 weeks</a:t>
                      </a:r>
                      <a:endParaRPr lang="en-CA" sz="14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1600" b="1" dirty="0">
                          <a:effectLst/>
                        </a:rPr>
                        <a:t>2,995</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720423492"/>
                  </a:ext>
                </a:extLst>
              </a:tr>
              <a:tr h="384910">
                <a:tc>
                  <a:txBody>
                    <a:bodyPr/>
                    <a:lstStyle/>
                    <a:p>
                      <a:pPr algn="ctr" fontAlgn="ctr"/>
                      <a:r>
                        <a:rPr lang="en-US" sz="1600" b="1" u="none" strike="noStrike" dirty="0">
                          <a:solidFill>
                            <a:srgbClr val="0050C8"/>
                          </a:solidFill>
                          <a:effectLst/>
                          <a:latin typeface="texgyreherosbold"/>
                          <a:hlinkClick r:id="rId6"/>
                        </a:rPr>
                        <a:t>Master Practitioner of Meeting Design &amp; Group Dynamics</a:t>
                      </a:r>
                      <a:endParaRPr lang="en-US"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400" b="1">
                          <a:effectLst/>
                        </a:rPr>
                        <a:t>2.4 CEUs</a:t>
                      </a:r>
                      <a:endParaRPr lang="en-US" sz="1400" b="1">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400" b="1">
                          <a:effectLst/>
                        </a:rPr>
                        <a:t>3 consecutive days</a:t>
                      </a:r>
                      <a:endParaRPr lang="en-US" sz="1400" b="1">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1600" b="1" dirty="0">
                          <a:effectLst/>
                        </a:rPr>
                        <a:t>3,595</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913067582"/>
                  </a:ext>
                </a:extLst>
              </a:tr>
              <a:tr h="382766">
                <a:tc>
                  <a:txBody>
                    <a:bodyPr/>
                    <a:lstStyle/>
                    <a:p>
                      <a:pPr algn="ctr" fontAlgn="ctr"/>
                      <a:r>
                        <a:rPr lang="en-CA" sz="1600" b="1" u="none" strike="noStrike" dirty="0">
                          <a:solidFill>
                            <a:srgbClr val="0050C8"/>
                          </a:solidFill>
                          <a:effectLst/>
                          <a:latin typeface="texgyreherosbold"/>
                          <a:hlinkClick r:id="rId7"/>
                        </a:rPr>
                        <a:t>Master Practitioner of Negotiation</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400" b="1" dirty="0">
                          <a:effectLst/>
                        </a:rPr>
                        <a:t>2.4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400" b="1" dirty="0">
                          <a:effectLst/>
                        </a:rPr>
                        <a:t>3 days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1600" b="1" dirty="0">
                          <a:effectLst/>
                        </a:rPr>
                        <a:t>2,995</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2494686856"/>
                  </a:ext>
                </a:extLst>
              </a:tr>
            </a:tbl>
          </a:graphicData>
        </a:graphic>
      </p:graphicFrame>
      <p:sp>
        <p:nvSpPr>
          <p:cNvPr id="6" name="TextBox 5">
            <a:extLst>
              <a:ext uri="{FF2B5EF4-FFF2-40B4-BE49-F238E27FC236}">
                <a16:creationId xmlns:a16="http://schemas.microsoft.com/office/drawing/2014/main" id="{9D5509BF-B880-51F7-2625-3E7E7F897548}"/>
              </a:ext>
            </a:extLst>
          </p:cNvPr>
          <p:cNvSpPr txBox="1"/>
          <p:nvPr/>
        </p:nvSpPr>
        <p:spPr>
          <a:xfrm>
            <a:off x="221618" y="140254"/>
            <a:ext cx="8595122" cy="584775"/>
          </a:xfrm>
          <a:prstGeom prst="rect">
            <a:avLst/>
          </a:prstGeom>
          <a:noFill/>
          <a:ln>
            <a:solidFill>
              <a:schemeClr val="accent1"/>
            </a:solidFill>
          </a:ln>
        </p:spPr>
        <p:txBody>
          <a:bodyPr wrap="square">
            <a:spAutoFit/>
          </a:bodyPr>
          <a:lstStyle/>
          <a:p>
            <a:r>
              <a:rPr lang="en-US" sz="3200" b="1" dirty="0"/>
              <a:t>School of Continuing Studies (SCS)</a:t>
            </a:r>
            <a:endParaRPr lang="en-US" sz="3200" dirty="0"/>
          </a:p>
        </p:txBody>
      </p:sp>
    </p:spTree>
    <p:extLst>
      <p:ext uri="{BB962C8B-B14F-4D97-AF65-F5344CB8AC3E}">
        <p14:creationId xmlns:p14="http://schemas.microsoft.com/office/powerpoint/2010/main" val="291032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latin typeface="Calibri" panose="020F0502020204030204" pitchFamily="34" charset="0"/>
                <a:cs typeface="Calibri" panose="020F0502020204030204" pitchFamily="34" charset="0"/>
              </a:rPr>
              <a:t>Background on the APMCP and  the LAMP</a:t>
            </a:r>
            <a:endParaRPr lang="en-CA" sz="3600" b="1" dirty="0">
              <a:solidFill>
                <a:schemeClr val="tx1"/>
              </a:solidFill>
              <a:latin typeface="Calibri" panose="020F0502020204030204" pitchFamily="34" charset="0"/>
              <a:cs typeface="Calibri" panose="020F0502020204030204" pitchFamily="34" charset="0"/>
            </a:endParaRPr>
          </a:p>
        </p:txBody>
      </p:sp>
      <p:sp>
        <p:nvSpPr>
          <p:cNvPr id="6" name="Text Placeholder 5"/>
          <p:cNvSpPr>
            <a:spLocks noGrp="1"/>
          </p:cNvSpPr>
          <p:nvPr>
            <p:ph type="body" sz="quarter" idx="13"/>
          </p:nvPr>
        </p:nvSpPr>
        <p:spPr>
          <a:xfrm>
            <a:off x="332924" y="1472123"/>
            <a:ext cx="11521987" cy="317426"/>
          </a:xfrm>
        </p:spPr>
        <p:txBody>
          <a:bodyPr/>
          <a:lstStyle/>
          <a:p>
            <a:pPr marL="0" indent="0">
              <a:buNone/>
            </a:pPr>
            <a:r>
              <a:rPr lang="en-US" sz="2000"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Message from the Minister of Economic Development and Minister Responsible for Asia Pacific Initiative:</a:t>
            </a:r>
            <a:endParaRPr lang="en-CA" sz="20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p:txBody>
      </p:sp>
      <p:sp>
        <p:nvSpPr>
          <p:cNvPr id="16" name="Rectangle 15"/>
          <p:cNvSpPr/>
          <p:nvPr/>
        </p:nvSpPr>
        <p:spPr>
          <a:xfrm>
            <a:off x="338677" y="2285241"/>
            <a:ext cx="5758117" cy="2788199"/>
          </a:xfrm>
          <a:prstGeom prst="rect">
            <a:avLst/>
          </a:prstGeom>
          <a:gradFill>
            <a:gsLst>
              <a:gs pos="16000">
                <a:schemeClr val="accent3"/>
              </a:gs>
              <a:gs pos="100000">
                <a:schemeClr val="accent4"/>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a:solidFill>
                <a:prstClr val="white"/>
              </a:solidFill>
              <a:latin typeface="Calibri"/>
            </a:endParaRPr>
          </a:p>
        </p:txBody>
      </p:sp>
      <p:sp>
        <p:nvSpPr>
          <p:cNvPr id="15" name="Rectangle 14"/>
          <p:cNvSpPr/>
          <p:nvPr/>
        </p:nvSpPr>
        <p:spPr>
          <a:xfrm>
            <a:off x="6096794" y="2285241"/>
            <a:ext cx="5758117" cy="2788199"/>
          </a:xfrm>
          <a:prstGeom prst="rect">
            <a:avLst/>
          </a:prstGeom>
          <a:solidFill>
            <a:srgbClr val="FFD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a:solidFill>
                <a:prstClr val="white"/>
              </a:solidFill>
              <a:latin typeface="Calibri"/>
            </a:endParaRPr>
          </a:p>
        </p:txBody>
      </p:sp>
      <p:sp>
        <p:nvSpPr>
          <p:cNvPr id="7" name="TextBox 6"/>
          <p:cNvSpPr txBox="1"/>
          <p:nvPr/>
        </p:nvSpPr>
        <p:spPr>
          <a:xfrm>
            <a:off x="468005" y="2570956"/>
            <a:ext cx="5415488" cy="1421338"/>
          </a:xfrm>
          <a:prstGeom prst="rect">
            <a:avLst/>
          </a:prstGeom>
          <a:noFill/>
        </p:spPr>
        <p:txBody>
          <a:bodyPr wrap="square" lIns="0" tIns="0" rIns="0" bIns="35992" rtlCol="0">
            <a:spAutoFit/>
          </a:bodyPr>
          <a:lstStyle/>
          <a:p>
            <a:pPr marL="0" indent="0" defTabSz="914264">
              <a:spcAft>
                <a:spcPts val="600"/>
              </a:spcAft>
              <a:buClr>
                <a:srgbClr val="B0E900"/>
              </a:buClr>
              <a:buNone/>
            </a:pPr>
            <a:r>
              <a:rPr lang="en-US"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“The McRae Institute of International Management at Capilano College succeeds in preparing young professionals to become global leaders. Through the Institute, graduate acquire the experience needed in today’s business climate to excel”</a:t>
            </a:r>
            <a:endParaRPr lang="en-US" dirty="0">
              <a:solidFill>
                <a:schemeClr val="bg1"/>
              </a:solidFill>
              <a:latin typeface="Calibri"/>
            </a:endParaRPr>
          </a:p>
        </p:txBody>
      </p:sp>
      <p:sp>
        <p:nvSpPr>
          <p:cNvPr id="11" name="TextBox 10"/>
          <p:cNvSpPr txBox="1"/>
          <p:nvPr/>
        </p:nvSpPr>
        <p:spPr>
          <a:xfrm>
            <a:off x="6227708" y="2480781"/>
            <a:ext cx="5413902" cy="2397118"/>
          </a:xfrm>
          <a:prstGeom prst="rect">
            <a:avLst/>
          </a:prstGeom>
          <a:noFill/>
        </p:spPr>
        <p:txBody>
          <a:bodyPr wrap="square" lIns="0" tIns="0" rIns="0" bIns="35992" rtlCol="0">
            <a:spAutoFit/>
          </a:bodyPr>
          <a:lstStyle/>
          <a:p>
            <a:pPr>
              <a:lnSpc>
                <a:spcPct val="107000"/>
              </a:lnSpc>
              <a:spcAft>
                <a:spcPts val="800"/>
              </a:spcAft>
            </a:pPr>
            <a:r>
              <a:rPr lang="en-US" kern="100" dirty="0">
                <a:effectLst/>
                <a:latin typeface="Aptos" panose="020B0004020202020204" pitchFamily="34" charset="0"/>
                <a:ea typeface="Aptos" panose="020B0004020202020204" pitchFamily="34" charset="0"/>
                <a:cs typeface="Arial" panose="020B0604020202020204" pitchFamily="34" charset="0"/>
              </a:rPr>
              <a:t>“Designed to expand Canada’s human resource capacity and networks in Asia and Latin America, graduates of your program have gone on to successful careers in all sectors and industries throughout the world. They create a supportive community of well-trained, committed internationalists who form a management network and enhance Canada’s global connections.”</a:t>
            </a:r>
            <a:endParaRPr lang="en-CA"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Picture 3" descr="Capilano University - Tourism Industry Association of BC">
            <a:extLst>
              <a:ext uri="{FF2B5EF4-FFF2-40B4-BE49-F238E27FC236}">
                <a16:creationId xmlns:a16="http://schemas.microsoft.com/office/drawing/2014/main" id="{74D1A17D-B7B6-18F9-FAAE-15F84B5CB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2543" y="5989778"/>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F926232-A81A-CD35-2D3C-E4D97523043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6064824"/>
            <a:ext cx="1481982" cy="67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006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FA4DB75-EF3B-9F06-CF8E-FBA32E4F544B}"/>
              </a:ext>
            </a:extLst>
          </p:cNvPr>
          <p:cNvGraphicFramePr>
            <a:graphicFrameLocks noGrp="1"/>
          </p:cNvGraphicFramePr>
          <p:nvPr/>
        </p:nvGraphicFramePr>
        <p:xfrm>
          <a:off x="513559" y="1266624"/>
          <a:ext cx="11164881" cy="5052060"/>
        </p:xfrm>
        <a:graphic>
          <a:graphicData uri="http://schemas.openxmlformats.org/drawingml/2006/table">
            <a:tbl>
              <a:tblPr/>
              <a:tblGrid>
                <a:gridCol w="4513853">
                  <a:extLst>
                    <a:ext uri="{9D8B030D-6E8A-4147-A177-3AD203B41FA5}">
                      <a16:colId xmlns:a16="http://schemas.microsoft.com/office/drawing/2014/main" val="3497924655"/>
                    </a:ext>
                  </a:extLst>
                </a:gridCol>
                <a:gridCol w="2127842">
                  <a:extLst>
                    <a:ext uri="{9D8B030D-6E8A-4147-A177-3AD203B41FA5}">
                      <a16:colId xmlns:a16="http://schemas.microsoft.com/office/drawing/2014/main" val="256256698"/>
                    </a:ext>
                  </a:extLst>
                </a:gridCol>
                <a:gridCol w="3461396">
                  <a:extLst>
                    <a:ext uri="{9D8B030D-6E8A-4147-A177-3AD203B41FA5}">
                      <a16:colId xmlns:a16="http://schemas.microsoft.com/office/drawing/2014/main" val="3108873524"/>
                    </a:ext>
                  </a:extLst>
                </a:gridCol>
                <a:gridCol w="1061790">
                  <a:extLst>
                    <a:ext uri="{9D8B030D-6E8A-4147-A177-3AD203B41FA5}">
                      <a16:colId xmlns:a16="http://schemas.microsoft.com/office/drawing/2014/main" val="83651366"/>
                    </a:ext>
                  </a:extLst>
                </a:gridCol>
              </a:tblGrid>
              <a:tr h="0">
                <a:tc gridSpan="4">
                  <a:txBody>
                    <a:bodyPr/>
                    <a:lstStyle/>
                    <a:p>
                      <a:pPr algn="ctr" fontAlgn="b"/>
                      <a:r>
                        <a:rPr lang="en-US" sz="1600" b="1" dirty="0">
                          <a:solidFill>
                            <a:srgbClr val="FFFFFF"/>
                          </a:solidFill>
                          <a:effectLst/>
                        </a:rPr>
                        <a:t>Social Impact</a:t>
                      </a:r>
                      <a:endParaRPr lang="en-CA" sz="1600" b="1" dirty="0">
                        <a:solidFill>
                          <a:srgbClr val="FFFFFF"/>
                        </a:solidFill>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l" fontAlgn="b"/>
                      <a:endParaRPr lang="en-CA">
                        <a:solidFill>
                          <a:srgbClr val="FFFFFF"/>
                        </a:solidFill>
                        <a:effectLst/>
                      </a:endParaRPr>
                    </a:p>
                  </a:txBody>
                  <a:tcPr marL="158750" marR="158750" marT="158750" marB="1587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04040"/>
                    </a:solidFill>
                  </a:tcPr>
                </a:tc>
                <a:tc hMerge="1">
                  <a:txBody>
                    <a:bodyPr/>
                    <a:lstStyle/>
                    <a:p>
                      <a:pPr algn="l" fontAlgn="b"/>
                      <a:endParaRPr lang="en-CA" dirty="0">
                        <a:solidFill>
                          <a:srgbClr val="FFFFFF"/>
                        </a:solidFill>
                        <a:effectLst/>
                      </a:endParaRPr>
                    </a:p>
                  </a:txBody>
                  <a:tcPr marL="158750" marR="158750" marT="158750" marB="15875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04040"/>
                    </a:solidFill>
                  </a:tcPr>
                </a:tc>
                <a:tc hMerge="1">
                  <a:txBody>
                    <a:bodyPr/>
                    <a:lstStyle/>
                    <a:p>
                      <a:pPr algn="l" fontAlgn="b"/>
                      <a:endParaRPr lang="en-CA" dirty="0">
                        <a:solidFill>
                          <a:srgbClr val="FFFFFF"/>
                        </a:solidFill>
                        <a:effectLst/>
                      </a:endParaRPr>
                    </a:p>
                  </a:txBody>
                  <a:tcPr marL="158750" marR="158750" marT="158750" marB="15875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04040"/>
                    </a:solidFill>
                  </a:tcPr>
                </a:tc>
                <a:extLst>
                  <a:ext uri="{0D108BD9-81ED-4DB2-BD59-A6C34878D82A}">
                    <a16:rowId xmlns:a16="http://schemas.microsoft.com/office/drawing/2014/main" val="955310138"/>
                  </a:ext>
                </a:extLst>
              </a:tr>
              <a:tr h="0">
                <a:tc>
                  <a:txBody>
                    <a:bodyPr/>
                    <a:lstStyle/>
                    <a:p>
                      <a:pPr algn="ctr" fontAlgn="b"/>
                      <a:r>
                        <a:rPr lang="en-CA" sz="1600" b="1">
                          <a:solidFill>
                            <a:srgbClr val="FFFFFF"/>
                          </a:solidFill>
                          <a:effectLst/>
                        </a:rPr>
                        <a:t>Program</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1600" b="1">
                          <a:solidFill>
                            <a:srgbClr val="FFFFFF"/>
                          </a:solidFill>
                          <a:effectLst/>
                        </a:rPr>
                        <a:t>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1600" b="1" dirty="0">
                          <a:solidFill>
                            <a:srgbClr val="FFFFFF"/>
                          </a:solidFill>
                          <a:effectLst/>
                        </a:rPr>
                        <a:t>Time to Complete</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US" sz="1600" b="1" dirty="0">
                          <a:solidFill>
                            <a:srgbClr val="FFFFFF"/>
                          </a:solidFill>
                          <a:effectLst/>
                        </a:rPr>
                        <a:t>Cost ($)</a:t>
                      </a:r>
                      <a:endParaRPr lang="en-CA" sz="1600" b="1" dirty="0">
                        <a:solidFill>
                          <a:srgbClr val="FFFFFF"/>
                        </a:solidFill>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extLst>
                  <a:ext uri="{0D108BD9-81ED-4DB2-BD59-A6C34878D82A}">
                    <a16:rowId xmlns:a16="http://schemas.microsoft.com/office/drawing/2014/main" val="1030745032"/>
                  </a:ext>
                </a:extLst>
              </a:tr>
              <a:tr h="0">
                <a:tc>
                  <a:txBody>
                    <a:bodyPr/>
                    <a:lstStyle/>
                    <a:p>
                      <a:pPr algn="ctr" fontAlgn="ctr"/>
                      <a:r>
                        <a:rPr lang="en-CA" sz="1600" b="1" u="none" strike="noStrike" dirty="0">
                          <a:solidFill>
                            <a:srgbClr val="0050C8"/>
                          </a:solidFill>
                          <a:effectLst/>
                          <a:latin typeface="texgyreherosbold"/>
                          <a:hlinkClick r:id="rId2"/>
                        </a:rPr>
                        <a:t>Certificate in Social Impact Branding</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b="1">
                          <a:effectLst/>
                        </a:rPr>
                        <a:t>3.7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600" b="1" dirty="0">
                          <a:effectLst/>
                        </a:rPr>
                        <a:t>3 consecutive days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1600" b="1" dirty="0">
                          <a:effectLst/>
                        </a:rPr>
                        <a:t>2,995</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572481769"/>
                  </a:ext>
                </a:extLst>
              </a:tr>
              <a:tr h="0">
                <a:tc>
                  <a:txBody>
                    <a:bodyPr/>
                    <a:lstStyle/>
                    <a:p>
                      <a:pPr algn="ctr" fontAlgn="ctr"/>
                      <a:r>
                        <a:rPr lang="en-CA" sz="1600" b="1" u="none" strike="noStrike">
                          <a:solidFill>
                            <a:srgbClr val="0050C8"/>
                          </a:solidFill>
                          <a:effectLst/>
                          <a:latin typeface="texgyreherosbold"/>
                          <a:hlinkClick r:id="rId3"/>
                        </a:rPr>
                        <a:t>Certificate in Social Impact Consulting</a:t>
                      </a:r>
                      <a:endParaRPr lang="en-CA" sz="1600" b="1">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b="1">
                          <a:effectLst/>
                        </a:rPr>
                        <a:t>12.6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b="1">
                          <a:effectLst/>
                        </a:rPr>
                        <a:t>3 months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dirty="0">
                          <a:effectLst/>
                        </a:rPr>
                        <a:t>5,995</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92034739"/>
                  </a:ext>
                </a:extLst>
              </a:tr>
              <a:tr h="0">
                <a:tc>
                  <a:txBody>
                    <a:bodyPr/>
                    <a:lstStyle/>
                    <a:p>
                      <a:pPr algn="ctr" fontAlgn="ctr"/>
                      <a:r>
                        <a:rPr lang="en-US" sz="1600" b="1" u="none" strike="noStrike">
                          <a:solidFill>
                            <a:srgbClr val="0050C8"/>
                          </a:solidFill>
                          <a:effectLst/>
                          <a:latin typeface="texgyreherosbold"/>
                          <a:hlinkClick r:id="rId4"/>
                        </a:rPr>
                        <a:t>Certificate in Social Impact Partnerships</a:t>
                      </a:r>
                      <a:endParaRPr lang="en-US" sz="1600" b="1">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CA" sz="1600" b="1">
                          <a:effectLst/>
                        </a:rPr>
                        <a:t>3.7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fontAlgn="ctr"/>
                      <a:r>
                        <a:rPr lang="en-CA" sz="1600" b="1" dirty="0">
                          <a:effectLst/>
                        </a:rPr>
                        <a:t>3 consecutive days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ctr"/>
                      <a:r>
                        <a:rPr lang="en-US" sz="1600" b="1" dirty="0">
                          <a:effectLst/>
                        </a:rPr>
                        <a:t>2,995</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2923929405"/>
                  </a:ext>
                </a:extLst>
              </a:tr>
              <a:tr h="0">
                <a:tc>
                  <a:txBody>
                    <a:bodyPr/>
                    <a:lstStyle/>
                    <a:p>
                      <a:pPr algn="ctr" fontAlgn="ctr"/>
                      <a:r>
                        <a:rPr lang="en-US" sz="1600" b="1" u="none" strike="noStrike">
                          <a:solidFill>
                            <a:srgbClr val="0050C8"/>
                          </a:solidFill>
                          <a:effectLst/>
                          <a:latin typeface="texgyreherosbold"/>
                          <a:hlinkClick r:id="rId5"/>
                        </a:rPr>
                        <a:t>Certificate in Social Impact Storytelling</a:t>
                      </a:r>
                      <a:endParaRPr lang="en-US" sz="1600" b="1">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b="1" dirty="0">
                          <a:effectLst/>
                        </a:rPr>
                        <a:t>12.6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b="1" dirty="0">
                          <a:effectLst/>
                        </a:rPr>
                        <a:t>3 months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dirty="0">
                          <a:effectLst/>
                        </a:rPr>
                        <a:t>5,995</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77789997"/>
                  </a:ext>
                </a:extLst>
              </a:tr>
              <a:tr h="0">
                <a:tc gridSpan="4">
                  <a:txBody>
                    <a:bodyPr/>
                    <a:lstStyle/>
                    <a:p>
                      <a:pPr algn="ctr" fontAlgn="b"/>
                      <a:r>
                        <a:rPr lang="en-US" sz="1600" b="1" dirty="0">
                          <a:solidFill>
                            <a:srgbClr val="FFFFFF"/>
                          </a:solidFill>
                          <a:effectLst/>
                        </a:rPr>
                        <a:t>Marketing and Communication</a:t>
                      </a:r>
                      <a:endParaRPr lang="en-CA" sz="1600" b="1" dirty="0">
                        <a:solidFill>
                          <a:srgbClr val="FFFFFF"/>
                        </a:solidFill>
                        <a:effectLst/>
                      </a:endParaRPr>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l" fontAlgn="b"/>
                      <a:endParaRPr lang="en-CA" sz="1400" dirty="0">
                        <a:solidFill>
                          <a:srgbClr val="FFFFFF"/>
                        </a:solidFill>
                        <a:effectLst/>
                      </a:endParaRPr>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hMerge="1">
                  <a:txBody>
                    <a:bodyPr/>
                    <a:lstStyle/>
                    <a:p>
                      <a:pPr algn="l" fontAlgn="b"/>
                      <a:endParaRPr lang="en-CA" sz="1600" dirty="0">
                        <a:solidFill>
                          <a:srgbClr val="FFFFFF"/>
                        </a:solidFill>
                        <a:effectLst/>
                      </a:endParaRPr>
                    </a:p>
                  </a:txBody>
                  <a:tcPr marL="158750" marR="158750" marT="158750" marB="1587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fontAlgn="ctr"/>
                      <a:endParaRPr lang="en-CA" sz="1600"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86527410"/>
                  </a:ext>
                </a:extLst>
              </a:tr>
              <a:tr h="0">
                <a:tc>
                  <a:txBody>
                    <a:bodyPr/>
                    <a:lstStyle/>
                    <a:p>
                      <a:pPr algn="ctr" fontAlgn="ctr"/>
                      <a:r>
                        <a:rPr lang="en-CA" sz="1600" b="1" u="none" strike="noStrike" dirty="0">
                          <a:solidFill>
                            <a:srgbClr val="0050C8"/>
                          </a:solidFill>
                          <a:effectLst/>
                          <a:latin typeface="texgyreherosbold"/>
                          <a:hlinkClick r:id="rId6"/>
                        </a:rPr>
                        <a:t>Certificate in Digital Marketing Strategy</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400" b="1">
                          <a:effectLst/>
                        </a:rPr>
                        <a:t>9.5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b="1" dirty="0">
                          <a:effectLst/>
                        </a:rPr>
                        <a:t>12 weeks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dirty="0">
                          <a:effectLst/>
                        </a:rPr>
                        <a:t>4,995</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97191100"/>
                  </a:ext>
                </a:extLst>
              </a:tr>
              <a:tr h="0">
                <a:tc>
                  <a:txBody>
                    <a:bodyPr/>
                    <a:lstStyle/>
                    <a:p>
                      <a:pPr algn="ctr" fontAlgn="ctr"/>
                      <a:r>
                        <a:rPr lang="it-IT" sz="1600" b="1" u="none" strike="noStrike" dirty="0">
                          <a:solidFill>
                            <a:srgbClr val="0050C8"/>
                          </a:solidFill>
                          <a:effectLst/>
                          <a:latin typeface="texgyreherosbold"/>
                          <a:hlinkClick r:id="rId7"/>
                        </a:rPr>
                        <a:t>Certificate in Social Media Marketing</a:t>
                      </a:r>
                      <a:endParaRPr lang="it-IT"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400" b="1">
                          <a:effectLst/>
                        </a:rPr>
                        <a:t>4.8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b="1" dirty="0">
                          <a:effectLst/>
                        </a:rPr>
                        <a:t>6 weeks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dirty="0">
                          <a:effectLst/>
                        </a:rPr>
                        <a:t>3,995</a:t>
                      </a:r>
                      <a:endParaRPr lang="en-CA" sz="1600" b="1"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5464127"/>
                  </a:ext>
                </a:extLst>
              </a:tr>
            </a:tbl>
          </a:graphicData>
        </a:graphic>
      </p:graphicFrame>
      <p:sp>
        <p:nvSpPr>
          <p:cNvPr id="6" name="TextBox 5">
            <a:extLst>
              <a:ext uri="{FF2B5EF4-FFF2-40B4-BE49-F238E27FC236}">
                <a16:creationId xmlns:a16="http://schemas.microsoft.com/office/drawing/2014/main" id="{33A0C16C-FD70-0DB4-A648-CD8C5B5DF664}"/>
              </a:ext>
            </a:extLst>
          </p:cNvPr>
          <p:cNvSpPr txBox="1"/>
          <p:nvPr/>
        </p:nvSpPr>
        <p:spPr>
          <a:xfrm>
            <a:off x="221618" y="140254"/>
            <a:ext cx="8595122" cy="584775"/>
          </a:xfrm>
          <a:prstGeom prst="rect">
            <a:avLst/>
          </a:prstGeom>
          <a:noFill/>
          <a:ln>
            <a:solidFill>
              <a:schemeClr val="accent1"/>
            </a:solidFill>
          </a:ln>
        </p:spPr>
        <p:txBody>
          <a:bodyPr wrap="square">
            <a:spAutoFit/>
          </a:bodyPr>
          <a:lstStyle/>
          <a:p>
            <a:r>
              <a:rPr lang="en-US" sz="3200" b="1" dirty="0"/>
              <a:t>School of Continuing Studies (SCS)</a:t>
            </a:r>
            <a:endParaRPr lang="en-US" sz="3200" dirty="0"/>
          </a:p>
        </p:txBody>
      </p:sp>
    </p:spTree>
    <p:extLst>
      <p:ext uri="{BB962C8B-B14F-4D97-AF65-F5344CB8AC3E}">
        <p14:creationId xmlns:p14="http://schemas.microsoft.com/office/powerpoint/2010/main" val="2610653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7B940B7-83F8-28B1-CEA3-AF1E62CD66A7}"/>
              </a:ext>
            </a:extLst>
          </p:cNvPr>
          <p:cNvGraphicFramePr>
            <a:graphicFrameLocks noGrp="1"/>
          </p:cNvGraphicFramePr>
          <p:nvPr/>
        </p:nvGraphicFramePr>
        <p:xfrm>
          <a:off x="1205753" y="1224990"/>
          <a:ext cx="10506083" cy="5113020"/>
        </p:xfrm>
        <a:graphic>
          <a:graphicData uri="http://schemas.openxmlformats.org/drawingml/2006/table">
            <a:tbl>
              <a:tblPr/>
              <a:tblGrid>
                <a:gridCol w="4815424">
                  <a:extLst>
                    <a:ext uri="{9D8B030D-6E8A-4147-A177-3AD203B41FA5}">
                      <a16:colId xmlns:a16="http://schemas.microsoft.com/office/drawing/2014/main" val="4006287102"/>
                    </a:ext>
                  </a:extLst>
                </a:gridCol>
                <a:gridCol w="2270003">
                  <a:extLst>
                    <a:ext uri="{9D8B030D-6E8A-4147-A177-3AD203B41FA5}">
                      <a16:colId xmlns:a16="http://schemas.microsoft.com/office/drawing/2014/main" val="3346067227"/>
                    </a:ext>
                  </a:extLst>
                </a:gridCol>
                <a:gridCol w="2287928">
                  <a:extLst>
                    <a:ext uri="{9D8B030D-6E8A-4147-A177-3AD203B41FA5}">
                      <a16:colId xmlns:a16="http://schemas.microsoft.com/office/drawing/2014/main" val="3340605195"/>
                    </a:ext>
                  </a:extLst>
                </a:gridCol>
                <a:gridCol w="1132728">
                  <a:extLst>
                    <a:ext uri="{9D8B030D-6E8A-4147-A177-3AD203B41FA5}">
                      <a16:colId xmlns:a16="http://schemas.microsoft.com/office/drawing/2014/main" val="484375819"/>
                    </a:ext>
                  </a:extLst>
                </a:gridCol>
              </a:tblGrid>
              <a:tr h="0">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dirty="0">
                          <a:effectLst/>
                        </a:rPr>
                        <a:t>Technology and Security</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l" fontAlgn="b"/>
                      <a:endParaRPr lang="en-CA" sz="1600">
                        <a:solidFill>
                          <a:srgbClr val="FFFFFF"/>
                        </a:solidFill>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hMerge="1">
                  <a:txBody>
                    <a:bodyPr/>
                    <a:lstStyle/>
                    <a:p>
                      <a:pPr algn="l" fontAlgn="b"/>
                      <a:endParaRPr lang="en-CA" sz="1600" dirty="0">
                        <a:solidFill>
                          <a:srgbClr val="FFFFFF"/>
                        </a:solidFill>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hMerge="1">
                  <a:txBody>
                    <a:bodyPr/>
                    <a:lstStyle/>
                    <a:p>
                      <a:pPr algn="l" fontAlgn="b"/>
                      <a:endParaRPr lang="en-CA" sz="1600" dirty="0">
                        <a:solidFill>
                          <a:srgbClr val="FFFFFF"/>
                        </a:solidFill>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extLst>
                  <a:ext uri="{0D108BD9-81ED-4DB2-BD59-A6C34878D82A}">
                    <a16:rowId xmlns:a16="http://schemas.microsoft.com/office/drawing/2014/main" val="915237145"/>
                  </a:ext>
                </a:extLst>
              </a:tr>
              <a:tr h="0">
                <a:tc>
                  <a:txBody>
                    <a:bodyPr/>
                    <a:lstStyle/>
                    <a:p>
                      <a:pPr algn="ctr" fontAlgn="b"/>
                      <a:r>
                        <a:rPr lang="en-CA" sz="1600" dirty="0">
                          <a:solidFill>
                            <a:srgbClr val="FFFFFF"/>
                          </a:solidFill>
                          <a:effectLst/>
                        </a:rPr>
                        <a:t>Program</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1600">
                          <a:solidFill>
                            <a:srgbClr val="FFFFFF"/>
                          </a:solidFill>
                          <a:effectLst/>
                        </a:rPr>
                        <a:t>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CA" sz="1600" dirty="0">
                          <a:solidFill>
                            <a:srgbClr val="FFFFFF"/>
                          </a:solidFill>
                          <a:effectLst/>
                        </a:rPr>
                        <a:t>Time to Complete</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tc>
                  <a:txBody>
                    <a:bodyPr/>
                    <a:lstStyle/>
                    <a:p>
                      <a:pPr algn="ctr" fontAlgn="b"/>
                      <a:r>
                        <a:rPr lang="en-US" sz="1600" dirty="0">
                          <a:solidFill>
                            <a:srgbClr val="FFFFFF"/>
                          </a:solidFill>
                          <a:effectLst/>
                        </a:rPr>
                        <a:t>Cost ($)</a:t>
                      </a:r>
                      <a:endParaRPr lang="en-CA" sz="1600" dirty="0">
                        <a:solidFill>
                          <a:srgbClr val="FFFFFF"/>
                        </a:solidFill>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4040"/>
                    </a:solidFill>
                  </a:tcPr>
                </a:tc>
                <a:extLst>
                  <a:ext uri="{0D108BD9-81ED-4DB2-BD59-A6C34878D82A}">
                    <a16:rowId xmlns:a16="http://schemas.microsoft.com/office/drawing/2014/main" val="1480847821"/>
                  </a:ext>
                </a:extLst>
              </a:tr>
              <a:tr h="0">
                <a:tc>
                  <a:txBody>
                    <a:bodyPr/>
                    <a:lstStyle/>
                    <a:p>
                      <a:pPr algn="ctr" fontAlgn="ctr"/>
                      <a:r>
                        <a:rPr lang="en-US" sz="1600" b="0" u="none" strike="noStrike" dirty="0">
                          <a:solidFill>
                            <a:srgbClr val="0050C8"/>
                          </a:solidFill>
                          <a:effectLst/>
                          <a:latin typeface="texgyreherosbold"/>
                          <a:hlinkClick r:id="rId2"/>
                        </a:rPr>
                        <a:t>Certificate in Advanced Data Visualization</a:t>
                      </a:r>
                      <a:endParaRPr lang="en-US" sz="1600"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dirty="0">
                          <a:effectLst/>
                        </a:rPr>
                        <a:t>12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a:effectLst/>
                        </a:rPr>
                        <a:t>12 weeks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dirty="0">
                          <a:effectLst/>
                        </a:rPr>
                        <a:t>5,950</a:t>
                      </a:r>
                      <a:endParaRPr lang="en-CA" sz="1600"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52307927"/>
                  </a:ext>
                </a:extLst>
              </a:tr>
              <a:tr h="0">
                <a:tc>
                  <a:txBody>
                    <a:bodyPr/>
                    <a:lstStyle/>
                    <a:p>
                      <a:pPr algn="ctr" fontAlgn="ctr"/>
                      <a:r>
                        <a:rPr lang="it-IT" sz="1600" b="0" u="none" strike="noStrike">
                          <a:solidFill>
                            <a:srgbClr val="0050C8"/>
                          </a:solidFill>
                          <a:effectLst/>
                          <a:latin typeface="texgyreherosbold"/>
                          <a:hlinkClick r:id="rId3"/>
                        </a:rPr>
                        <a:t>Certificate in AI Governance &amp; Compliance</a:t>
                      </a:r>
                      <a:endParaRPr lang="it-IT" sz="160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3.2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a:effectLst/>
                        </a:rPr>
                        <a:t>6 weeks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dirty="0">
                          <a:effectLst/>
                        </a:rPr>
                        <a:t>2,995</a:t>
                      </a:r>
                      <a:endParaRPr lang="en-CA" sz="1600"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2006998"/>
                  </a:ext>
                </a:extLst>
              </a:tr>
              <a:tr h="0">
                <a:tc>
                  <a:txBody>
                    <a:bodyPr/>
                    <a:lstStyle/>
                    <a:p>
                      <a:pPr algn="ctr" fontAlgn="ctr"/>
                      <a:r>
                        <a:rPr lang="en-CA" sz="1600" b="0" u="none" strike="noStrike">
                          <a:solidFill>
                            <a:srgbClr val="0050C8"/>
                          </a:solidFill>
                          <a:effectLst/>
                          <a:latin typeface="texgyreherosbold"/>
                          <a:hlinkClick r:id="rId4"/>
                        </a:rPr>
                        <a:t>Certificate in Cybersecurity Strategy</a:t>
                      </a:r>
                      <a:endParaRPr lang="en-CA" sz="160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10.8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a:effectLst/>
                        </a:rPr>
                        <a:t>12 weeks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dirty="0">
                          <a:effectLst/>
                        </a:rPr>
                        <a:t>3,995</a:t>
                      </a:r>
                      <a:endParaRPr lang="en-CA" sz="1600"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96316896"/>
                  </a:ext>
                </a:extLst>
              </a:tr>
              <a:tr h="0">
                <a:tc>
                  <a:txBody>
                    <a:bodyPr/>
                    <a:lstStyle/>
                    <a:p>
                      <a:pPr algn="ctr" fontAlgn="ctr"/>
                      <a:r>
                        <a:rPr lang="en-CA" sz="1600" b="0" u="none" strike="noStrike">
                          <a:solidFill>
                            <a:srgbClr val="0050C8"/>
                          </a:solidFill>
                          <a:effectLst/>
                          <a:latin typeface="texgyreherosbold"/>
                          <a:hlinkClick r:id="rId5"/>
                        </a:rPr>
                        <a:t>Certificate in Data Analytics</a:t>
                      </a:r>
                      <a:endParaRPr lang="en-CA" sz="160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9.5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a:effectLst/>
                        </a:rPr>
                        <a:t>12 weeks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dirty="0">
                          <a:effectLst/>
                        </a:rPr>
                        <a:t>6,995</a:t>
                      </a:r>
                      <a:endParaRPr lang="en-CA" sz="1600"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47029698"/>
                  </a:ext>
                </a:extLst>
              </a:tr>
              <a:tr h="0">
                <a:tc>
                  <a:txBody>
                    <a:bodyPr/>
                    <a:lstStyle/>
                    <a:p>
                      <a:pPr algn="ctr" fontAlgn="ctr"/>
                      <a:r>
                        <a:rPr lang="en-CA" sz="1600" b="0" u="none" strike="noStrike">
                          <a:solidFill>
                            <a:srgbClr val="0050C8"/>
                          </a:solidFill>
                          <a:effectLst/>
                          <a:latin typeface="texgyreherosbold"/>
                          <a:hlinkClick r:id="rId6"/>
                        </a:rPr>
                        <a:t>Certificate in Data Science</a:t>
                      </a:r>
                      <a:endParaRPr lang="en-CA" sz="160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10.8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dirty="0">
                          <a:effectLst/>
                        </a:rPr>
                        <a:t>4 months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dirty="0">
                          <a:effectLst/>
                        </a:rPr>
                        <a:t>7,496</a:t>
                      </a:r>
                      <a:endParaRPr lang="en-CA" sz="1600"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9050628"/>
                  </a:ext>
                </a:extLst>
              </a:tr>
              <a:tr h="0">
                <a:tc>
                  <a:txBody>
                    <a:bodyPr/>
                    <a:lstStyle/>
                    <a:p>
                      <a:pPr algn="ctr" fontAlgn="ctr"/>
                      <a:r>
                        <a:rPr lang="en-CA" sz="1600" b="0" u="none" strike="noStrike">
                          <a:solidFill>
                            <a:srgbClr val="0050C8"/>
                          </a:solidFill>
                          <a:effectLst/>
                          <a:latin typeface="texgyreherosbold"/>
                          <a:hlinkClick r:id="rId7"/>
                        </a:rPr>
                        <a:t>Certificate in Data-Driven Decision Making</a:t>
                      </a:r>
                      <a:endParaRPr lang="en-CA" sz="160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2.4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a:effectLst/>
                        </a:rPr>
                        <a:t>4 weeks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dirty="0">
                          <a:effectLst/>
                        </a:rPr>
                        <a:t>1,295</a:t>
                      </a:r>
                      <a:endParaRPr lang="en-CA" sz="1600"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82716213"/>
                  </a:ext>
                </a:extLst>
              </a:tr>
              <a:tr h="0">
                <a:tc>
                  <a:txBody>
                    <a:bodyPr/>
                    <a:lstStyle/>
                    <a:p>
                      <a:pPr algn="ctr" fontAlgn="ctr"/>
                      <a:r>
                        <a:rPr lang="en-CA" sz="1600" b="0" u="none" strike="noStrike">
                          <a:solidFill>
                            <a:srgbClr val="0050C8"/>
                          </a:solidFill>
                          <a:effectLst/>
                          <a:latin typeface="texgyreherosbold"/>
                          <a:hlinkClick r:id="rId8"/>
                        </a:rPr>
                        <a:t>Certificate in GenAI for Team Productivity</a:t>
                      </a:r>
                      <a:endParaRPr lang="en-CA" sz="160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CA" sz="1600">
                          <a:effectLst/>
                        </a:rPr>
                        <a:t>5.6 CEUs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ctr" fontAlgn="ctr"/>
                      <a:r>
                        <a:rPr lang="en-CA" sz="1600" dirty="0">
                          <a:effectLst/>
                        </a:rPr>
                        <a:t>8 weeks</a:t>
                      </a: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dirty="0">
                          <a:effectLst/>
                        </a:rPr>
                        <a:t>3,995</a:t>
                      </a:r>
                      <a:endParaRPr lang="en-CA" sz="1600" dirty="0">
                        <a:effectLst/>
                      </a:endParaRPr>
                    </a:p>
                  </a:txBody>
                  <a:tcPr marL="158750" marR="158750" marT="158750" marB="158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34308156"/>
                  </a:ext>
                </a:extLst>
              </a:tr>
            </a:tbl>
          </a:graphicData>
        </a:graphic>
      </p:graphicFrame>
      <p:sp>
        <p:nvSpPr>
          <p:cNvPr id="5" name="TextBox 4">
            <a:extLst>
              <a:ext uri="{FF2B5EF4-FFF2-40B4-BE49-F238E27FC236}">
                <a16:creationId xmlns:a16="http://schemas.microsoft.com/office/drawing/2014/main" id="{F990064E-53C1-D287-FE14-523E4FDBD799}"/>
              </a:ext>
            </a:extLst>
          </p:cNvPr>
          <p:cNvSpPr txBox="1"/>
          <p:nvPr/>
        </p:nvSpPr>
        <p:spPr>
          <a:xfrm>
            <a:off x="221618" y="140254"/>
            <a:ext cx="8595122" cy="584775"/>
          </a:xfrm>
          <a:prstGeom prst="rect">
            <a:avLst/>
          </a:prstGeom>
          <a:noFill/>
          <a:ln>
            <a:solidFill>
              <a:schemeClr val="accent1"/>
            </a:solidFill>
          </a:ln>
        </p:spPr>
        <p:txBody>
          <a:bodyPr wrap="square">
            <a:spAutoFit/>
          </a:bodyPr>
          <a:lstStyle/>
          <a:p>
            <a:r>
              <a:rPr lang="en-US" sz="3200" b="1" dirty="0"/>
              <a:t>School of Continuing Studies (SCS)</a:t>
            </a:r>
            <a:endParaRPr lang="en-US" sz="3200" dirty="0"/>
          </a:p>
        </p:txBody>
      </p:sp>
    </p:spTree>
    <p:extLst>
      <p:ext uri="{BB962C8B-B14F-4D97-AF65-F5344CB8AC3E}">
        <p14:creationId xmlns:p14="http://schemas.microsoft.com/office/powerpoint/2010/main" val="2888053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90F586-D825-764D-0B3D-DA49598A6673}"/>
              </a:ext>
            </a:extLst>
          </p:cNvPr>
          <p:cNvSpPr txBox="1"/>
          <p:nvPr/>
        </p:nvSpPr>
        <p:spPr>
          <a:xfrm>
            <a:off x="221618" y="140254"/>
            <a:ext cx="8595122" cy="584775"/>
          </a:xfrm>
          <a:prstGeom prst="rect">
            <a:avLst/>
          </a:prstGeom>
          <a:noFill/>
          <a:ln>
            <a:solidFill>
              <a:schemeClr val="accent1"/>
            </a:solidFill>
          </a:ln>
        </p:spPr>
        <p:txBody>
          <a:bodyPr wrap="square">
            <a:spAutoFit/>
          </a:bodyPr>
          <a:lstStyle/>
          <a:p>
            <a:r>
              <a:rPr lang="en-CA" sz="3200" b="1" dirty="0"/>
              <a:t>McDonough School of Business</a:t>
            </a:r>
            <a:endParaRPr lang="en-US" sz="3200" b="1" dirty="0"/>
          </a:p>
        </p:txBody>
      </p:sp>
      <p:sp>
        <p:nvSpPr>
          <p:cNvPr id="6" name="TextBox 5">
            <a:extLst>
              <a:ext uri="{FF2B5EF4-FFF2-40B4-BE49-F238E27FC236}">
                <a16:creationId xmlns:a16="http://schemas.microsoft.com/office/drawing/2014/main" id="{88356CC0-C003-DFCB-DB89-E3105D6BB905}"/>
              </a:ext>
            </a:extLst>
          </p:cNvPr>
          <p:cNvSpPr txBox="1"/>
          <p:nvPr/>
        </p:nvSpPr>
        <p:spPr>
          <a:xfrm>
            <a:off x="221618" y="948089"/>
            <a:ext cx="11577900" cy="533992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200" b="1" dirty="0">
                <a:highlight>
                  <a:srgbClr val="FFFF00"/>
                </a:highlight>
              </a:rPr>
              <a:t>Customize the Executive Master’s in Leadership to Advance Your Organization (EML):</a:t>
            </a:r>
          </a:p>
          <a:p>
            <a:r>
              <a:rPr lang="en-US" sz="2200" b="0" i="0" dirty="0">
                <a:solidFill>
                  <a:srgbClr val="041E42"/>
                </a:solidFill>
                <a:effectLst/>
              </a:rPr>
              <a:t>the Executive Master’s in Leadership (EML) has a longstanding tradition as a destination for individuals to learn the research-based techniques and skillsets to advance their organizations and their careers. Building upon that success, the 32-credit degree program for executives is now offered to organizations seeking to customize the degree to elevate their workforce through an in-depth study of the art and science of effective leadership behaviors.</a:t>
            </a:r>
          </a:p>
          <a:p>
            <a:pPr marL="285750" indent="-285750">
              <a:lnSpc>
                <a:spcPct val="150000"/>
              </a:lnSpc>
              <a:buFont typeface="Arial" panose="020B0604020202020204" pitchFamily="34" charset="0"/>
              <a:buChar char="•"/>
            </a:pPr>
            <a:r>
              <a:rPr lang="en-US" sz="2200" b="1" dirty="0">
                <a:highlight>
                  <a:srgbClr val="FFFF00"/>
                </a:highlight>
              </a:rPr>
              <a:t>Business of Sustainability Certificate</a:t>
            </a:r>
          </a:p>
          <a:p>
            <a:r>
              <a:rPr lang="en-US" sz="2200" dirty="0"/>
              <a:t>A 4-day program priced at $3,800, focusing on the integration of sustainable practices into business strategies. The blended format includes both in-person and online components, providing flexibility for participants.</a:t>
            </a:r>
            <a:endParaRPr lang="en-US" sz="2200" b="0" i="0" dirty="0">
              <a:solidFill>
                <a:srgbClr val="041E42"/>
              </a:solidFill>
              <a:effectLst/>
            </a:endParaRPr>
          </a:p>
          <a:p>
            <a:pPr marL="342900" indent="-342900">
              <a:lnSpc>
                <a:spcPct val="150000"/>
              </a:lnSpc>
              <a:buFont typeface="Arial" panose="020B0604020202020204" pitchFamily="34" charset="0"/>
              <a:buChar char="•"/>
            </a:pPr>
            <a:r>
              <a:rPr lang="en-US" sz="2200" b="1" dirty="0">
                <a:highlight>
                  <a:srgbClr val="FFFF00"/>
                </a:highlight>
              </a:rPr>
              <a:t>FINRA Institute at Georgetown Certified Regulatory and Compliance Professional (CRCP)</a:t>
            </a:r>
            <a:endParaRPr lang="en-US" sz="2200" b="1" i="0" dirty="0">
              <a:solidFill>
                <a:srgbClr val="041E42"/>
              </a:solidFill>
              <a:effectLst/>
              <a:highlight>
                <a:srgbClr val="FFFF00"/>
              </a:highlight>
            </a:endParaRPr>
          </a:p>
          <a:p>
            <a:r>
              <a:rPr lang="en-US" sz="2200" dirty="0"/>
              <a:t>This program consists of two sessions (Week I and Week II) and costs $15,000. It is designed for professionals in the financial industry, offering a comprehensive understanding of regulatory and compliance issues. The blended format combines online and in-person learning. </a:t>
            </a:r>
            <a:endParaRPr lang="en-CA" sz="2200" dirty="0"/>
          </a:p>
        </p:txBody>
      </p:sp>
    </p:spTree>
    <p:extLst>
      <p:ext uri="{BB962C8B-B14F-4D97-AF65-F5344CB8AC3E}">
        <p14:creationId xmlns:p14="http://schemas.microsoft.com/office/powerpoint/2010/main" val="14197033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71E7-D751-8B22-0CA9-41D7C90A45A1}"/>
              </a:ext>
            </a:extLst>
          </p:cNvPr>
          <p:cNvSpPr>
            <a:spLocks noGrp="1"/>
          </p:cNvSpPr>
          <p:nvPr>
            <p:ph type="title"/>
          </p:nvPr>
        </p:nvSpPr>
        <p:spPr>
          <a:xfrm>
            <a:off x="838200" y="203339"/>
            <a:ext cx="10515600" cy="1325563"/>
          </a:xfrm>
        </p:spPr>
        <p:txBody>
          <a:bodyPr>
            <a:normAutofit/>
          </a:bodyPr>
          <a:lstStyle/>
          <a:p>
            <a:r>
              <a:rPr lang="en-US" b="1" dirty="0">
                <a:solidFill>
                  <a:srgbClr val="7030A0"/>
                </a:solidFill>
                <a:latin typeface="+mn-lt"/>
              </a:rPr>
              <a:t>Georgetown University Insights: </a:t>
            </a:r>
            <a:br>
              <a:rPr lang="en-US" b="1" dirty="0">
                <a:solidFill>
                  <a:srgbClr val="7030A0"/>
                </a:solidFill>
                <a:latin typeface="+mn-lt"/>
              </a:rPr>
            </a:br>
            <a:r>
              <a:rPr lang="en-US" sz="3200" b="1" dirty="0">
                <a:solidFill>
                  <a:srgbClr val="7030A0"/>
                </a:solidFill>
                <a:latin typeface="+mn-lt"/>
              </a:rPr>
              <a:t>Establishing </a:t>
            </a:r>
            <a:r>
              <a:rPr lang="en-US" sz="3200" b="1" dirty="0" err="1">
                <a:solidFill>
                  <a:srgbClr val="7030A0"/>
                </a:solidFill>
                <a:latin typeface="+mn-lt"/>
              </a:rPr>
              <a:t>CapU</a:t>
            </a:r>
            <a:r>
              <a:rPr lang="en-US" sz="3200" b="1" dirty="0">
                <a:solidFill>
                  <a:srgbClr val="7030A0"/>
                </a:solidFill>
                <a:latin typeface="+mn-lt"/>
              </a:rPr>
              <a:t> as a Global Executive Training Hub</a:t>
            </a:r>
            <a:endParaRPr lang="en-US" b="1" dirty="0">
              <a:solidFill>
                <a:srgbClr val="7030A0"/>
              </a:solidFill>
              <a:latin typeface="+mn-lt"/>
            </a:endParaRPr>
          </a:p>
        </p:txBody>
      </p:sp>
      <p:sp>
        <p:nvSpPr>
          <p:cNvPr id="5" name="Rectangle 2">
            <a:extLst>
              <a:ext uri="{FF2B5EF4-FFF2-40B4-BE49-F238E27FC236}">
                <a16:creationId xmlns:a16="http://schemas.microsoft.com/office/drawing/2014/main" id="{0BEE24E0-FE60-29E1-E5C7-F62AC45997F6}"/>
              </a:ext>
            </a:extLst>
          </p:cNvPr>
          <p:cNvSpPr>
            <a:spLocks noGrp="1" noChangeArrowheads="1"/>
          </p:cNvSpPr>
          <p:nvPr>
            <p:ph idx="1"/>
          </p:nvPr>
        </p:nvSpPr>
        <p:spPr bwMode="auto">
          <a:xfrm>
            <a:off x="187035" y="1642714"/>
            <a:ext cx="11790219" cy="468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Font typeface="+mj-lt"/>
              <a:buAutoNum type="arabicPeriod"/>
            </a:pPr>
            <a:r>
              <a:rPr lang="en-US" sz="2000" b="1" dirty="0"/>
              <a:t>Making Vancouver a Center for Executive Learning</a:t>
            </a:r>
            <a:endParaRPr lang="en-US" sz="2000" dirty="0"/>
          </a:p>
          <a:p>
            <a:pPr lvl="1">
              <a:lnSpc>
                <a:spcPct val="150000"/>
              </a:lnSpc>
              <a:buFont typeface="Wingdings" panose="05000000000000000000" pitchFamily="2" charset="2"/>
              <a:buChar char="Ø"/>
            </a:pPr>
            <a:r>
              <a:rPr lang="en-US" sz="1800" dirty="0"/>
              <a:t>Georgetown has successfully positioned Doha and Jakarta as global training destinations, proving that executive education can thrive beyond traditional academic settings.</a:t>
            </a:r>
          </a:p>
          <a:p>
            <a:pPr lvl="1">
              <a:lnSpc>
                <a:spcPct val="150000"/>
              </a:lnSpc>
            </a:pPr>
            <a:r>
              <a:rPr lang="en-US" sz="1800" i="1" dirty="0" err="1">
                <a:solidFill>
                  <a:srgbClr val="7030A0"/>
                </a:solidFill>
              </a:rPr>
              <a:t>CapU</a:t>
            </a:r>
            <a:r>
              <a:rPr lang="en-US" sz="1800" i="1" dirty="0">
                <a:solidFill>
                  <a:srgbClr val="7030A0"/>
                </a:solidFill>
              </a:rPr>
              <a:t> can leverage this model to attract international professionals in business, policy, and leadership, using Vancouver’s strategic location to its advantage.</a:t>
            </a:r>
          </a:p>
          <a:p>
            <a:pPr>
              <a:lnSpc>
                <a:spcPct val="150000"/>
              </a:lnSpc>
              <a:buFont typeface="+mj-lt"/>
              <a:buAutoNum type="arabicPeriod"/>
            </a:pPr>
            <a:r>
              <a:rPr lang="en-US" sz="2000" b="1" dirty="0"/>
              <a:t>Developing Short-Term Executive Programs Inspired by Georgetown</a:t>
            </a:r>
            <a:endParaRPr lang="en-US" sz="2000" dirty="0"/>
          </a:p>
          <a:p>
            <a:pPr lvl="1">
              <a:lnSpc>
                <a:spcPct val="150000"/>
              </a:lnSpc>
              <a:buFont typeface="Wingdings" panose="05000000000000000000" pitchFamily="2" charset="2"/>
              <a:buChar char="Ø"/>
            </a:pPr>
            <a:r>
              <a:rPr lang="en-US" sz="1800" dirty="0"/>
              <a:t>Georgetown’s certificate programs offer high-value training in a short timeframe, making them ideal for executives and industry leaders.</a:t>
            </a:r>
          </a:p>
          <a:p>
            <a:pPr lvl="1">
              <a:lnSpc>
                <a:spcPct val="150000"/>
              </a:lnSpc>
            </a:pPr>
            <a:r>
              <a:rPr lang="en-US" sz="1800" i="1" dirty="0" err="1">
                <a:solidFill>
                  <a:srgbClr val="7030A0"/>
                </a:solidFill>
              </a:rPr>
              <a:t>CapU</a:t>
            </a:r>
            <a:r>
              <a:rPr lang="en-US" sz="1800" i="1" dirty="0">
                <a:solidFill>
                  <a:srgbClr val="7030A0"/>
                </a:solidFill>
              </a:rPr>
              <a:t> can adopt a similar strategy, creating specialized executive training programs in business leadership, global trade, and public policy to cater to professionals worldwide.</a:t>
            </a:r>
          </a:p>
        </p:txBody>
      </p:sp>
      <p:pic>
        <p:nvPicPr>
          <p:cNvPr id="3" name="Graphic 2" descr="Lightbulb and gear">
            <a:extLst>
              <a:ext uri="{FF2B5EF4-FFF2-40B4-BE49-F238E27FC236}">
                <a16:creationId xmlns:a16="http://schemas.microsoft.com/office/drawing/2014/main" id="{9D33E54C-956C-6DF6-BD3C-EB3D15EA08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5708" y="145905"/>
            <a:ext cx="1350819" cy="1350819"/>
          </a:xfrm>
          <a:prstGeom prst="rect">
            <a:avLst/>
          </a:prstGeom>
        </p:spPr>
      </p:pic>
    </p:spTree>
    <p:extLst>
      <p:ext uri="{BB962C8B-B14F-4D97-AF65-F5344CB8AC3E}">
        <p14:creationId xmlns:p14="http://schemas.microsoft.com/office/powerpoint/2010/main" val="397534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C Berkeley Logo, symbol, meaning, history, PNG, brand">
            <a:extLst>
              <a:ext uri="{FF2B5EF4-FFF2-40B4-BE49-F238E27FC236}">
                <a16:creationId xmlns:a16="http://schemas.microsoft.com/office/drawing/2014/main" id="{C3D5B7FD-5FC5-C850-5B8F-C1E07C4DC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636" y="1539197"/>
            <a:ext cx="6719299" cy="37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10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01B2B59-8EC5-B446-D2A1-B164DEE94142}"/>
              </a:ext>
            </a:extLst>
          </p:cNvPr>
          <p:cNvGraphicFramePr>
            <a:graphicFrameLocks noGrp="1"/>
          </p:cNvGraphicFramePr>
          <p:nvPr/>
        </p:nvGraphicFramePr>
        <p:xfrm>
          <a:off x="184935" y="841396"/>
          <a:ext cx="11681716" cy="5867322"/>
        </p:xfrm>
        <a:graphic>
          <a:graphicData uri="http://schemas.openxmlformats.org/drawingml/2006/table">
            <a:tbl>
              <a:tblPr>
                <a:tableStyleId>{5940675A-B579-460E-94D1-54222C63F5DA}</a:tableStyleId>
              </a:tblPr>
              <a:tblGrid>
                <a:gridCol w="5019838">
                  <a:extLst>
                    <a:ext uri="{9D8B030D-6E8A-4147-A177-3AD203B41FA5}">
                      <a16:colId xmlns:a16="http://schemas.microsoft.com/office/drawing/2014/main" val="3617943469"/>
                    </a:ext>
                  </a:extLst>
                </a:gridCol>
                <a:gridCol w="1851044">
                  <a:extLst>
                    <a:ext uri="{9D8B030D-6E8A-4147-A177-3AD203B41FA5}">
                      <a16:colId xmlns:a16="http://schemas.microsoft.com/office/drawing/2014/main" val="3263002093"/>
                    </a:ext>
                  </a:extLst>
                </a:gridCol>
                <a:gridCol w="1242951">
                  <a:extLst>
                    <a:ext uri="{9D8B030D-6E8A-4147-A177-3AD203B41FA5}">
                      <a16:colId xmlns:a16="http://schemas.microsoft.com/office/drawing/2014/main" val="128225799"/>
                    </a:ext>
                  </a:extLst>
                </a:gridCol>
                <a:gridCol w="1037929">
                  <a:extLst>
                    <a:ext uri="{9D8B030D-6E8A-4147-A177-3AD203B41FA5}">
                      <a16:colId xmlns:a16="http://schemas.microsoft.com/office/drawing/2014/main" val="4098268194"/>
                    </a:ext>
                  </a:extLst>
                </a:gridCol>
                <a:gridCol w="1351217">
                  <a:extLst>
                    <a:ext uri="{9D8B030D-6E8A-4147-A177-3AD203B41FA5}">
                      <a16:colId xmlns:a16="http://schemas.microsoft.com/office/drawing/2014/main" val="989168423"/>
                    </a:ext>
                  </a:extLst>
                </a:gridCol>
                <a:gridCol w="1178737">
                  <a:extLst>
                    <a:ext uri="{9D8B030D-6E8A-4147-A177-3AD203B41FA5}">
                      <a16:colId xmlns:a16="http://schemas.microsoft.com/office/drawing/2014/main" val="3899420655"/>
                    </a:ext>
                  </a:extLst>
                </a:gridCol>
              </a:tblGrid>
              <a:tr h="178405">
                <a:tc>
                  <a:txBody>
                    <a:bodyPr/>
                    <a:lstStyle/>
                    <a:p>
                      <a:pPr algn="ctr" fontAlgn="t"/>
                      <a:r>
                        <a:rPr lang="en-CA" sz="1800" b="1" u="none" strike="noStrike" dirty="0">
                          <a:effectLst/>
                        </a:rPr>
                        <a:t>Program</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CA" sz="1800" b="1" u="none" strike="noStrike">
                          <a:effectLst/>
                        </a:rPr>
                        <a:t>Format</a:t>
                      </a:r>
                      <a:endParaRPr lang="en-CA" sz="1800" b="1" i="0" u="none" strike="noStrike">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CA" sz="1800" b="1" u="none" strike="noStrike" dirty="0">
                          <a:effectLst/>
                        </a:rPr>
                        <a:t>Length</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CA" sz="1800" b="1" u="none" strike="noStrike" dirty="0">
                          <a:effectLst/>
                        </a:rPr>
                        <a:t>Cost</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US" sz="1800" b="1" i="0" u="none" strike="noStrike" dirty="0">
                          <a:solidFill>
                            <a:srgbClr val="000000"/>
                          </a:solidFill>
                          <a:effectLst/>
                          <a:latin typeface="Calibri" panose="020F0502020204030204" pitchFamily="34" charset="0"/>
                        </a:rPr>
                        <a:t>COBE Eligible</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US" sz="1800" b="1" i="0" u="none" strike="noStrike" dirty="0">
                          <a:solidFill>
                            <a:srgbClr val="000000"/>
                          </a:solidFill>
                          <a:effectLst/>
                          <a:latin typeface="Calibri" panose="020F0502020204030204" pitchFamily="34" charset="0"/>
                        </a:rPr>
                        <a:t>CLB Eligible</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extLst>
                  <a:ext uri="{0D108BD9-81ED-4DB2-BD59-A6C34878D82A}">
                    <a16:rowId xmlns:a16="http://schemas.microsoft.com/office/drawing/2014/main" val="1459796933"/>
                  </a:ext>
                </a:extLst>
              </a:tr>
              <a:tr h="178405">
                <a:tc>
                  <a:txBody>
                    <a:bodyPr/>
                    <a:lstStyle/>
                    <a:p>
                      <a:pPr algn="l" fontAlgn="b"/>
                      <a:r>
                        <a:rPr lang="en-CA" sz="1800" b="0" i="0" u="none" strike="noStrike" dirty="0">
                          <a:solidFill>
                            <a:srgbClr val="000000"/>
                          </a:solidFill>
                          <a:effectLst/>
                          <a:latin typeface="Calibri" panose="020F0502020204030204" pitchFamily="34" charset="0"/>
                        </a:rPr>
                        <a:t>Advanced Executive Presence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$5,540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61689720"/>
                  </a:ext>
                </a:extLst>
              </a:tr>
              <a:tr h="178405">
                <a:tc>
                  <a:txBody>
                    <a:bodyPr/>
                    <a:lstStyle/>
                    <a:p>
                      <a:pPr algn="l" fontAlgn="b"/>
                      <a:r>
                        <a:rPr lang="en-CA" sz="1800" b="0" i="0" u="none" strike="noStrike">
                          <a:solidFill>
                            <a:srgbClr val="000000"/>
                          </a:solidFill>
                          <a:effectLst/>
                          <a:latin typeface="Calibri" panose="020F0502020204030204" pitchFamily="34" charset="0"/>
                        </a:rPr>
                        <a:t>AI for Executives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$5,900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1190394666"/>
                  </a:ext>
                </a:extLst>
              </a:tr>
              <a:tr h="178405">
                <a:tc>
                  <a:txBody>
                    <a:bodyPr/>
                    <a:lstStyle/>
                    <a:p>
                      <a:pPr algn="l" fontAlgn="b"/>
                      <a:r>
                        <a:rPr lang="en-CA" sz="1800" b="0" i="0" u="none" strike="noStrike">
                          <a:solidFill>
                            <a:srgbClr val="000000"/>
                          </a:solidFill>
                          <a:effectLst/>
                          <a:latin typeface="Calibri" panose="020F0502020204030204" pitchFamily="34" charset="0"/>
                        </a:rPr>
                        <a:t>Alta Dirección e Innovación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Blended</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7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$26,000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extLst>
                  <a:ext uri="{0D108BD9-81ED-4DB2-BD59-A6C34878D82A}">
                    <a16:rowId xmlns:a16="http://schemas.microsoft.com/office/drawing/2014/main" val="1387114388"/>
                  </a:ext>
                </a:extLst>
              </a:tr>
              <a:tr h="178405">
                <a:tc>
                  <a:txBody>
                    <a:bodyPr/>
                    <a:lstStyle/>
                    <a:p>
                      <a:pPr algn="l" fontAlgn="b"/>
                      <a:r>
                        <a:rPr lang="en-US" sz="1800" b="0" i="0" u="none" strike="noStrike">
                          <a:solidFill>
                            <a:srgbClr val="000000"/>
                          </a:solidFill>
                          <a:effectLst/>
                          <a:latin typeface="Calibri" panose="020F0502020204030204" pitchFamily="34" charset="0"/>
                        </a:rPr>
                        <a:t>Artificial Intelligence: Business Strategies and Applications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$2,950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1214609173"/>
                  </a:ext>
                </a:extLst>
              </a:tr>
              <a:tr h="178405">
                <a:tc>
                  <a:txBody>
                    <a:bodyPr/>
                    <a:lstStyle/>
                    <a:p>
                      <a:pPr algn="l" fontAlgn="b"/>
                      <a:r>
                        <a:rPr lang="en-CA" sz="1800" b="0" i="0" u="none" strike="noStrike">
                          <a:solidFill>
                            <a:srgbClr val="000000"/>
                          </a:solidFill>
                          <a:effectLst/>
                          <a:latin typeface="Calibri" panose="020F0502020204030204" pitchFamily="34" charset="0"/>
                        </a:rPr>
                        <a:t>The Berkeley Changemaker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$4,450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extLst>
                  <a:ext uri="{0D108BD9-81ED-4DB2-BD59-A6C34878D82A}">
                    <a16:rowId xmlns:a16="http://schemas.microsoft.com/office/drawing/2014/main" val="3352835137"/>
                  </a:ext>
                </a:extLst>
              </a:tr>
              <a:tr h="178405">
                <a:tc>
                  <a:txBody>
                    <a:bodyPr/>
                    <a:lstStyle/>
                    <a:p>
                      <a:pPr algn="l" fontAlgn="b"/>
                      <a:r>
                        <a:rPr lang="en-US" sz="1800" b="0" i="0" u="none" strike="noStrike">
                          <a:solidFill>
                            <a:srgbClr val="000000"/>
                          </a:solidFill>
                          <a:effectLst/>
                          <a:latin typeface="Calibri" panose="020F0502020204030204" pitchFamily="34" charset="0"/>
                        </a:rPr>
                        <a:t>The Berkeley Executive Leadership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$9,900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3771925510"/>
                  </a:ext>
                </a:extLst>
              </a:tr>
              <a:tr h="178405">
                <a:tc>
                  <a:txBody>
                    <a:bodyPr/>
                    <a:lstStyle/>
                    <a:p>
                      <a:pPr algn="l" fontAlgn="b"/>
                      <a:r>
                        <a:rPr lang="en-US" sz="1800" b="0" i="0" u="none" strike="noStrike">
                          <a:solidFill>
                            <a:srgbClr val="000000"/>
                          </a:solidFill>
                          <a:effectLst/>
                          <a:latin typeface="Calibri" panose="020F0502020204030204" pitchFamily="34" charset="0"/>
                        </a:rPr>
                        <a:t>Berkeley Executive Program in Digital Transformation and AI</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Blended</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10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$28,000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extLst>
                  <a:ext uri="{0D108BD9-81ED-4DB2-BD59-A6C34878D82A}">
                    <a16:rowId xmlns:a16="http://schemas.microsoft.com/office/drawing/2014/main" val="53314519"/>
                  </a:ext>
                </a:extLst>
              </a:tr>
              <a:tr h="178405">
                <a:tc>
                  <a:txBody>
                    <a:bodyPr/>
                    <a:lstStyle/>
                    <a:p>
                      <a:pPr algn="l" fontAlgn="b"/>
                      <a:r>
                        <a:rPr lang="en-US" sz="1800" b="0" i="0" u="none" strike="noStrike">
                          <a:solidFill>
                            <a:srgbClr val="000000"/>
                          </a:solidFill>
                          <a:effectLst/>
                          <a:latin typeface="Calibri" panose="020F0502020204030204" pitchFamily="34" charset="0"/>
                        </a:rPr>
                        <a:t>The Berkeley Transformative CHRO Leadership Program co-led by Laszlo Bock</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Blended</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Modules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$25,000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extLst>
                  <a:ext uri="{0D108BD9-81ED-4DB2-BD59-A6C34878D82A}">
                    <a16:rowId xmlns:a16="http://schemas.microsoft.com/office/drawing/2014/main" val="306664811"/>
                  </a:ext>
                </a:extLst>
              </a:tr>
              <a:tr h="178405">
                <a:tc>
                  <a:txBody>
                    <a:bodyPr/>
                    <a:lstStyle/>
                    <a:p>
                      <a:pPr algn="l" fontAlgn="b"/>
                      <a:r>
                        <a:rPr lang="en-CA" sz="1800" b="0" i="0" u="none" strike="noStrike">
                          <a:solidFill>
                            <a:srgbClr val="000000"/>
                          </a:solidFill>
                          <a:effectLst/>
                          <a:latin typeface="Calibri" panose="020F0502020204030204" pitchFamily="34" charset="0"/>
                        </a:rPr>
                        <a:t>Black Executive Leadership Accelerator</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$5,900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extLst>
                  <a:ext uri="{0D108BD9-81ED-4DB2-BD59-A6C34878D82A}">
                    <a16:rowId xmlns:a16="http://schemas.microsoft.com/office/drawing/2014/main" val="578215902"/>
                  </a:ext>
                </a:extLst>
              </a:tr>
              <a:tr h="178405">
                <a:tc>
                  <a:txBody>
                    <a:bodyPr/>
                    <a:lstStyle/>
                    <a:p>
                      <a:pPr algn="l" fontAlgn="b"/>
                      <a:r>
                        <a:rPr lang="en-US" sz="1800" b="0" i="0" u="none" strike="noStrike">
                          <a:solidFill>
                            <a:srgbClr val="000000"/>
                          </a:solidFill>
                          <a:effectLst/>
                          <a:latin typeface="Calibri" panose="020F0502020204030204" pitchFamily="34" charset="0"/>
                        </a:rPr>
                        <a:t>Business Analytics for Leaders: From Data to Decisions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$2,725</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4073858335"/>
                  </a:ext>
                </a:extLst>
              </a:tr>
              <a:tr h="178405">
                <a:tc>
                  <a:txBody>
                    <a:bodyPr/>
                    <a:lstStyle/>
                    <a:p>
                      <a:pPr algn="l" fontAlgn="b"/>
                      <a:r>
                        <a:rPr lang="en-CA" sz="1800" b="0" i="0" u="none" strike="noStrike">
                          <a:solidFill>
                            <a:srgbClr val="000000"/>
                          </a:solidFill>
                          <a:effectLst/>
                          <a:latin typeface="Calibri" panose="020F0502020204030204" pitchFamily="34" charset="0"/>
                        </a:rPr>
                        <a:t>Chief Executive Officer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Blended</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12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$38,000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extLst>
                  <a:ext uri="{0D108BD9-81ED-4DB2-BD59-A6C34878D82A}">
                    <a16:rowId xmlns:a16="http://schemas.microsoft.com/office/drawing/2014/main" val="26142702"/>
                  </a:ext>
                </a:extLst>
              </a:tr>
              <a:tr h="178405">
                <a:tc>
                  <a:txBody>
                    <a:bodyPr/>
                    <a:lstStyle/>
                    <a:p>
                      <a:pPr algn="l" fontAlgn="b"/>
                      <a:r>
                        <a:rPr lang="en-CA" sz="1800" b="0" i="0" u="none" strike="noStrike">
                          <a:solidFill>
                            <a:srgbClr val="000000"/>
                          </a:solidFill>
                          <a:effectLst/>
                          <a:latin typeface="Calibri" panose="020F0502020204030204" pitchFamily="34" charset="0"/>
                        </a:rPr>
                        <a:t>Chief Operating Officer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Blended</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7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$20,000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extLst>
                  <a:ext uri="{0D108BD9-81ED-4DB2-BD59-A6C34878D82A}">
                    <a16:rowId xmlns:a16="http://schemas.microsoft.com/office/drawing/2014/main" val="3050293622"/>
                  </a:ext>
                </a:extLst>
              </a:tr>
              <a:tr h="178405">
                <a:tc>
                  <a:txBody>
                    <a:bodyPr/>
                    <a:lstStyle/>
                    <a:p>
                      <a:pPr algn="l" fontAlgn="b"/>
                      <a:r>
                        <a:rPr lang="en-CA" sz="1800" b="0" i="0" u="none" strike="noStrike">
                          <a:solidFill>
                            <a:srgbClr val="000000"/>
                          </a:solidFill>
                          <a:effectLst/>
                          <a:latin typeface="Calibri" panose="020F0502020204030204" pitchFamily="34" charset="0"/>
                        </a:rPr>
                        <a:t>Chief Technology Officer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Blended</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12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$29,000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extLst>
                  <a:ext uri="{0D108BD9-81ED-4DB2-BD59-A6C34878D82A}">
                    <a16:rowId xmlns:a16="http://schemas.microsoft.com/office/drawing/2014/main" val="3153619258"/>
                  </a:ext>
                </a:extLst>
              </a:tr>
              <a:tr h="178405">
                <a:tc>
                  <a:txBody>
                    <a:bodyPr/>
                    <a:lstStyle/>
                    <a:p>
                      <a:pPr algn="l" fontAlgn="b"/>
                      <a:r>
                        <a:rPr lang="en-CA" sz="1800" b="0" i="0" u="none" strike="noStrike">
                          <a:solidFill>
                            <a:srgbClr val="000000"/>
                          </a:solidFill>
                          <a:effectLst/>
                          <a:latin typeface="Calibri" panose="020F0502020204030204" pitchFamily="34" charset="0"/>
                        </a:rPr>
                        <a:t>Communications Excellence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 Days</a:t>
                      </a:r>
                    </a:p>
                  </a:txBody>
                  <a:tcPr marL="6350" marR="6350" marT="6350" marB="0" anchor="b"/>
                </a:tc>
                <a:tc>
                  <a:txBody>
                    <a:bodyPr/>
                    <a:lstStyle/>
                    <a:p>
                      <a:pPr algn="l" fontAlgn="b"/>
                      <a:r>
                        <a:rPr lang="en-CA" sz="1800" b="0" i="0" u="none" strike="noStrike" dirty="0">
                          <a:solidFill>
                            <a:srgbClr val="000000"/>
                          </a:solidFill>
                          <a:effectLst/>
                          <a:latin typeface="Calibri" panose="020F0502020204030204" pitchFamily="34" charset="0"/>
                        </a:rPr>
                        <a:t>$4,000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2124179234"/>
                  </a:ext>
                </a:extLst>
              </a:tr>
              <a:tr h="178405">
                <a:tc>
                  <a:txBody>
                    <a:bodyPr/>
                    <a:lstStyle/>
                    <a:p>
                      <a:pPr algn="l" fontAlgn="b"/>
                      <a:r>
                        <a:rPr lang="en-CA" sz="1800" b="0" i="0" u="none" strike="noStrike">
                          <a:solidFill>
                            <a:srgbClr val="000000"/>
                          </a:solidFill>
                          <a:effectLst/>
                          <a:latin typeface="Calibri" panose="020F0502020204030204" pitchFamily="34" charset="0"/>
                        </a:rPr>
                        <a:t>Corporate Business Model Innovation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$5,250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1089901860"/>
                  </a:ext>
                </a:extLst>
              </a:tr>
              <a:tr h="178405">
                <a:tc>
                  <a:txBody>
                    <a:bodyPr/>
                    <a:lstStyle/>
                    <a:p>
                      <a:pPr algn="l" fontAlgn="b"/>
                      <a:r>
                        <a:rPr lang="en-US" sz="1800" b="0" i="0" u="none" strike="noStrike">
                          <a:solidFill>
                            <a:srgbClr val="000000"/>
                          </a:solidFill>
                          <a:effectLst/>
                          <a:latin typeface="Calibri" panose="020F0502020204030204" pitchFamily="34" charset="0"/>
                        </a:rPr>
                        <a:t>Data Science for Leaders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$4,900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dirty="0">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3803971336"/>
                  </a:ext>
                </a:extLst>
              </a:tr>
            </a:tbl>
          </a:graphicData>
        </a:graphic>
      </p:graphicFrame>
      <p:sp>
        <p:nvSpPr>
          <p:cNvPr id="6" name="TextBox 5">
            <a:extLst>
              <a:ext uri="{FF2B5EF4-FFF2-40B4-BE49-F238E27FC236}">
                <a16:creationId xmlns:a16="http://schemas.microsoft.com/office/drawing/2014/main" id="{A893C098-004E-C151-56D7-91F783DA5EDA}"/>
              </a:ext>
            </a:extLst>
          </p:cNvPr>
          <p:cNvSpPr txBox="1"/>
          <p:nvPr/>
        </p:nvSpPr>
        <p:spPr>
          <a:xfrm>
            <a:off x="440077" y="87599"/>
            <a:ext cx="7101154" cy="584775"/>
          </a:xfrm>
          <a:prstGeom prst="rect">
            <a:avLst/>
          </a:prstGeom>
          <a:noFill/>
        </p:spPr>
        <p:txBody>
          <a:bodyPr wrap="square">
            <a:spAutoFit/>
          </a:bodyPr>
          <a:lstStyle/>
          <a:p>
            <a:r>
              <a:rPr lang="en-CA" sz="3200" b="1" dirty="0"/>
              <a:t>UC Berkeley Executive Education </a:t>
            </a:r>
            <a:r>
              <a:rPr lang="en-CA" sz="1400" b="1" dirty="0"/>
              <a:t>(1/2)</a:t>
            </a:r>
            <a:endParaRPr lang="en-CA" sz="3200" b="1" dirty="0"/>
          </a:p>
        </p:txBody>
      </p:sp>
    </p:spTree>
    <p:extLst>
      <p:ext uri="{BB962C8B-B14F-4D97-AF65-F5344CB8AC3E}">
        <p14:creationId xmlns:p14="http://schemas.microsoft.com/office/powerpoint/2010/main" val="4192036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01B2B59-8EC5-B446-D2A1-B164DEE94142}"/>
              </a:ext>
            </a:extLst>
          </p:cNvPr>
          <p:cNvGraphicFramePr>
            <a:graphicFrameLocks noGrp="1"/>
          </p:cNvGraphicFramePr>
          <p:nvPr/>
        </p:nvGraphicFramePr>
        <p:xfrm>
          <a:off x="216973" y="1036605"/>
          <a:ext cx="11758054" cy="4202352"/>
        </p:xfrm>
        <a:graphic>
          <a:graphicData uri="http://schemas.openxmlformats.org/drawingml/2006/table">
            <a:tbl>
              <a:tblPr>
                <a:tableStyleId>{5940675A-B579-460E-94D1-54222C63F5DA}</a:tableStyleId>
              </a:tblPr>
              <a:tblGrid>
                <a:gridCol w="4255482">
                  <a:extLst>
                    <a:ext uri="{9D8B030D-6E8A-4147-A177-3AD203B41FA5}">
                      <a16:colId xmlns:a16="http://schemas.microsoft.com/office/drawing/2014/main" val="3617943469"/>
                    </a:ext>
                  </a:extLst>
                </a:gridCol>
                <a:gridCol w="1645666">
                  <a:extLst>
                    <a:ext uri="{9D8B030D-6E8A-4147-A177-3AD203B41FA5}">
                      <a16:colId xmlns:a16="http://schemas.microsoft.com/office/drawing/2014/main" val="3263002093"/>
                    </a:ext>
                  </a:extLst>
                </a:gridCol>
                <a:gridCol w="1253938">
                  <a:extLst>
                    <a:ext uri="{9D8B030D-6E8A-4147-A177-3AD203B41FA5}">
                      <a16:colId xmlns:a16="http://schemas.microsoft.com/office/drawing/2014/main" val="128225799"/>
                    </a:ext>
                  </a:extLst>
                </a:gridCol>
                <a:gridCol w="1658938">
                  <a:extLst>
                    <a:ext uri="{9D8B030D-6E8A-4147-A177-3AD203B41FA5}">
                      <a16:colId xmlns:a16="http://schemas.microsoft.com/office/drawing/2014/main" val="4098268194"/>
                    </a:ext>
                  </a:extLst>
                </a:gridCol>
                <a:gridCol w="1472015">
                  <a:extLst>
                    <a:ext uri="{9D8B030D-6E8A-4147-A177-3AD203B41FA5}">
                      <a16:colId xmlns:a16="http://schemas.microsoft.com/office/drawing/2014/main" val="4081533653"/>
                    </a:ext>
                  </a:extLst>
                </a:gridCol>
                <a:gridCol w="1472015">
                  <a:extLst>
                    <a:ext uri="{9D8B030D-6E8A-4147-A177-3AD203B41FA5}">
                      <a16:colId xmlns:a16="http://schemas.microsoft.com/office/drawing/2014/main" val="3870188470"/>
                    </a:ext>
                  </a:extLst>
                </a:gridCol>
              </a:tblGrid>
              <a:tr h="178405">
                <a:tc>
                  <a:txBody>
                    <a:bodyPr/>
                    <a:lstStyle/>
                    <a:p>
                      <a:pPr algn="ctr" fontAlgn="t"/>
                      <a:r>
                        <a:rPr lang="en-CA" sz="1800" b="1" u="none" strike="noStrike" dirty="0">
                          <a:effectLst/>
                        </a:rPr>
                        <a:t>Program</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CA" sz="1800" b="1" u="none" strike="noStrike">
                          <a:effectLst/>
                        </a:rPr>
                        <a:t>Format</a:t>
                      </a:r>
                      <a:endParaRPr lang="en-CA" sz="1800" b="1" i="0" u="none" strike="noStrike">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CA" sz="1800" b="1" u="none" strike="noStrike" dirty="0">
                          <a:effectLst/>
                        </a:rPr>
                        <a:t>Length</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CA" sz="1800" b="1" u="none" strike="noStrike" dirty="0">
                          <a:effectLst/>
                        </a:rPr>
                        <a:t>Cost</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US" sz="1800" b="1" i="0" u="none" strike="noStrike" dirty="0">
                          <a:solidFill>
                            <a:srgbClr val="000000"/>
                          </a:solidFill>
                          <a:effectLst/>
                          <a:latin typeface="Calibri" panose="020F0502020204030204" pitchFamily="34" charset="0"/>
                        </a:rPr>
                        <a:t>COBE Eligible</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tc>
                  <a:txBody>
                    <a:bodyPr/>
                    <a:lstStyle/>
                    <a:p>
                      <a:pPr algn="ctr" fontAlgn="t"/>
                      <a:r>
                        <a:rPr lang="en-US" sz="1800" b="1" i="0" u="none" strike="noStrike" dirty="0">
                          <a:solidFill>
                            <a:srgbClr val="000000"/>
                          </a:solidFill>
                          <a:effectLst/>
                          <a:latin typeface="Calibri" panose="020F0502020204030204" pitchFamily="34" charset="0"/>
                        </a:rPr>
                        <a:t>CLB Eligible</a:t>
                      </a:r>
                      <a:endParaRPr lang="en-CA" sz="1800" b="1" i="0" u="none" strike="noStrike" dirty="0">
                        <a:solidFill>
                          <a:srgbClr val="000000"/>
                        </a:solidFill>
                        <a:effectLst/>
                        <a:latin typeface="Calibri" panose="020F0502020204030204" pitchFamily="34" charset="0"/>
                      </a:endParaRPr>
                    </a:p>
                  </a:txBody>
                  <a:tcPr marL="5002" marR="5002" marT="5002" marB="0">
                    <a:solidFill>
                      <a:schemeClr val="accent4">
                        <a:lumMod val="40000"/>
                        <a:lumOff val="60000"/>
                      </a:schemeClr>
                    </a:solidFill>
                  </a:tcPr>
                </a:tc>
                <a:extLst>
                  <a:ext uri="{0D108BD9-81ED-4DB2-BD59-A6C34878D82A}">
                    <a16:rowId xmlns:a16="http://schemas.microsoft.com/office/drawing/2014/main" val="1459796933"/>
                  </a:ext>
                </a:extLst>
              </a:tr>
              <a:tr h="178405">
                <a:tc>
                  <a:txBody>
                    <a:bodyPr/>
                    <a:lstStyle/>
                    <a:p>
                      <a:pPr algn="l" fontAlgn="b"/>
                      <a:r>
                        <a:rPr lang="en-CA" sz="1800" b="0" i="0" u="none" strike="noStrike" dirty="0">
                          <a:solidFill>
                            <a:srgbClr val="000000"/>
                          </a:solidFill>
                          <a:effectLst/>
                          <a:latin typeface="Calibri" panose="020F0502020204030204" pitchFamily="34" charset="0"/>
                        </a:rPr>
                        <a:t>Executive Coaching Institute</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10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$12,500/$21,500</a:t>
                      </a:r>
                    </a:p>
                  </a:txBody>
                  <a:tcPr marL="6350" marR="6350" marT="6350" marB="0" anchor="b"/>
                </a:tc>
                <a:tc>
                  <a:txBody>
                    <a:bodyPr/>
                    <a:lstStyle/>
                    <a:p>
                      <a:pPr algn="l" fontAlgn="b"/>
                      <a:r>
                        <a:rPr lang="en-CA" sz="1800" b="0" i="0" u="none" strike="noStrike" dirty="0">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324315211"/>
                  </a:ext>
                </a:extLst>
              </a:tr>
              <a:tr h="178405">
                <a:tc>
                  <a:txBody>
                    <a:bodyPr/>
                    <a:lstStyle/>
                    <a:p>
                      <a:pPr algn="l" fontAlgn="b"/>
                      <a:r>
                        <a:rPr lang="en-CA" sz="1800" b="0" i="0" u="none" strike="noStrike" dirty="0">
                          <a:solidFill>
                            <a:srgbClr val="000000"/>
                          </a:solidFill>
                          <a:effectLst/>
                          <a:latin typeface="Calibri" panose="020F0502020204030204" pitchFamily="34" charset="0"/>
                        </a:rPr>
                        <a:t>Financial Data Analysis for Leaders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Online/In-Person</a:t>
                      </a:r>
                    </a:p>
                  </a:txBody>
                  <a:tcPr marL="6350" marR="6350" marT="6350" marB="0" anchor="b"/>
                </a:tc>
                <a:tc>
                  <a:txBody>
                    <a:bodyPr/>
                    <a:lstStyle/>
                    <a:p>
                      <a:pPr algn="l" fontAlgn="b"/>
                      <a:r>
                        <a:rPr lang="en-CA" sz="1800" b="0" i="0" u="none" strike="noStrike" dirty="0">
                          <a:solidFill>
                            <a:srgbClr val="000000"/>
                          </a:solidFill>
                          <a:effectLst/>
                          <a:latin typeface="Calibri" panose="020F0502020204030204" pitchFamily="34" charset="0"/>
                        </a:rPr>
                        <a:t>5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$5,750/$7,500</a:t>
                      </a:r>
                    </a:p>
                  </a:txBody>
                  <a:tcPr marL="6350" marR="6350" marT="6350" marB="0" anchor="b"/>
                </a:tc>
                <a:tc>
                  <a:txBody>
                    <a:bodyPr/>
                    <a:lstStyle/>
                    <a:p>
                      <a:pPr algn="l" fontAlgn="b"/>
                      <a:r>
                        <a:rPr lang="en-CA" sz="1800" b="0" i="0" u="none" strike="noStrike" dirty="0">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dirty="0">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2471901992"/>
                  </a:ext>
                </a:extLst>
              </a:tr>
              <a:tr h="178405">
                <a:tc>
                  <a:txBody>
                    <a:bodyPr/>
                    <a:lstStyle/>
                    <a:p>
                      <a:pPr algn="l" fontAlgn="b"/>
                      <a:r>
                        <a:rPr lang="en-CA" sz="1800" b="0" i="0" u="none" strike="noStrike" dirty="0">
                          <a:solidFill>
                            <a:srgbClr val="000000"/>
                          </a:solidFill>
                          <a:effectLst/>
                          <a:latin typeface="Calibri" panose="020F0502020204030204" pitchFamily="34" charset="0"/>
                        </a:rPr>
                        <a:t>High-Impact Leadership Program</a:t>
                      </a:r>
                    </a:p>
                  </a:txBody>
                  <a:tcPr marL="6350" marR="6350" marT="6350" marB="0" anchor="b"/>
                </a:tc>
                <a:tc>
                  <a:txBody>
                    <a:bodyPr/>
                    <a:lstStyle/>
                    <a:p>
                      <a:pPr algn="l" fontAlgn="b"/>
                      <a:r>
                        <a:rPr lang="en-CA" sz="1800" b="0" i="0" u="none" strike="noStrike" dirty="0">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$5,545</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474815815"/>
                  </a:ext>
                </a:extLst>
              </a:tr>
              <a:tr h="178405">
                <a:tc>
                  <a:txBody>
                    <a:bodyPr/>
                    <a:lstStyle/>
                    <a:p>
                      <a:pPr algn="l" fontAlgn="b"/>
                      <a:r>
                        <a:rPr lang="en-US" sz="1800" b="0" i="0" u="none" strike="noStrike">
                          <a:solidFill>
                            <a:srgbClr val="000000"/>
                          </a:solidFill>
                          <a:effectLst/>
                          <a:latin typeface="Calibri" panose="020F0502020204030204" pitchFamily="34" charset="0"/>
                        </a:rPr>
                        <a:t>Leading Strategy Execution through Culture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Days/2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$3,375/$4,500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309435382"/>
                  </a:ext>
                </a:extLst>
              </a:tr>
              <a:tr h="178405">
                <a:tc>
                  <a:txBody>
                    <a:bodyPr/>
                    <a:lstStyle/>
                    <a:p>
                      <a:pPr algn="l" fontAlgn="b"/>
                      <a:r>
                        <a:rPr lang="en-US" sz="1800" b="0" i="0" u="none" strike="noStrike">
                          <a:solidFill>
                            <a:srgbClr val="000000"/>
                          </a:solidFill>
                          <a:effectLst/>
                          <a:latin typeface="Calibri" panose="020F0502020204030204" pitchFamily="34" charset="0"/>
                        </a:rPr>
                        <a:t>Machine Learning and Artificial Intelligence</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6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$7,500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546233894"/>
                  </a:ext>
                </a:extLst>
              </a:tr>
              <a:tr h="178405">
                <a:tc>
                  <a:txBody>
                    <a:bodyPr/>
                    <a:lstStyle/>
                    <a:p>
                      <a:pPr algn="l" fontAlgn="b"/>
                      <a:r>
                        <a:rPr lang="en-CA" sz="1800" b="0" i="0" u="none" strike="noStrike">
                          <a:solidFill>
                            <a:srgbClr val="000000"/>
                          </a:solidFill>
                          <a:effectLst/>
                          <a:latin typeface="Calibri" panose="020F0502020204030204" pitchFamily="34" charset="0"/>
                        </a:rPr>
                        <a:t>Marketing Analytics and AI</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$2,600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2932723702"/>
                  </a:ext>
                </a:extLst>
              </a:tr>
              <a:tr h="178405">
                <a:tc>
                  <a:txBody>
                    <a:bodyPr/>
                    <a:lstStyle/>
                    <a:p>
                      <a:pPr algn="l" fontAlgn="b"/>
                      <a:r>
                        <a:rPr lang="en-CA" sz="1800" b="0" i="0" u="none" strike="noStrike">
                          <a:solidFill>
                            <a:srgbClr val="000000"/>
                          </a:solidFill>
                          <a:effectLst/>
                          <a:latin typeface="Calibri" panose="020F0502020204030204" pitchFamily="34" charset="0"/>
                        </a:rPr>
                        <a:t>Negotiation and Influence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$5,040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1350874229"/>
                  </a:ext>
                </a:extLst>
              </a:tr>
              <a:tr h="178405">
                <a:tc>
                  <a:txBody>
                    <a:bodyPr/>
                    <a:lstStyle/>
                    <a:p>
                      <a:pPr algn="l" fontAlgn="b"/>
                      <a:r>
                        <a:rPr lang="en-CA" sz="1800" b="0" i="0" u="none" strike="noStrike">
                          <a:solidFill>
                            <a:srgbClr val="000000"/>
                          </a:solidFill>
                          <a:effectLst/>
                          <a:latin typeface="Calibri" panose="020F0502020204030204" pitchFamily="34" charset="0"/>
                        </a:rPr>
                        <a:t>New Manager Boot Camp</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$5,375</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3223677421"/>
                  </a:ext>
                </a:extLst>
              </a:tr>
              <a:tr h="178405">
                <a:tc>
                  <a:txBody>
                    <a:bodyPr/>
                    <a:lstStyle/>
                    <a:p>
                      <a:pPr algn="l" fontAlgn="b"/>
                      <a:r>
                        <a:rPr lang="en-CA" sz="1800" b="0" i="0" u="none" strike="noStrike">
                          <a:solidFill>
                            <a:srgbClr val="000000"/>
                          </a:solidFill>
                          <a:effectLst/>
                          <a:latin typeface="Calibri" panose="020F0502020204030204" pitchFamily="34" charset="0"/>
                        </a:rPr>
                        <a:t>Product Management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$7,155</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989736396"/>
                  </a:ext>
                </a:extLst>
              </a:tr>
              <a:tr h="178405">
                <a:tc>
                  <a:txBody>
                    <a:bodyPr/>
                    <a:lstStyle/>
                    <a:p>
                      <a:pPr algn="l" fontAlgn="b"/>
                      <a:r>
                        <a:rPr lang="en-CA" sz="1800" b="0" i="0" u="none" strike="noStrike">
                          <a:solidFill>
                            <a:srgbClr val="000000"/>
                          </a:solidFill>
                          <a:effectLst/>
                          <a:latin typeface="Calibri" panose="020F0502020204030204" pitchFamily="34" charset="0"/>
                        </a:rPr>
                        <a:t>Product Management Studio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8 Weeks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$3,750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248659282"/>
                  </a:ext>
                </a:extLst>
              </a:tr>
              <a:tr h="178405">
                <a:tc>
                  <a:txBody>
                    <a:bodyPr/>
                    <a:lstStyle/>
                    <a:p>
                      <a:pPr algn="l" fontAlgn="b"/>
                      <a:r>
                        <a:rPr lang="en-CA" sz="1800" b="0" i="0" u="none" strike="noStrike">
                          <a:solidFill>
                            <a:srgbClr val="000000"/>
                          </a:solidFill>
                          <a:effectLst/>
                          <a:latin typeface="Calibri" panose="020F0502020204030204" pitchFamily="34" charset="0"/>
                        </a:rPr>
                        <a:t>Technology Leadership</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Online</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6 Months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$7,500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3498012400"/>
                  </a:ext>
                </a:extLst>
              </a:tr>
              <a:tr h="178405">
                <a:tc>
                  <a:txBody>
                    <a:bodyPr/>
                    <a:lstStyle/>
                    <a:p>
                      <a:pPr algn="l" fontAlgn="b"/>
                      <a:r>
                        <a:rPr lang="en-CA" sz="1800" b="0" i="0" u="none" strike="noStrike">
                          <a:solidFill>
                            <a:srgbClr val="000000"/>
                          </a:solidFill>
                          <a:effectLst/>
                          <a:latin typeface="Calibri" panose="020F0502020204030204" pitchFamily="34" charset="0"/>
                        </a:rPr>
                        <a:t>Venture Capital Executive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5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$8,650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269377800"/>
                  </a:ext>
                </a:extLst>
              </a:tr>
              <a:tr h="178405">
                <a:tc>
                  <a:txBody>
                    <a:bodyPr/>
                    <a:lstStyle/>
                    <a:p>
                      <a:pPr algn="l" fontAlgn="b"/>
                      <a:r>
                        <a:rPr lang="en-CA" sz="1800" b="0" i="0" u="none" strike="noStrike">
                          <a:solidFill>
                            <a:srgbClr val="000000"/>
                          </a:solidFill>
                          <a:effectLst/>
                          <a:latin typeface="Calibri" panose="020F0502020204030204" pitchFamily="34" charset="0"/>
                        </a:rPr>
                        <a:t>Women's Executive Leadership Program</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In-Person</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4 Days</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$6,900</a:t>
                      </a:r>
                    </a:p>
                  </a:txBody>
                  <a:tcPr marL="6350" marR="6350" marT="6350" marB="0" anchor="b"/>
                </a:tc>
                <a:tc>
                  <a:txBody>
                    <a:bodyPr/>
                    <a:lstStyle/>
                    <a:p>
                      <a:pPr algn="l" fontAlgn="b"/>
                      <a:r>
                        <a:rPr lang="en-CA" sz="1800" b="0" i="0" u="none" strike="noStrike">
                          <a:solidFill>
                            <a:srgbClr val="000000"/>
                          </a:solidFill>
                          <a:effectLst/>
                          <a:latin typeface="Calibri" panose="020F0502020204030204" pitchFamily="34" charset="0"/>
                        </a:rPr>
                        <a:t>Yes</a:t>
                      </a:r>
                    </a:p>
                  </a:txBody>
                  <a:tcPr marL="6350" marR="6350" marT="6350" marB="0" anchor="b"/>
                </a:tc>
                <a:tc>
                  <a:txBody>
                    <a:bodyPr/>
                    <a:lstStyle/>
                    <a:p>
                      <a:pPr algn="l" fontAlgn="b"/>
                      <a:r>
                        <a:rPr lang="en-CA" sz="1800" b="0" i="0" u="none" strike="noStrike" dirty="0">
                          <a:solidFill>
                            <a:srgbClr val="000000"/>
                          </a:solidFill>
                          <a:effectLst/>
                          <a:latin typeface="Calibri" panose="020F0502020204030204" pitchFamily="34" charset="0"/>
                        </a:rPr>
                        <a:t>No</a:t>
                      </a:r>
                    </a:p>
                  </a:txBody>
                  <a:tcPr marL="6350" marR="6350" marT="6350" marB="0" anchor="b"/>
                </a:tc>
                <a:extLst>
                  <a:ext uri="{0D108BD9-81ED-4DB2-BD59-A6C34878D82A}">
                    <a16:rowId xmlns:a16="http://schemas.microsoft.com/office/drawing/2014/main" val="1732488838"/>
                  </a:ext>
                </a:extLst>
              </a:tr>
            </a:tbl>
          </a:graphicData>
        </a:graphic>
      </p:graphicFrame>
      <p:sp>
        <p:nvSpPr>
          <p:cNvPr id="6" name="TextBox 5">
            <a:extLst>
              <a:ext uri="{FF2B5EF4-FFF2-40B4-BE49-F238E27FC236}">
                <a16:creationId xmlns:a16="http://schemas.microsoft.com/office/drawing/2014/main" id="{A893C098-004E-C151-56D7-91F783DA5EDA}"/>
              </a:ext>
            </a:extLst>
          </p:cNvPr>
          <p:cNvSpPr txBox="1"/>
          <p:nvPr/>
        </p:nvSpPr>
        <p:spPr>
          <a:xfrm>
            <a:off x="440076" y="87599"/>
            <a:ext cx="6864849" cy="584775"/>
          </a:xfrm>
          <a:prstGeom prst="rect">
            <a:avLst/>
          </a:prstGeom>
          <a:noFill/>
        </p:spPr>
        <p:txBody>
          <a:bodyPr wrap="square">
            <a:spAutoFit/>
          </a:bodyPr>
          <a:lstStyle/>
          <a:p>
            <a:r>
              <a:rPr lang="en-CA" sz="3200" b="1" dirty="0"/>
              <a:t>UC Berkeley Executive Education</a:t>
            </a:r>
            <a:r>
              <a:rPr lang="en-CA" sz="1600" b="1" dirty="0"/>
              <a:t> (2/2)</a:t>
            </a:r>
            <a:endParaRPr lang="en-CA" sz="3200" b="1" dirty="0"/>
          </a:p>
        </p:txBody>
      </p:sp>
      <p:sp>
        <p:nvSpPr>
          <p:cNvPr id="3" name="TextBox 2">
            <a:extLst>
              <a:ext uri="{FF2B5EF4-FFF2-40B4-BE49-F238E27FC236}">
                <a16:creationId xmlns:a16="http://schemas.microsoft.com/office/drawing/2014/main" id="{8A5065C5-7CB3-178A-C1D6-481CB5AFE459}"/>
              </a:ext>
            </a:extLst>
          </p:cNvPr>
          <p:cNvSpPr txBox="1"/>
          <p:nvPr/>
        </p:nvSpPr>
        <p:spPr>
          <a:xfrm>
            <a:off x="216971" y="5308360"/>
            <a:ext cx="11758055" cy="147732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buFont typeface="Wingdings" panose="05000000000000000000" pitchFamily="2" charset="2"/>
              <a:buChar char="Ø"/>
            </a:pPr>
            <a:r>
              <a:rPr lang="en-US" b="1" dirty="0">
                <a:solidFill>
                  <a:sysClr val="windowText" lastClr="000000"/>
                </a:solidFill>
              </a:rPr>
              <a:t>COBE (Certificate of Business Excellence)</a:t>
            </a:r>
            <a:r>
              <a:rPr lang="en-US" dirty="0">
                <a:solidFill>
                  <a:sysClr val="windowText" lastClr="000000"/>
                </a:solidFill>
              </a:rPr>
              <a:t> is a credential offered by </a:t>
            </a:r>
            <a:r>
              <a:rPr lang="en-US" b="1" dirty="0">
                <a:solidFill>
                  <a:sysClr val="windowText" lastClr="000000"/>
                </a:solidFill>
              </a:rPr>
              <a:t>UC Berkeley Executive Education</a:t>
            </a:r>
            <a:r>
              <a:rPr lang="en-US" dirty="0">
                <a:solidFill>
                  <a:sysClr val="windowText" lastClr="000000"/>
                </a:solidFill>
              </a:rPr>
              <a:t> to recognize professionals who complete a set number of qualifying programs. It is designed for executives and business leaders who want to gain expertise in various business areas while earning a formal certificate from Berkeley.</a:t>
            </a:r>
          </a:p>
          <a:p>
            <a:pPr marL="285750" indent="-285750">
              <a:buFont typeface="Wingdings" panose="05000000000000000000" pitchFamily="2" charset="2"/>
              <a:buChar char="Ø"/>
            </a:pPr>
            <a:r>
              <a:rPr lang="en-US" b="1" dirty="0">
                <a:solidFill>
                  <a:sysClr val="windowText" lastClr="000000"/>
                </a:solidFill>
              </a:rPr>
              <a:t>CLP (Certificate of Leadership &amp; Professional Development)</a:t>
            </a:r>
            <a:r>
              <a:rPr lang="en-US" dirty="0">
                <a:solidFill>
                  <a:sysClr val="windowText" lastClr="000000"/>
                </a:solidFill>
              </a:rPr>
              <a:t> is a designation offered by UC Berkeley Executive Education that recognizes professionals who have completed a series of leadership and professional development courses.</a:t>
            </a:r>
            <a:endParaRPr lang="en-CA" dirty="0">
              <a:solidFill>
                <a:sysClr val="windowText" lastClr="000000"/>
              </a:solidFill>
            </a:endParaRPr>
          </a:p>
        </p:txBody>
      </p:sp>
    </p:spTree>
    <p:extLst>
      <p:ext uri="{BB962C8B-B14F-4D97-AF65-F5344CB8AC3E}">
        <p14:creationId xmlns:p14="http://schemas.microsoft.com/office/powerpoint/2010/main" val="29498682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429087-749A-1690-09C0-506ED89D091D}"/>
              </a:ext>
            </a:extLst>
          </p:cNvPr>
          <p:cNvSpPr txBox="1"/>
          <p:nvPr/>
        </p:nvSpPr>
        <p:spPr>
          <a:xfrm>
            <a:off x="440076" y="87599"/>
            <a:ext cx="9546405" cy="584775"/>
          </a:xfrm>
          <a:prstGeom prst="rect">
            <a:avLst/>
          </a:prstGeom>
          <a:noFill/>
        </p:spPr>
        <p:txBody>
          <a:bodyPr wrap="square">
            <a:spAutoFit/>
          </a:bodyPr>
          <a:lstStyle/>
          <a:p>
            <a:r>
              <a:rPr lang="en-CA" sz="3200" b="1" dirty="0"/>
              <a:t>UC Berkeley; Global Partnerships and Programs </a:t>
            </a:r>
            <a:r>
              <a:rPr lang="en-CA" sz="1600" b="1" dirty="0"/>
              <a:t>(1/2)</a:t>
            </a:r>
            <a:endParaRPr lang="en-CA" sz="3200" b="1" dirty="0"/>
          </a:p>
        </p:txBody>
      </p:sp>
      <p:graphicFrame>
        <p:nvGraphicFramePr>
          <p:cNvPr id="5" name="Table 5">
            <a:extLst>
              <a:ext uri="{FF2B5EF4-FFF2-40B4-BE49-F238E27FC236}">
                <a16:creationId xmlns:a16="http://schemas.microsoft.com/office/drawing/2014/main" id="{5092F81E-40FF-28AA-4ACC-379B13AEA4AC}"/>
              </a:ext>
            </a:extLst>
          </p:cNvPr>
          <p:cNvGraphicFramePr>
            <a:graphicFrameLocks noGrp="1"/>
          </p:cNvGraphicFramePr>
          <p:nvPr/>
        </p:nvGraphicFramePr>
        <p:xfrm>
          <a:off x="440076" y="1007343"/>
          <a:ext cx="11190270" cy="5217160"/>
        </p:xfrm>
        <a:graphic>
          <a:graphicData uri="http://schemas.openxmlformats.org/drawingml/2006/table">
            <a:tbl>
              <a:tblPr firstRow="1" bandRow="1">
                <a:tableStyleId>{5C22544A-7EE6-4342-B048-85BDC9FD1C3A}</a:tableStyleId>
              </a:tblPr>
              <a:tblGrid>
                <a:gridCol w="3100221">
                  <a:extLst>
                    <a:ext uri="{9D8B030D-6E8A-4147-A177-3AD203B41FA5}">
                      <a16:colId xmlns:a16="http://schemas.microsoft.com/office/drawing/2014/main" val="1308969669"/>
                    </a:ext>
                  </a:extLst>
                </a:gridCol>
                <a:gridCol w="8090049">
                  <a:extLst>
                    <a:ext uri="{9D8B030D-6E8A-4147-A177-3AD203B41FA5}">
                      <a16:colId xmlns:a16="http://schemas.microsoft.com/office/drawing/2014/main" val="1660069984"/>
                    </a:ext>
                  </a:extLst>
                </a:gridCol>
              </a:tblGrid>
              <a:tr h="370840">
                <a:tc>
                  <a:txBody>
                    <a:bodyPr/>
                    <a:lstStyle/>
                    <a:p>
                      <a:r>
                        <a:rPr lang="en-US" dirty="0"/>
                        <a:t>Program</a:t>
                      </a:r>
                      <a:endParaRPr lang="en-CA" dirty="0"/>
                    </a:p>
                  </a:txBody>
                  <a:tcPr/>
                </a:tc>
                <a:tc>
                  <a:txBody>
                    <a:bodyPr/>
                    <a:lstStyle/>
                    <a:p>
                      <a:r>
                        <a:rPr lang="en-US" dirty="0"/>
                        <a:t>Description</a:t>
                      </a:r>
                      <a:endParaRPr lang="en-CA" dirty="0"/>
                    </a:p>
                  </a:txBody>
                  <a:tcPr/>
                </a:tc>
                <a:extLst>
                  <a:ext uri="{0D108BD9-81ED-4DB2-BD59-A6C34878D82A}">
                    <a16:rowId xmlns:a16="http://schemas.microsoft.com/office/drawing/2014/main" val="23760628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kern="1200" dirty="0">
                          <a:solidFill>
                            <a:schemeClr val="dk1"/>
                          </a:solidFill>
                          <a:effectLst/>
                          <a:latin typeface="+mn-lt"/>
                          <a:ea typeface="+mn-ea"/>
                          <a:cs typeface="+mn-cs"/>
                          <a:hlinkClick r:id="rId3"/>
                        </a:rPr>
                        <a:t>CEGA Global Networks</a:t>
                      </a:r>
                      <a:endParaRPr lang="en-CA"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This program brings fellows from developing countries to UC Berkeley to build skills in conducting research that are policy-relevant for their own context abroad.</a:t>
                      </a:r>
                    </a:p>
                  </a:txBody>
                  <a:tcPr/>
                </a:tc>
                <a:extLst>
                  <a:ext uri="{0D108BD9-81ED-4DB2-BD59-A6C34878D82A}">
                    <a16:rowId xmlns:a16="http://schemas.microsoft.com/office/drawing/2014/main" val="1084666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hlinkClick r:id="rId4"/>
                        </a:rPr>
                        <a:t>IES Berkeley-Austria Pre-dissertation and Dissertation Fellowships</a:t>
                      </a:r>
                      <a:endParaRPr lang="en-US"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The UC Berkeley Institute of European Studies and the Austrian Marshall Plan Foundation have partnered to offer a Pre-Dissertation and Dissertation Research Grant for graduate students in the Social Sciences and the Humanities at all UC Campuses.</a:t>
                      </a:r>
                    </a:p>
                  </a:txBody>
                  <a:tcPr/>
                </a:tc>
                <a:extLst>
                  <a:ext uri="{0D108BD9-81ED-4DB2-BD59-A6C34878D82A}">
                    <a16:rowId xmlns:a16="http://schemas.microsoft.com/office/drawing/2014/main" val="16885998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chemeClr val="dk1"/>
                          </a:solidFill>
                          <a:effectLst/>
                          <a:latin typeface="+mn-lt"/>
                          <a:ea typeface="+mn-ea"/>
                          <a:cs typeface="+mn-cs"/>
                          <a:hlinkClick r:id="rId5"/>
                        </a:rPr>
                        <a:t>Peder</a:t>
                      </a:r>
                      <a:r>
                        <a:rPr lang="en-US" sz="1800" b="0" i="0" u="none" strike="noStrike" kern="1200" dirty="0">
                          <a:solidFill>
                            <a:schemeClr val="dk1"/>
                          </a:solidFill>
                          <a:effectLst/>
                          <a:latin typeface="+mn-lt"/>
                          <a:ea typeface="+mn-ea"/>
                          <a:cs typeface="+mn-cs"/>
                          <a:hlinkClick r:id="rId5"/>
                        </a:rPr>
                        <a:t> Sather Center for Advanced Study</a:t>
                      </a:r>
                      <a:endParaRPr lang="en-US"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The primary mission of the </a:t>
                      </a:r>
                      <a:r>
                        <a:rPr lang="en-US" sz="1800" b="0" i="0" kern="1200" dirty="0" err="1">
                          <a:solidFill>
                            <a:schemeClr val="dk1"/>
                          </a:solidFill>
                          <a:effectLst/>
                          <a:latin typeface="+mn-lt"/>
                          <a:ea typeface="+mn-ea"/>
                          <a:cs typeface="+mn-cs"/>
                        </a:rPr>
                        <a:t>Peder</a:t>
                      </a:r>
                      <a:r>
                        <a:rPr lang="en-US" sz="1800" b="0" i="0" kern="1200" dirty="0">
                          <a:solidFill>
                            <a:schemeClr val="dk1"/>
                          </a:solidFill>
                          <a:effectLst/>
                          <a:latin typeface="+mn-lt"/>
                          <a:ea typeface="+mn-ea"/>
                          <a:cs typeface="+mn-cs"/>
                        </a:rPr>
                        <a:t> Sather Center for Advanced Study is to strengthen ongoing research collaborations and foster the development of new research collaborations between faculty at the University of California, Berkeley and a consortium of nine participating Norwegian academic institutions.</a:t>
                      </a:r>
                    </a:p>
                  </a:txBody>
                  <a:tcPr/>
                </a:tc>
                <a:extLst>
                  <a:ext uri="{0D108BD9-81ED-4DB2-BD59-A6C34878D82A}">
                    <a16:rowId xmlns:a16="http://schemas.microsoft.com/office/drawing/2014/main" val="313465853"/>
                  </a:ext>
                </a:extLst>
              </a:tr>
              <a:tr h="370840">
                <a:tc>
                  <a:txBody>
                    <a:bodyPr/>
                    <a:lstStyle/>
                    <a:p>
                      <a:r>
                        <a:rPr lang="en-US" sz="1800" b="0" i="0" u="none" strike="noStrike" kern="1200" dirty="0">
                          <a:solidFill>
                            <a:schemeClr val="dk1"/>
                          </a:solidFill>
                          <a:effectLst/>
                          <a:latin typeface="+mn-lt"/>
                          <a:ea typeface="+mn-ea"/>
                          <a:cs typeface="+mn-cs"/>
                          <a:hlinkClick r:id="rId6"/>
                        </a:rPr>
                        <a:t>Berkeley </a:t>
                      </a:r>
                      <a:r>
                        <a:rPr lang="en-US" sz="1800" b="0" i="0" u="none" strike="noStrike" kern="1200" dirty="0" err="1">
                          <a:solidFill>
                            <a:schemeClr val="dk1"/>
                          </a:solidFill>
                          <a:effectLst/>
                          <a:latin typeface="+mn-lt"/>
                          <a:ea typeface="+mn-ea"/>
                          <a:cs typeface="+mn-cs"/>
                          <a:hlinkClick r:id="rId6"/>
                        </a:rPr>
                        <a:t>ShanghaiTech</a:t>
                      </a:r>
                      <a:r>
                        <a:rPr lang="en-US" sz="1800" b="0" i="0" u="none" strike="noStrike" kern="1200" dirty="0">
                          <a:solidFill>
                            <a:schemeClr val="dk1"/>
                          </a:solidFill>
                          <a:effectLst/>
                          <a:latin typeface="+mn-lt"/>
                          <a:ea typeface="+mn-ea"/>
                          <a:cs typeface="+mn-cs"/>
                          <a:hlinkClick r:id="rId6"/>
                        </a:rPr>
                        <a:t> Education Collaboration (</a:t>
                      </a:r>
                      <a:r>
                        <a:rPr lang="en-US" sz="1800" b="0" i="0" u="none" strike="noStrike" kern="1200" dirty="0" err="1">
                          <a:solidFill>
                            <a:schemeClr val="dk1"/>
                          </a:solidFill>
                          <a:effectLst/>
                          <a:latin typeface="+mn-lt"/>
                          <a:ea typeface="+mn-ea"/>
                          <a:cs typeface="+mn-cs"/>
                          <a:hlinkClick r:id="rId6"/>
                        </a:rPr>
                        <a:t>BeSTEC</a:t>
                      </a:r>
                      <a:r>
                        <a:rPr lang="en-US" sz="1800" b="0" i="0" u="none" strike="noStrike" kern="1200" dirty="0">
                          <a:solidFill>
                            <a:schemeClr val="dk1"/>
                          </a:solidFill>
                          <a:effectLst/>
                          <a:latin typeface="+mn-lt"/>
                          <a:ea typeface="+mn-ea"/>
                          <a:cs typeface="+mn-cs"/>
                          <a:hlinkClick r:id="rId6"/>
                        </a:rPr>
                        <a:t>) Program</a:t>
                      </a:r>
                      <a:endParaRPr lang="en-US"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The Berkeley </a:t>
                      </a:r>
                      <a:r>
                        <a:rPr lang="en-US" sz="1800" b="0" i="0" kern="1200" dirty="0" err="1">
                          <a:solidFill>
                            <a:schemeClr val="dk1"/>
                          </a:solidFill>
                          <a:effectLst/>
                          <a:latin typeface="+mn-lt"/>
                          <a:ea typeface="+mn-ea"/>
                          <a:cs typeface="+mn-cs"/>
                        </a:rPr>
                        <a:t>ShanghaiTech</a:t>
                      </a:r>
                      <a:r>
                        <a:rPr lang="en-US" sz="1800" b="0" i="0" kern="1200" dirty="0">
                          <a:solidFill>
                            <a:schemeClr val="dk1"/>
                          </a:solidFill>
                          <a:effectLst/>
                          <a:latin typeface="+mn-lt"/>
                          <a:ea typeface="+mn-ea"/>
                          <a:cs typeface="+mn-cs"/>
                        </a:rPr>
                        <a:t> program is designed to enable </a:t>
                      </a:r>
                      <a:r>
                        <a:rPr lang="en-US" sz="1800" b="0" i="0" kern="1200" dirty="0" err="1">
                          <a:solidFill>
                            <a:schemeClr val="dk1"/>
                          </a:solidFill>
                          <a:effectLst/>
                          <a:latin typeface="+mn-lt"/>
                          <a:ea typeface="+mn-ea"/>
                          <a:cs typeface="+mn-cs"/>
                        </a:rPr>
                        <a:t>ShanghaiTech</a:t>
                      </a:r>
                      <a:r>
                        <a:rPr lang="en-US" sz="1800" b="0" i="0" kern="1200" dirty="0">
                          <a:solidFill>
                            <a:schemeClr val="dk1"/>
                          </a:solidFill>
                          <a:effectLst/>
                          <a:latin typeface="+mn-lt"/>
                          <a:ea typeface="+mn-ea"/>
                          <a:cs typeface="+mn-cs"/>
                        </a:rPr>
                        <a:t> to offer world-class curriculum and to attract and nurture the best engineering students worldwide.</a:t>
                      </a:r>
                    </a:p>
                  </a:txBody>
                  <a:tcPr/>
                </a:tc>
                <a:extLst>
                  <a:ext uri="{0D108BD9-81ED-4DB2-BD59-A6C34878D82A}">
                    <a16:rowId xmlns:a16="http://schemas.microsoft.com/office/drawing/2014/main" val="3323070744"/>
                  </a:ext>
                </a:extLst>
              </a:tr>
              <a:tr h="370840">
                <a:tc>
                  <a:txBody>
                    <a:bodyPr/>
                    <a:lstStyle/>
                    <a:p>
                      <a:r>
                        <a:rPr lang="en-CA" sz="1800" b="0" i="0" u="none" strike="noStrike" kern="1200" dirty="0" err="1">
                          <a:solidFill>
                            <a:schemeClr val="dk1"/>
                          </a:solidFill>
                          <a:effectLst/>
                          <a:latin typeface="+mn-lt"/>
                          <a:ea typeface="+mn-ea"/>
                          <a:cs typeface="+mn-cs"/>
                          <a:hlinkClick r:id="rId7"/>
                        </a:rPr>
                        <a:t>Freie</a:t>
                      </a:r>
                      <a:r>
                        <a:rPr lang="en-CA" sz="1800" b="0" i="0" u="none" strike="noStrike" kern="1200" dirty="0">
                          <a:solidFill>
                            <a:schemeClr val="dk1"/>
                          </a:solidFill>
                          <a:effectLst/>
                          <a:latin typeface="+mn-lt"/>
                          <a:ea typeface="+mn-ea"/>
                          <a:cs typeface="+mn-cs"/>
                          <a:hlinkClick r:id="rId7"/>
                        </a:rPr>
                        <a:t> Universität Berlin Erasmus+</a:t>
                      </a:r>
                      <a:endParaRPr lang="en-CA"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The European Union (EU) has provided funding to UC Berkeley’s College of Letters and Science and </a:t>
                      </a:r>
                      <a:r>
                        <a:rPr lang="en-US" sz="1800" b="0" i="0" kern="1200" dirty="0" err="1">
                          <a:solidFill>
                            <a:schemeClr val="dk1"/>
                          </a:solidFill>
                          <a:effectLst/>
                          <a:latin typeface="+mn-lt"/>
                          <a:ea typeface="+mn-ea"/>
                          <a:cs typeface="+mn-cs"/>
                        </a:rPr>
                        <a:t>Freie</a:t>
                      </a:r>
                      <a:r>
                        <a:rPr lang="en-US" sz="1800" b="0" i="0" kern="1200" dirty="0">
                          <a:solidFill>
                            <a:schemeClr val="dk1"/>
                          </a:solidFill>
                          <a:effectLst/>
                          <a:latin typeface="+mn-lt"/>
                          <a:ea typeface="+mn-ea"/>
                          <a:cs typeface="+mn-cs"/>
                        </a:rPr>
                        <a:t> Universität Berlin (FUB) to increase graduate student researcher, faculty, and staff mobility between the institutions.</a:t>
                      </a:r>
                    </a:p>
                  </a:txBody>
                  <a:tcPr/>
                </a:tc>
                <a:extLst>
                  <a:ext uri="{0D108BD9-81ED-4DB2-BD59-A6C34878D82A}">
                    <a16:rowId xmlns:a16="http://schemas.microsoft.com/office/drawing/2014/main" val="4167010844"/>
                  </a:ext>
                </a:extLst>
              </a:tr>
            </a:tbl>
          </a:graphicData>
        </a:graphic>
      </p:graphicFrame>
    </p:spTree>
    <p:extLst>
      <p:ext uri="{BB962C8B-B14F-4D97-AF65-F5344CB8AC3E}">
        <p14:creationId xmlns:p14="http://schemas.microsoft.com/office/powerpoint/2010/main" val="406520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429087-749A-1690-09C0-506ED89D091D}"/>
              </a:ext>
            </a:extLst>
          </p:cNvPr>
          <p:cNvSpPr txBox="1"/>
          <p:nvPr/>
        </p:nvSpPr>
        <p:spPr>
          <a:xfrm>
            <a:off x="440076" y="87599"/>
            <a:ext cx="9546405" cy="584775"/>
          </a:xfrm>
          <a:prstGeom prst="rect">
            <a:avLst/>
          </a:prstGeom>
          <a:noFill/>
        </p:spPr>
        <p:txBody>
          <a:bodyPr wrap="square">
            <a:spAutoFit/>
          </a:bodyPr>
          <a:lstStyle/>
          <a:p>
            <a:r>
              <a:rPr lang="en-CA" sz="3200" b="1" dirty="0"/>
              <a:t>UC Berkeley; Global Partnerships and Programs </a:t>
            </a:r>
            <a:r>
              <a:rPr lang="en-CA" sz="1600" b="1" dirty="0"/>
              <a:t>(2/2)</a:t>
            </a:r>
            <a:endParaRPr lang="en-CA" sz="3200" b="1" dirty="0"/>
          </a:p>
        </p:txBody>
      </p:sp>
      <p:graphicFrame>
        <p:nvGraphicFramePr>
          <p:cNvPr id="5" name="Table 5">
            <a:extLst>
              <a:ext uri="{FF2B5EF4-FFF2-40B4-BE49-F238E27FC236}">
                <a16:creationId xmlns:a16="http://schemas.microsoft.com/office/drawing/2014/main" id="{5092F81E-40FF-28AA-4ACC-379B13AEA4AC}"/>
              </a:ext>
            </a:extLst>
          </p:cNvPr>
          <p:cNvGraphicFramePr>
            <a:graphicFrameLocks noGrp="1"/>
          </p:cNvGraphicFramePr>
          <p:nvPr/>
        </p:nvGraphicFramePr>
        <p:xfrm>
          <a:off x="440076" y="1007343"/>
          <a:ext cx="11190270" cy="5217160"/>
        </p:xfrm>
        <a:graphic>
          <a:graphicData uri="http://schemas.openxmlformats.org/drawingml/2006/table">
            <a:tbl>
              <a:tblPr firstRow="1" bandRow="1">
                <a:tableStyleId>{5C22544A-7EE6-4342-B048-85BDC9FD1C3A}</a:tableStyleId>
              </a:tblPr>
              <a:tblGrid>
                <a:gridCol w="3100221">
                  <a:extLst>
                    <a:ext uri="{9D8B030D-6E8A-4147-A177-3AD203B41FA5}">
                      <a16:colId xmlns:a16="http://schemas.microsoft.com/office/drawing/2014/main" val="1308969669"/>
                    </a:ext>
                  </a:extLst>
                </a:gridCol>
                <a:gridCol w="8090049">
                  <a:extLst>
                    <a:ext uri="{9D8B030D-6E8A-4147-A177-3AD203B41FA5}">
                      <a16:colId xmlns:a16="http://schemas.microsoft.com/office/drawing/2014/main" val="1660069984"/>
                    </a:ext>
                  </a:extLst>
                </a:gridCol>
              </a:tblGrid>
              <a:tr h="370840">
                <a:tc>
                  <a:txBody>
                    <a:bodyPr/>
                    <a:lstStyle/>
                    <a:p>
                      <a:r>
                        <a:rPr lang="en-US" dirty="0"/>
                        <a:t>Program</a:t>
                      </a:r>
                      <a:endParaRPr lang="en-CA" dirty="0"/>
                    </a:p>
                  </a:txBody>
                  <a:tcPr/>
                </a:tc>
                <a:tc>
                  <a:txBody>
                    <a:bodyPr/>
                    <a:lstStyle/>
                    <a:p>
                      <a:r>
                        <a:rPr lang="en-US" dirty="0"/>
                        <a:t>Description</a:t>
                      </a:r>
                      <a:endParaRPr lang="en-CA" dirty="0"/>
                    </a:p>
                  </a:txBody>
                  <a:tcPr/>
                </a:tc>
                <a:extLst>
                  <a:ext uri="{0D108BD9-81ED-4DB2-BD59-A6C34878D82A}">
                    <a16:rowId xmlns:a16="http://schemas.microsoft.com/office/drawing/2014/main" val="23760628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hlinkClick r:id="rId3"/>
                        </a:rPr>
                        <a:t>Berkeley Haas Global Access Program (BHGAP)</a:t>
                      </a:r>
                      <a:endParaRPr lang="en-US"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This unique program provides international students with access to Berkeley </a:t>
                      </a:r>
                      <a:r>
                        <a:rPr lang="en-US" sz="1800" b="0" i="0" kern="1200" dirty="0" err="1">
                          <a:solidFill>
                            <a:schemeClr val="dk1"/>
                          </a:solidFill>
                          <a:effectLst/>
                          <a:latin typeface="+mn-lt"/>
                          <a:ea typeface="+mn-ea"/>
                          <a:cs typeface="+mn-cs"/>
                        </a:rPr>
                        <a:t>Haas'</a:t>
                      </a:r>
                      <a:r>
                        <a:rPr lang="en-US" sz="1800" b="0" i="0" kern="1200" dirty="0">
                          <a:solidFill>
                            <a:schemeClr val="dk1"/>
                          </a:solidFill>
                          <a:effectLst/>
                          <a:latin typeface="+mn-lt"/>
                          <a:ea typeface="+mn-ea"/>
                          <a:cs typeface="+mn-cs"/>
                        </a:rPr>
                        <a:t> top-notch faculty, courses and networks within the innovative ecosystem of the Bay Area and Silicon Valley.</a:t>
                      </a:r>
                    </a:p>
                  </a:txBody>
                  <a:tcPr/>
                </a:tc>
                <a:extLst>
                  <a:ext uri="{0D108BD9-81ED-4DB2-BD59-A6C34878D82A}">
                    <a16:rowId xmlns:a16="http://schemas.microsoft.com/office/drawing/2014/main" val="1084666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a:solidFill>
                            <a:schemeClr val="dk1"/>
                          </a:solidFill>
                          <a:effectLst/>
                          <a:latin typeface="+mn-lt"/>
                          <a:ea typeface="+mn-ea"/>
                          <a:cs typeface="+mn-cs"/>
                          <a:hlinkClick r:id="rId4"/>
                        </a:rPr>
                        <a:t>College of Engineering Globe Visiting Scholar Program</a:t>
                      </a:r>
                      <a:endParaRPr lang="en-US" sz="1800" b="0" i="0" kern="1200" dirty="0">
                        <a:solidFill>
                          <a:schemeClr val="dk1"/>
                        </a:solidFill>
                        <a:effectLst/>
                        <a:latin typeface="+mn-lt"/>
                        <a:ea typeface="+mn-ea"/>
                        <a:cs typeface="+mn-cs"/>
                      </a:endParaRPr>
                    </a:p>
                  </a:txBody>
                  <a:tcPr/>
                </a:tc>
                <a:tc>
                  <a:txBody>
                    <a:bodyPr/>
                    <a:lstStyle/>
                    <a:p>
                      <a:r>
                        <a:rPr lang="en-US" sz="1800" b="0" i="0" kern="1200">
                          <a:solidFill>
                            <a:schemeClr val="dk1"/>
                          </a:solidFill>
                          <a:effectLst/>
                          <a:latin typeface="+mn-lt"/>
                          <a:ea typeface="+mn-ea"/>
                          <a:cs typeface="+mn-cs"/>
                        </a:rPr>
                        <a:t>Undergraduate students from participating partner universities apply through University Extension and Concurrent Enrollment study at UC Berkeley for one semester or a year.</a:t>
                      </a:r>
                      <a:endParaRPr 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6885998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sng" kern="1200" dirty="0">
                          <a:solidFill>
                            <a:schemeClr val="dk1"/>
                          </a:solidFill>
                          <a:effectLst/>
                          <a:latin typeface="+mn-lt"/>
                          <a:ea typeface="+mn-ea"/>
                          <a:cs typeface="+mn-cs"/>
                          <a:hlinkClick r:id="rId5"/>
                        </a:rPr>
                        <a:t>Global Startup Semester Program</a:t>
                      </a:r>
                      <a:endParaRPr lang="en-CA"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Through the Sutardja Center for Entrepreneurship &amp; Technology’s (SCET) Global Startup Semester Program, international students have the opportunity to study at UC Berkeley for a semester of entrepreneurship and innovation courses, including </a:t>
                      </a:r>
                      <a:r>
                        <a:rPr lang="en-US" sz="1800" b="0" i="0" kern="1200" dirty="0" err="1">
                          <a:solidFill>
                            <a:schemeClr val="dk1"/>
                          </a:solidFill>
                          <a:effectLst/>
                          <a:latin typeface="+mn-lt"/>
                          <a:ea typeface="+mn-ea"/>
                          <a:cs typeface="+mn-cs"/>
                        </a:rPr>
                        <a:t>th</a:t>
                      </a:r>
                      <a:endParaRPr 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3134658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hlinkClick r:id="rId6"/>
                        </a:rPr>
                        <a:t>Swedish Foundation for International Cooperation in Research and Higher Education (STINT) Teaching Sabbatical</a:t>
                      </a:r>
                      <a:endParaRPr lang="en-US"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The Swedish Foundation for International Cooperation in Research and Higher Education, STINT, was set up by the Swedish Government in 1994 with the mission to internationalize Swedish higher education and research. </a:t>
                      </a:r>
                    </a:p>
                  </a:txBody>
                  <a:tcPr/>
                </a:tc>
                <a:extLst>
                  <a:ext uri="{0D108BD9-81ED-4DB2-BD59-A6C34878D82A}">
                    <a16:rowId xmlns:a16="http://schemas.microsoft.com/office/drawing/2014/main" val="1638302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kern="1200" dirty="0">
                          <a:solidFill>
                            <a:schemeClr val="dk1"/>
                          </a:solidFill>
                          <a:effectLst/>
                          <a:latin typeface="+mn-lt"/>
                          <a:ea typeface="+mn-ea"/>
                          <a:cs typeface="+mn-cs"/>
                          <a:hlinkClick r:id="rId7"/>
                        </a:rPr>
                        <a:t>Sciences Po – UC Berkeley Dual Degree Program</a:t>
                      </a:r>
                      <a:endParaRPr lang="en-CA" sz="1800" b="0" i="0" kern="1200" dirty="0">
                        <a:solidFill>
                          <a:schemeClr val="dk1"/>
                        </a:solidFill>
                        <a:effectLst/>
                        <a:latin typeface="+mn-lt"/>
                        <a:ea typeface="+mn-ea"/>
                        <a:cs typeface="+mn-cs"/>
                      </a:endParaRPr>
                    </a:p>
                  </a:txBody>
                  <a:tcPr/>
                </a:tc>
                <a:tc>
                  <a:txBody>
                    <a:bodyPr/>
                    <a:lstStyle/>
                    <a:p>
                      <a:r>
                        <a:rPr lang="en-US" sz="1800" b="0" i="0" kern="1200" dirty="0">
                          <a:solidFill>
                            <a:schemeClr val="dk1"/>
                          </a:solidFill>
                          <a:effectLst/>
                          <a:latin typeface="+mn-lt"/>
                          <a:ea typeface="+mn-ea"/>
                          <a:cs typeface="+mn-cs"/>
                        </a:rPr>
                        <a:t>Students in the undergraduate Dual Degree Program spend their first two years at one of three Sciences Po campuses in France (Le Havre, </a:t>
                      </a:r>
                      <a:r>
                        <a:rPr lang="en-US" sz="1800" b="0" i="0" kern="1200" dirty="0" err="1">
                          <a:solidFill>
                            <a:schemeClr val="dk1"/>
                          </a:solidFill>
                          <a:effectLst/>
                          <a:latin typeface="+mn-lt"/>
                          <a:ea typeface="+mn-ea"/>
                          <a:cs typeface="+mn-cs"/>
                        </a:rPr>
                        <a:t>Menton</a:t>
                      </a:r>
                      <a:r>
                        <a:rPr lang="en-US" sz="1800" b="0" i="0" kern="1200" dirty="0">
                          <a:solidFill>
                            <a:schemeClr val="dk1"/>
                          </a:solidFill>
                          <a:effectLst/>
                          <a:latin typeface="+mn-lt"/>
                          <a:ea typeface="+mn-ea"/>
                          <a:cs typeface="+mn-cs"/>
                        </a:rPr>
                        <a:t>, or Reims), each with a unique focus and geography. All instruction is offered in English. </a:t>
                      </a:r>
                    </a:p>
                  </a:txBody>
                  <a:tcPr/>
                </a:tc>
                <a:extLst>
                  <a:ext uri="{0D108BD9-81ED-4DB2-BD59-A6C34878D82A}">
                    <a16:rowId xmlns:a16="http://schemas.microsoft.com/office/drawing/2014/main" val="1228673860"/>
                  </a:ext>
                </a:extLst>
              </a:tr>
            </a:tbl>
          </a:graphicData>
        </a:graphic>
      </p:graphicFrame>
    </p:spTree>
    <p:extLst>
      <p:ext uri="{BB962C8B-B14F-4D97-AF65-F5344CB8AC3E}">
        <p14:creationId xmlns:p14="http://schemas.microsoft.com/office/powerpoint/2010/main" val="15081462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724578-73FE-80A8-8366-3EBF2ED9866C}"/>
              </a:ext>
            </a:extLst>
          </p:cNvPr>
          <p:cNvSpPr txBox="1"/>
          <p:nvPr/>
        </p:nvSpPr>
        <p:spPr>
          <a:xfrm>
            <a:off x="440076" y="87599"/>
            <a:ext cx="9546405" cy="584775"/>
          </a:xfrm>
          <a:prstGeom prst="rect">
            <a:avLst/>
          </a:prstGeom>
          <a:noFill/>
        </p:spPr>
        <p:txBody>
          <a:bodyPr wrap="square">
            <a:spAutoFit/>
          </a:bodyPr>
          <a:lstStyle/>
          <a:p>
            <a:r>
              <a:rPr lang="en-CA" sz="3200" b="1" dirty="0"/>
              <a:t>UC Berkeley; Specific Types of partnerships</a:t>
            </a:r>
          </a:p>
        </p:txBody>
      </p:sp>
      <p:graphicFrame>
        <p:nvGraphicFramePr>
          <p:cNvPr id="11" name="Table 10">
            <a:extLst>
              <a:ext uri="{FF2B5EF4-FFF2-40B4-BE49-F238E27FC236}">
                <a16:creationId xmlns:a16="http://schemas.microsoft.com/office/drawing/2014/main" id="{6FBE2043-4576-CCEB-09FA-376D37DA0ACB}"/>
              </a:ext>
            </a:extLst>
          </p:cNvPr>
          <p:cNvGraphicFramePr>
            <a:graphicFrameLocks noGrp="1"/>
          </p:cNvGraphicFramePr>
          <p:nvPr/>
        </p:nvGraphicFramePr>
        <p:xfrm>
          <a:off x="544530" y="984250"/>
          <a:ext cx="11126913" cy="4543449"/>
        </p:xfrm>
        <a:graphic>
          <a:graphicData uri="http://schemas.openxmlformats.org/drawingml/2006/table">
            <a:tbl>
              <a:tblPr>
                <a:tableStyleId>{5940675A-B579-460E-94D1-54222C63F5DA}</a:tableStyleId>
              </a:tblPr>
              <a:tblGrid>
                <a:gridCol w="4179756">
                  <a:extLst>
                    <a:ext uri="{9D8B030D-6E8A-4147-A177-3AD203B41FA5}">
                      <a16:colId xmlns:a16="http://schemas.microsoft.com/office/drawing/2014/main" val="2130200315"/>
                    </a:ext>
                  </a:extLst>
                </a:gridCol>
                <a:gridCol w="4179756">
                  <a:extLst>
                    <a:ext uri="{9D8B030D-6E8A-4147-A177-3AD203B41FA5}">
                      <a16:colId xmlns:a16="http://schemas.microsoft.com/office/drawing/2014/main" val="526472469"/>
                    </a:ext>
                  </a:extLst>
                </a:gridCol>
                <a:gridCol w="2767401">
                  <a:extLst>
                    <a:ext uri="{9D8B030D-6E8A-4147-A177-3AD203B41FA5}">
                      <a16:colId xmlns:a16="http://schemas.microsoft.com/office/drawing/2014/main" val="2997605105"/>
                    </a:ext>
                  </a:extLst>
                </a:gridCol>
              </a:tblGrid>
              <a:tr h="114823">
                <a:tc>
                  <a:txBody>
                    <a:bodyPr/>
                    <a:lstStyle/>
                    <a:p>
                      <a:pPr algn="ctr" fontAlgn="t"/>
                      <a:r>
                        <a:rPr lang="en-CA" sz="2000" b="1" u="none" strike="noStrike" dirty="0">
                          <a:effectLst/>
                        </a:rPr>
                        <a:t>Partnership Type</a:t>
                      </a:r>
                      <a:endParaRPr lang="en-CA" sz="2000" b="1" i="0" u="none" strike="noStrike" dirty="0">
                        <a:solidFill>
                          <a:srgbClr val="000000"/>
                        </a:solidFill>
                        <a:effectLst/>
                        <a:latin typeface="Calibri" panose="020F0502020204030204" pitchFamily="34" charset="0"/>
                      </a:endParaRPr>
                    </a:p>
                  </a:txBody>
                  <a:tcPr marL="2134" marR="2134" marT="2134" marB="0">
                    <a:solidFill>
                      <a:schemeClr val="accent4">
                        <a:lumMod val="40000"/>
                        <a:lumOff val="60000"/>
                      </a:schemeClr>
                    </a:solidFill>
                  </a:tcPr>
                </a:tc>
                <a:tc>
                  <a:txBody>
                    <a:bodyPr/>
                    <a:lstStyle/>
                    <a:p>
                      <a:pPr algn="ctr" fontAlgn="t"/>
                      <a:r>
                        <a:rPr lang="en-CA" sz="2000" b="1" u="none" strike="noStrike" dirty="0">
                          <a:effectLst/>
                        </a:rPr>
                        <a:t>Description</a:t>
                      </a:r>
                      <a:endParaRPr lang="en-CA" sz="2000" b="1" i="0" u="none" strike="noStrike" dirty="0">
                        <a:solidFill>
                          <a:srgbClr val="000000"/>
                        </a:solidFill>
                        <a:effectLst/>
                        <a:latin typeface="Calibri" panose="020F0502020204030204" pitchFamily="34" charset="0"/>
                      </a:endParaRPr>
                    </a:p>
                  </a:txBody>
                  <a:tcPr marL="2134" marR="2134" marT="2134" marB="0">
                    <a:solidFill>
                      <a:schemeClr val="accent4">
                        <a:lumMod val="40000"/>
                        <a:lumOff val="60000"/>
                      </a:schemeClr>
                    </a:solidFill>
                  </a:tcPr>
                </a:tc>
                <a:tc>
                  <a:txBody>
                    <a:bodyPr/>
                    <a:lstStyle/>
                    <a:p>
                      <a:pPr algn="ctr" fontAlgn="t"/>
                      <a:r>
                        <a:rPr lang="en-CA" sz="2000" b="1" u="none" strike="noStrike" dirty="0">
                          <a:effectLst/>
                        </a:rPr>
                        <a:t>Contact</a:t>
                      </a:r>
                      <a:endParaRPr lang="en-CA" sz="2000" b="1" i="0" u="none" strike="noStrike" dirty="0">
                        <a:solidFill>
                          <a:srgbClr val="000000"/>
                        </a:solidFill>
                        <a:effectLst/>
                        <a:latin typeface="Calibri" panose="020F0502020204030204" pitchFamily="34" charset="0"/>
                      </a:endParaRPr>
                    </a:p>
                  </a:txBody>
                  <a:tcPr marL="2134" marR="2134" marT="2134" marB="0">
                    <a:solidFill>
                      <a:schemeClr val="accent4">
                        <a:lumMod val="40000"/>
                        <a:lumOff val="60000"/>
                      </a:schemeClr>
                    </a:solidFill>
                  </a:tcPr>
                </a:tc>
                <a:extLst>
                  <a:ext uri="{0D108BD9-81ED-4DB2-BD59-A6C34878D82A}">
                    <a16:rowId xmlns:a16="http://schemas.microsoft.com/office/drawing/2014/main" val="3622708642"/>
                  </a:ext>
                </a:extLst>
              </a:tr>
              <a:tr h="1072681">
                <a:tc>
                  <a:txBody>
                    <a:bodyPr/>
                    <a:lstStyle/>
                    <a:p>
                      <a:pPr algn="l" fontAlgn="b"/>
                      <a:r>
                        <a:rPr lang="en-US" sz="1800" b="1" u="none" strike="noStrike" dirty="0">
                          <a:effectLst/>
                        </a:rPr>
                        <a:t>International Memorandum of Understanding (MOU)</a:t>
                      </a:r>
                      <a:endParaRPr lang="en-US" sz="1800" b="1" i="0" u="none" strike="noStrike" dirty="0">
                        <a:solidFill>
                          <a:srgbClr val="000000"/>
                        </a:solidFill>
                        <a:effectLst/>
                        <a:latin typeface="Calibri" panose="020F0502020204030204" pitchFamily="34" charset="0"/>
                      </a:endParaRPr>
                    </a:p>
                  </a:txBody>
                  <a:tcPr marL="2134" marR="2134" marT="2134" marB="0" anchor="ctr"/>
                </a:tc>
                <a:tc>
                  <a:txBody>
                    <a:bodyPr/>
                    <a:lstStyle/>
                    <a:p>
                      <a:pPr algn="l" fontAlgn="b"/>
                      <a:r>
                        <a:rPr lang="en-US" sz="1400" u="none" strike="noStrike" dirty="0">
                          <a:effectLst/>
                        </a:rPr>
                        <a:t>Agreements between UC Berkeley and international universities or governmental organizations for diplomatic purposes and mutual goodwill.</a:t>
                      </a:r>
                      <a:endParaRPr lang="en-US" sz="1400" b="0" i="0" u="none" strike="noStrike" dirty="0">
                        <a:solidFill>
                          <a:srgbClr val="000000"/>
                        </a:solidFill>
                        <a:effectLst/>
                        <a:latin typeface="Calibri" panose="020F0502020204030204" pitchFamily="34" charset="0"/>
                      </a:endParaRPr>
                    </a:p>
                  </a:txBody>
                  <a:tcPr marL="2134" marR="2134" marT="2134" marB="0" anchor="ctr"/>
                </a:tc>
                <a:tc>
                  <a:txBody>
                    <a:bodyPr/>
                    <a:lstStyle/>
                    <a:p>
                      <a:pPr algn="l" fontAlgn="b"/>
                      <a:r>
                        <a:rPr lang="en-CA" sz="1400" b="0" i="0" u="none" strike="noStrike" dirty="0">
                          <a:solidFill>
                            <a:srgbClr val="000000"/>
                          </a:solidFill>
                          <a:effectLst/>
                          <a:latin typeface="Calibri" panose="020F0502020204030204" pitchFamily="34" charset="0"/>
                          <a:hlinkClick r:id="rId2"/>
                        </a:rPr>
                        <a:t>https://globalengagement.berkeley.edu/partnerships-agreements/international-memorandum-understanding-mou</a:t>
                      </a:r>
                      <a:r>
                        <a:rPr lang="en-CA" sz="1400" b="0" i="0" u="none" strike="noStrike" dirty="0">
                          <a:solidFill>
                            <a:srgbClr val="000000"/>
                          </a:solidFill>
                          <a:effectLst/>
                          <a:latin typeface="Calibri" panose="020F0502020204030204" pitchFamily="34" charset="0"/>
                        </a:rPr>
                        <a:t> </a:t>
                      </a:r>
                    </a:p>
                  </a:txBody>
                  <a:tcPr marL="2134" marR="2134" marT="2134" marB="0" anchor="ctr"/>
                </a:tc>
                <a:extLst>
                  <a:ext uri="{0D108BD9-81ED-4DB2-BD59-A6C34878D82A}">
                    <a16:rowId xmlns:a16="http://schemas.microsoft.com/office/drawing/2014/main" val="1520922877"/>
                  </a:ext>
                </a:extLst>
              </a:tr>
              <a:tr h="621925">
                <a:tc>
                  <a:txBody>
                    <a:bodyPr/>
                    <a:lstStyle/>
                    <a:p>
                      <a:pPr algn="l" fontAlgn="b"/>
                      <a:r>
                        <a:rPr lang="en-US" sz="1800" b="1" u="none" strike="noStrike">
                          <a:effectLst/>
                        </a:rPr>
                        <a:t>University of California Education Abroad Program (EAP)</a:t>
                      </a:r>
                      <a:endParaRPr lang="en-US" sz="1800" b="1" i="0" u="none" strike="noStrike">
                        <a:solidFill>
                          <a:srgbClr val="000000"/>
                        </a:solidFill>
                        <a:effectLst/>
                        <a:latin typeface="Calibri" panose="020F0502020204030204" pitchFamily="34" charset="0"/>
                      </a:endParaRPr>
                    </a:p>
                  </a:txBody>
                  <a:tcPr marL="2134" marR="2134" marT="2134" marB="0" anchor="ctr"/>
                </a:tc>
                <a:tc>
                  <a:txBody>
                    <a:bodyPr/>
                    <a:lstStyle/>
                    <a:p>
                      <a:pPr algn="l" fontAlgn="b"/>
                      <a:r>
                        <a:rPr lang="en-US" sz="1400" u="none" strike="noStrike" dirty="0">
                          <a:effectLst/>
                        </a:rPr>
                        <a:t>Oversees system-wide reciprocal student exchange agreements for undergraduate students.</a:t>
                      </a:r>
                      <a:endParaRPr lang="en-US" sz="1400" b="0" i="0" u="none" strike="noStrike" dirty="0">
                        <a:solidFill>
                          <a:srgbClr val="000000"/>
                        </a:solidFill>
                        <a:effectLst/>
                        <a:latin typeface="Calibri" panose="020F0502020204030204" pitchFamily="34" charset="0"/>
                      </a:endParaRPr>
                    </a:p>
                  </a:txBody>
                  <a:tcPr marL="2134" marR="2134" marT="2134" marB="0" anchor="ctr"/>
                </a:tc>
                <a:tc>
                  <a:txBody>
                    <a:bodyPr/>
                    <a:lstStyle/>
                    <a:p>
                      <a:pPr algn="l" fontAlgn="b"/>
                      <a:r>
                        <a:rPr lang="en-CA" sz="1400" u="sng" strike="noStrike">
                          <a:effectLst/>
                          <a:hlinkClick r:id="rId3"/>
                        </a:rPr>
                        <a:t>https://uceap.universityofcalifornia.edu/</a:t>
                      </a:r>
                      <a:endParaRPr lang="en-CA" sz="1400" b="0" i="0" u="sng" strike="noStrike">
                        <a:solidFill>
                          <a:srgbClr val="0000FF"/>
                        </a:solidFill>
                        <a:effectLst/>
                        <a:latin typeface="Calibri" panose="020F0502020204030204" pitchFamily="34" charset="0"/>
                      </a:endParaRPr>
                    </a:p>
                  </a:txBody>
                  <a:tcPr marL="2134" marR="2134" marT="2134" marB="0" anchor="ctr"/>
                </a:tc>
                <a:extLst>
                  <a:ext uri="{0D108BD9-81ED-4DB2-BD59-A6C34878D82A}">
                    <a16:rowId xmlns:a16="http://schemas.microsoft.com/office/drawing/2014/main" val="3124387591"/>
                  </a:ext>
                </a:extLst>
              </a:tr>
              <a:tr h="959992">
                <a:tc>
                  <a:txBody>
                    <a:bodyPr/>
                    <a:lstStyle/>
                    <a:p>
                      <a:pPr algn="l" fontAlgn="b"/>
                      <a:r>
                        <a:rPr lang="en-CA" sz="1800" b="1" u="none" strike="noStrike" dirty="0">
                          <a:effectLst/>
                        </a:rPr>
                        <a:t>UC Berkeley Summer Sessions</a:t>
                      </a:r>
                      <a:endParaRPr lang="en-CA" sz="1800" b="1" i="0" u="none" strike="noStrike" dirty="0">
                        <a:solidFill>
                          <a:srgbClr val="000000"/>
                        </a:solidFill>
                        <a:effectLst/>
                        <a:latin typeface="Calibri" panose="020F0502020204030204" pitchFamily="34" charset="0"/>
                      </a:endParaRPr>
                    </a:p>
                  </a:txBody>
                  <a:tcPr marL="2134" marR="2134" marT="2134" marB="0" anchor="ctr"/>
                </a:tc>
                <a:tc>
                  <a:txBody>
                    <a:bodyPr/>
                    <a:lstStyle/>
                    <a:p>
                      <a:pPr algn="l" fontAlgn="b"/>
                      <a:r>
                        <a:rPr lang="en-US" sz="1400" u="none" strike="noStrike" dirty="0">
                          <a:effectLst/>
                        </a:rPr>
                        <a:t>Offers an Institutional Affiliate Program for international institutions, welcoming over 3,000 international students every summer.</a:t>
                      </a:r>
                      <a:endParaRPr lang="en-US" sz="1400" b="0" i="0" u="none" strike="noStrike" dirty="0">
                        <a:solidFill>
                          <a:srgbClr val="000000"/>
                        </a:solidFill>
                        <a:effectLst/>
                        <a:latin typeface="Calibri" panose="020F0502020204030204" pitchFamily="34" charset="0"/>
                      </a:endParaRPr>
                    </a:p>
                  </a:txBody>
                  <a:tcPr marL="2134" marR="2134" marT="2134" marB="0" anchor="ctr"/>
                </a:tc>
                <a:tc>
                  <a:txBody>
                    <a:bodyPr/>
                    <a:lstStyle/>
                    <a:p>
                      <a:pPr algn="l" fontAlgn="b"/>
                      <a:r>
                        <a:rPr lang="en-CA" sz="1400" u="sng" strike="noStrike">
                          <a:effectLst/>
                          <a:hlinkClick r:id="rId4"/>
                        </a:rPr>
                        <a:t>https://summer.berkeley.edu/</a:t>
                      </a:r>
                      <a:endParaRPr lang="en-CA" sz="1400" b="0" i="0" u="sng" strike="noStrike">
                        <a:solidFill>
                          <a:srgbClr val="0000FF"/>
                        </a:solidFill>
                        <a:effectLst/>
                        <a:latin typeface="Calibri" panose="020F0502020204030204" pitchFamily="34" charset="0"/>
                      </a:endParaRPr>
                    </a:p>
                  </a:txBody>
                  <a:tcPr marL="2134" marR="2134" marT="2134" marB="0" anchor="ctr"/>
                </a:tc>
                <a:extLst>
                  <a:ext uri="{0D108BD9-81ED-4DB2-BD59-A6C34878D82A}">
                    <a16:rowId xmlns:a16="http://schemas.microsoft.com/office/drawing/2014/main" val="3820076906"/>
                  </a:ext>
                </a:extLst>
              </a:tr>
              <a:tr h="847303">
                <a:tc>
                  <a:txBody>
                    <a:bodyPr/>
                    <a:lstStyle/>
                    <a:p>
                      <a:pPr algn="l" fontAlgn="b"/>
                      <a:r>
                        <a:rPr lang="en-CA" sz="1800" b="1" u="none" strike="noStrike" dirty="0">
                          <a:effectLst/>
                        </a:rPr>
                        <a:t>UC Berkeley Extension Visiting Student Programs</a:t>
                      </a:r>
                      <a:endParaRPr lang="en-CA" sz="1800" b="1" i="0" u="none" strike="noStrike" dirty="0">
                        <a:solidFill>
                          <a:srgbClr val="000000"/>
                        </a:solidFill>
                        <a:effectLst/>
                        <a:latin typeface="Calibri" panose="020F0502020204030204" pitchFamily="34" charset="0"/>
                      </a:endParaRPr>
                    </a:p>
                  </a:txBody>
                  <a:tcPr marL="2134" marR="2134" marT="2134" marB="0" anchor="ctr"/>
                </a:tc>
                <a:tc>
                  <a:txBody>
                    <a:bodyPr/>
                    <a:lstStyle/>
                    <a:p>
                      <a:pPr algn="l" fontAlgn="b"/>
                      <a:r>
                        <a:rPr lang="en-US" sz="1400" u="none" strike="noStrike">
                          <a:effectLst/>
                        </a:rPr>
                        <a:t>Provides visiting student programs that do not require partnerships but can be considered based on student mobility.</a:t>
                      </a:r>
                      <a:endParaRPr lang="en-US" sz="1400" b="0" i="0" u="none" strike="noStrike">
                        <a:solidFill>
                          <a:srgbClr val="000000"/>
                        </a:solidFill>
                        <a:effectLst/>
                        <a:latin typeface="Calibri" panose="020F0502020204030204" pitchFamily="34" charset="0"/>
                      </a:endParaRPr>
                    </a:p>
                  </a:txBody>
                  <a:tcPr marL="2134" marR="2134" marT="2134" marB="0" anchor="ctr"/>
                </a:tc>
                <a:tc>
                  <a:txBody>
                    <a:bodyPr/>
                    <a:lstStyle/>
                    <a:p>
                      <a:pPr algn="l" fontAlgn="b"/>
                      <a:r>
                        <a:rPr lang="en-CA" sz="1400" u="sng" strike="noStrike" dirty="0">
                          <a:effectLst/>
                          <a:hlinkClick r:id="rId5"/>
                        </a:rPr>
                        <a:t>https://extension.berkeley.edu/</a:t>
                      </a:r>
                      <a:endParaRPr lang="en-CA" sz="1400" b="0" i="0" u="sng" strike="noStrike" dirty="0">
                        <a:solidFill>
                          <a:srgbClr val="0000FF"/>
                        </a:solidFill>
                        <a:effectLst/>
                        <a:latin typeface="Calibri" panose="020F0502020204030204" pitchFamily="34" charset="0"/>
                      </a:endParaRPr>
                    </a:p>
                  </a:txBody>
                  <a:tcPr marL="2134" marR="2134" marT="2134" marB="0" anchor="ctr"/>
                </a:tc>
                <a:extLst>
                  <a:ext uri="{0D108BD9-81ED-4DB2-BD59-A6C34878D82A}">
                    <a16:rowId xmlns:a16="http://schemas.microsoft.com/office/drawing/2014/main" val="3895385145"/>
                  </a:ext>
                </a:extLst>
              </a:tr>
              <a:tr h="734614">
                <a:tc>
                  <a:txBody>
                    <a:bodyPr/>
                    <a:lstStyle/>
                    <a:p>
                      <a:pPr algn="l" fontAlgn="b"/>
                      <a:r>
                        <a:rPr lang="en-CA" sz="1800" b="1" u="none" strike="noStrike" dirty="0">
                          <a:effectLst/>
                        </a:rPr>
                        <a:t>Philanthropic Opportunities</a:t>
                      </a:r>
                      <a:endParaRPr lang="en-CA" sz="1800" b="1" i="0" u="none" strike="noStrike" dirty="0">
                        <a:solidFill>
                          <a:srgbClr val="000000"/>
                        </a:solidFill>
                        <a:effectLst/>
                        <a:latin typeface="Calibri" panose="020F0502020204030204" pitchFamily="34" charset="0"/>
                      </a:endParaRPr>
                    </a:p>
                  </a:txBody>
                  <a:tcPr marL="2134" marR="2134" marT="2134" marB="0" anchor="ctr"/>
                </a:tc>
                <a:tc>
                  <a:txBody>
                    <a:bodyPr/>
                    <a:lstStyle/>
                    <a:p>
                      <a:pPr algn="l" fontAlgn="b"/>
                      <a:r>
                        <a:rPr lang="en-US" sz="1400" u="none" strike="noStrike">
                          <a:effectLst/>
                        </a:rPr>
                        <a:t>Facilitates international philanthropy by collaborating with academic and research units across campus.</a:t>
                      </a:r>
                      <a:endParaRPr lang="en-US" sz="1400" b="0" i="0" u="none" strike="noStrike">
                        <a:solidFill>
                          <a:srgbClr val="000000"/>
                        </a:solidFill>
                        <a:effectLst/>
                        <a:latin typeface="Calibri" panose="020F0502020204030204" pitchFamily="34" charset="0"/>
                      </a:endParaRPr>
                    </a:p>
                  </a:txBody>
                  <a:tcPr marL="2134" marR="2134" marT="2134" marB="0" anchor="ctr"/>
                </a:tc>
                <a:tc>
                  <a:txBody>
                    <a:bodyPr/>
                    <a:lstStyle/>
                    <a:p>
                      <a:pPr algn="l" fontAlgn="b"/>
                      <a:r>
                        <a:rPr lang="en-US" sz="1400" u="none" strike="noStrike" dirty="0">
                          <a:effectLst/>
                          <a:hlinkClick r:id="rId6"/>
                        </a:rPr>
                        <a:t>https://udar.berkeley.edu/about/udar-websites</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2134" marR="2134" marT="2134" marB="0" anchor="ctr"/>
                </a:tc>
                <a:extLst>
                  <a:ext uri="{0D108BD9-81ED-4DB2-BD59-A6C34878D82A}">
                    <a16:rowId xmlns:a16="http://schemas.microsoft.com/office/drawing/2014/main" val="696078910"/>
                  </a:ext>
                </a:extLst>
              </a:tr>
            </a:tbl>
          </a:graphicData>
        </a:graphic>
      </p:graphicFrame>
    </p:spTree>
    <p:extLst>
      <p:ext uri="{BB962C8B-B14F-4D97-AF65-F5344CB8AC3E}">
        <p14:creationId xmlns:p14="http://schemas.microsoft.com/office/powerpoint/2010/main" val="321505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FC58-0B2C-ED63-B9F9-7B33EA5E3D10}"/>
              </a:ext>
            </a:extLst>
          </p:cNvPr>
          <p:cNvSpPr>
            <a:spLocks noGrp="1"/>
          </p:cNvSpPr>
          <p:nvPr>
            <p:ph type="title"/>
          </p:nvPr>
        </p:nvSpPr>
        <p:spPr>
          <a:xfrm>
            <a:off x="371584" y="1398885"/>
            <a:ext cx="10515600" cy="549276"/>
          </a:xfrm>
        </p:spPr>
        <p:txBody>
          <a:bodyPr>
            <a:normAutofit/>
          </a:bodyPr>
          <a:lstStyle/>
          <a:p>
            <a:r>
              <a:rPr lang="en-US" sz="2400" dirty="0">
                <a:effectLst/>
                <a:latin typeface="Aptos" panose="020B0004020202020204" pitchFamily="34" charset="0"/>
                <a:ea typeface="Aptos" panose="020B0004020202020204" pitchFamily="34" charset="0"/>
                <a:cs typeface="Arial" panose="020B0604020202020204" pitchFamily="34" charset="0"/>
              </a:rPr>
              <a:t>To whom were the two McRae Institute program directed to: </a:t>
            </a:r>
            <a:endParaRPr lang="en-CA" sz="5400" dirty="0"/>
          </a:p>
        </p:txBody>
      </p:sp>
      <p:sp>
        <p:nvSpPr>
          <p:cNvPr id="3" name="Content Placeholder 2">
            <a:extLst>
              <a:ext uri="{FF2B5EF4-FFF2-40B4-BE49-F238E27FC236}">
                <a16:creationId xmlns:a16="http://schemas.microsoft.com/office/drawing/2014/main" id="{DCD03F51-E5D7-20A4-56DE-8DF6B8C9E9BC}"/>
              </a:ext>
            </a:extLst>
          </p:cNvPr>
          <p:cNvSpPr>
            <a:spLocks noGrp="1"/>
          </p:cNvSpPr>
          <p:nvPr>
            <p:ph idx="1"/>
          </p:nvPr>
        </p:nvSpPr>
        <p:spPr>
          <a:xfrm>
            <a:off x="371584" y="2302341"/>
            <a:ext cx="11417894" cy="2736268"/>
          </a:xfrm>
        </p:spPr>
        <p:txBody>
          <a:bodyPr>
            <a:normAutofit/>
          </a:bodyPr>
          <a:lstStyle/>
          <a:p>
            <a:pPr marL="446088" indent="-446088">
              <a:lnSpc>
                <a:spcPct val="107000"/>
              </a:lnSpc>
              <a:spcAft>
                <a:spcPts val="800"/>
              </a:spcAft>
              <a:buFont typeface="Wingdings" panose="05000000000000000000" pitchFamily="2" charset="2"/>
              <a:buChar char="v"/>
            </a:pPr>
            <a:r>
              <a:rPr lang="en-US" sz="2400" kern="100" dirty="0">
                <a:solidFill>
                  <a:srgbClr val="005DA8"/>
                </a:solidFill>
                <a:effectLst/>
                <a:latin typeface="Aptos" panose="020B0004020202020204" pitchFamily="34" charset="0"/>
                <a:ea typeface="Aptos" panose="020B0004020202020204" pitchFamily="34" charset="0"/>
                <a:cs typeface="Arial" panose="020B0604020202020204" pitchFamily="34" charset="0"/>
              </a:rPr>
              <a:t>Young Canadians and international students with an interest in global/international managerial and leadership skills. </a:t>
            </a:r>
            <a:endParaRPr lang="en-CA" sz="2400" kern="100" dirty="0">
              <a:solidFill>
                <a:srgbClr val="005DA8"/>
              </a:solidFill>
              <a:effectLst/>
              <a:latin typeface="Aptos" panose="020B0004020202020204" pitchFamily="34" charset="0"/>
              <a:ea typeface="Aptos" panose="020B0004020202020204" pitchFamily="34" charset="0"/>
              <a:cs typeface="Arial" panose="020B0604020202020204" pitchFamily="34" charset="0"/>
            </a:endParaRPr>
          </a:p>
          <a:p>
            <a:pPr marL="446088" indent="-446088">
              <a:lnSpc>
                <a:spcPct val="107000"/>
              </a:lnSpc>
              <a:spcAft>
                <a:spcPts val="800"/>
              </a:spcAft>
              <a:buFont typeface="Wingdings" panose="05000000000000000000" pitchFamily="2" charset="2"/>
              <a:buChar char="v"/>
            </a:pPr>
            <a:r>
              <a:rPr lang="en-US" sz="2400" kern="100" dirty="0">
                <a:solidFill>
                  <a:srgbClr val="761C21"/>
                </a:solidFill>
                <a:effectLst/>
                <a:latin typeface="Aptos" panose="020B0004020202020204" pitchFamily="34" charset="0"/>
                <a:ea typeface="Aptos" panose="020B0004020202020204" pitchFamily="34" charset="0"/>
                <a:cs typeface="Arial" panose="020B0604020202020204" pitchFamily="34" charset="0"/>
              </a:rPr>
              <a:t>After accurate observation, it took graduates about 5 years to accomplish or get closer to their intended careers goals. This is the average time for current graduate students to get settle in the United States as well as in Canada (before the increased number of International students).</a:t>
            </a:r>
            <a:endParaRPr lang="en-CA" sz="2400" kern="100" dirty="0">
              <a:solidFill>
                <a:srgbClr val="761C21"/>
              </a:solidFill>
              <a:effectLst/>
              <a:latin typeface="Aptos" panose="020B0004020202020204" pitchFamily="34" charset="0"/>
              <a:ea typeface="Aptos" panose="020B0004020202020204" pitchFamily="34" charset="0"/>
              <a:cs typeface="Arial" panose="020B0604020202020204" pitchFamily="34" charset="0"/>
            </a:endParaRPr>
          </a:p>
        </p:txBody>
      </p:sp>
      <p:pic>
        <p:nvPicPr>
          <p:cNvPr id="6" name="Picture 5" descr="Capilano University - Tourism Industry Association of BC">
            <a:extLst>
              <a:ext uri="{FF2B5EF4-FFF2-40B4-BE49-F238E27FC236}">
                <a16:creationId xmlns:a16="http://schemas.microsoft.com/office/drawing/2014/main" id="{E1C5344B-4052-BF05-405F-D2352968E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305" y="5942651"/>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9366116-F9CE-BBE3-EF91-C01A5606867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97209" y="5982897"/>
            <a:ext cx="1481982" cy="6754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EA9FAC5-200C-39F6-CCCC-E97AF2F6534F}"/>
              </a:ext>
            </a:extLst>
          </p:cNvPr>
          <p:cNvSpPr txBox="1">
            <a:spLocks/>
          </p:cNvSpPr>
          <p:nvPr/>
        </p:nvSpPr>
        <p:spPr>
          <a:xfrm>
            <a:off x="335007" y="510386"/>
            <a:ext cx="11521987"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Our Target: Future Global Leaders</a:t>
            </a:r>
            <a:endParaRPr lang="en-CA" sz="3600" b="1" dirty="0">
              <a:latin typeface="+mn-lt"/>
            </a:endParaRPr>
          </a:p>
        </p:txBody>
      </p:sp>
    </p:spTree>
    <p:extLst>
      <p:ext uri="{BB962C8B-B14F-4D97-AF65-F5344CB8AC3E}">
        <p14:creationId xmlns:p14="http://schemas.microsoft.com/office/powerpoint/2010/main" val="2764459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01B2B59-8EC5-B446-D2A1-B164DEE94142}"/>
              </a:ext>
            </a:extLst>
          </p:cNvPr>
          <p:cNvGraphicFramePr>
            <a:graphicFrameLocks noGrp="1"/>
          </p:cNvGraphicFramePr>
          <p:nvPr/>
        </p:nvGraphicFramePr>
        <p:xfrm>
          <a:off x="440077" y="944138"/>
          <a:ext cx="11354656" cy="5604235"/>
        </p:xfrm>
        <a:graphic>
          <a:graphicData uri="http://schemas.openxmlformats.org/drawingml/2006/table">
            <a:tbl>
              <a:tblPr>
                <a:tableStyleId>{5940675A-B579-460E-94D1-54222C63F5DA}</a:tableStyleId>
              </a:tblPr>
              <a:tblGrid>
                <a:gridCol w="4039456">
                  <a:extLst>
                    <a:ext uri="{9D8B030D-6E8A-4147-A177-3AD203B41FA5}">
                      <a16:colId xmlns:a16="http://schemas.microsoft.com/office/drawing/2014/main" val="3617943469"/>
                    </a:ext>
                  </a:extLst>
                </a:gridCol>
                <a:gridCol w="4387065">
                  <a:extLst>
                    <a:ext uri="{9D8B030D-6E8A-4147-A177-3AD203B41FA5}">
                      <a16:colId xmlns:a16="http://schemas.microsoft.com/office/drawing/2014/main" val="128225799"/>
                    </a:ext>
                  </a:extLst>
                </a:gridCol>
                <a:gridCol w="2928135">
                  <a:extLst>
                    <a:ext uri="{9D8B030D-6E8A-4147-A177-3AD203B41FA5}">
                      <a16:colId xmlns:a16="http://schemas.microsoft.com/office/drawing/2014/main" val="4098268194"/>
                    </a:ext>
                  </a:extLst>
                </a:gridCol>
              </a:tblGrid>
              <a:tr h="169284">
                <a:tc>
                  <a:txBody>
                    <a:bodyPr/>
                    <a:lstStyle/>
                    <a:p>
                      <a:pPr algn="ctr" fontAlgn="t"/>
                      <a:r>
                        <a:rPr lang="en-CA" sz="1800" b="1" u="none" strike="noStrike" dirty="0">
                          <a:effectLst/>
                        </a:rPr>
                        <a:t>Program</a:t>
                      </a:r>
                      <a:endParaRPr lang="en-CA" sz="1800" b="1" i="0" u="none" strike="noStrike" dirty="0">
                        <a:solidFill>
                          <a:srgbClr val="000000"/>
                        </a:solidFill>
                        <a:effectLst/>
                        <a:latin typeface="Calibri" panose="020F0502020204030204" pitchFamily="34" charset="0"/>
                      </a:endParaRPr>
                    </a:p>
                  </a:txBody>
                  <a:tcPr marL="5002" marR="5002" marT="5002" marB="0" anchor="ctr">
                    <a:solidFill>
                      <a:schemeClr val="accent4">
                        <a:lumMod val="40000"/>
                        <a:lumOff val="60000"/>
                      </a:schemeClr>
                    </a:solidFill>
                  </a:tcPr>
                </a:tc>
                <a:tc>
                  <a:txBody>
                    <a:bodyPr/>
                    <a:lstStyle/>
                    <a:p>
                      <a:pPr algn="ctr" fontAlgn="t"/>
                      <a:r>
                        <a:rPr lang="en-CA" sz="1800" b="1" u="none" strike="noStrike" dirty="0">
                          <a:effectLst/>
                        </a:rPr>
                        <a:t>Length</a:t>
                      </a:r>
                      <a:endParaRPr lang="en-CA" sz="1800" b="1" i="0" u="none" strike="noStrike" dirty="0">
                        <a:solidFill>
                          <a:srgbClr val="000000"/>
                        </a:solidFill>
                        <a:effectLst/>
                        <a:latin typeface="Calibri" panose="020F0502020204030204" pitchFamily="34" charset="0"/>
                      </a:endParaRPr>
                    </a:p>
                  </a:txBody>
                  <a:tcPr marL="5002" marR="5002" marT="5002" marB="0" anchor="ctr">
                    <a:solidFill>
                      <a:schemeClr val="accent4">
                        <a:lumMod val="40000"/>
                        <a:lumOff val="60000"/>
                      </a:schemeClr>
                    </a:solidFill>
                  </a:tcPr>
                </a:tc>
                <a:tc>
                  <a:txBody>
                    <a:bodyPr/>
                    <a:lstStyle/>
                    <a:p>
                      <a:pPr algn="ctr" fontAlgn="t"/>
                      <a:r>
                        <a:rPr lang="en-CA" sz="1800" b="1" u="none" strike="noStrike" dirty="0">
                          <a:effectLst/>
                        </a:rPr>
                        <a:t>Cost</a:t>
                      </a:r>
                      <a:endParaRPr lang="en-CA" sz="1800" b="1" i="0" u="none" strike="noStrike" dirty="0">
                        <a:solidFill>
                          <a:srgbClr val="000000"/>
                        </a:solidFill>
                        <a:effectLst/>
                        <a:latin typeface="Calibri" panose="020F0502020204030204" pitchFamily="34" charset="0"/>
                      </a:endParaRPr>
                    </a:p>
                  </a:txBody>
                  <a:tcPr marL="5002" marR="5002" marT="5002" marB="0" anchor="ctr">
                    <a:solidFill>
                      <a:schemeClr val="accent4">
                        <a:lumMod val="40000"/>
                        <a:lumOff val="60000"/>
                      </a:schemeClr>
                    </a:solidFill>
                  </a:tcPr>
                </a:tc>
                <a:extLst>
                  <a:ext uri="{0D108BD9-81ED-4DB2-BD59-A6C34878D82A}">
                    <a16:rowId xmlns:a16="http://schemas.microsoft.com/office/drawing/2014/main" val="1459796933"/>
                  </a:ext>
                </a:extLst>
              </a:tr>
              <a:tr h="336353">
                <a:tc>
                  <a:txBody>
                    <a:bodyPr/>
                    <a:lstStyle/>
                    <a:p>
                      <a:r>
                        <a:rPr lang="en-CA" sz="1800" b="0" i="0" kern="1200" dirty="0">
                          <a:solidFill>
                            <a:schemeClr val="tx1"/>
                          </a:solidFill>
                          <a:effectLst/>
                          <a:latin typeface="+mn-lt"/>
                          <a:ea typeface="+mn-ea"/>
                          <a:cs typeface="+mn-cs"/>
                        </a:rPr>
                        <a:t>Immersive Program </a:t>
                      </a:r>
                      <a:r>
                        <a:rPr lang="en-CA" sz="1800" b="0" i="0" kern="1200" dirty="0" err="1">
                          <a:solidFill>
                            <a:schemeClr val="tx1"/>
                          </a:solidFill>
                          <a:effectLst/>
                          <a:latin typeface="+mn-lt"/>
                          <a:ea typeface="+mn-ea"/>
                          <a:cs typeface="+mn-cs"/>
                        </a:rPr>
                        <a:t>inEntrepreneurship</a:t>
                      </a:r>
                      <a:endParaRPr lang="en-CA" sz="1800" b="0" i="0" kern="1200" dirty="0">
                        <a:solidFill>
                          <a:schemeClr val="tx1"/>
                        </a:solidFill>
                        <a:effectLst/>
                        <a:latin typeface="+mn-lt"/>
                        <a:ea typeface="+mn-ea"/>
                        <a:cs typeface="+mn-cs"/>
                      </a:endParaRPr>
                    </a:p>
                  </a:txBody>
                  <a:tcPr marL="6350" marR="6350" marT="6350" marB="0" anchor="ctr"/>
                </a:tc>
                <a:tc>
                  <a:txBody>
                    <a:bodyPr/>
                    <a:lstStyle/>
                    <a:p>
                      <a:pPr algn="l" fontAlgn="b"/>
                      <a:r>
                        <a:rPr lang="en-US" sz="1800" b="0" i="0" kern="1200" dirty="0">
                          <a:solidFill>
                            <a:schemeClr val="tx1"/>
                          </a:solidFill>
                          <a:effectLst/>
                          <a:latin typeface="+mn-lt"/>
                          <a:ea typeface="+mn-ea"/>
                          <a:cs typeface="+mn-cs"/>
                        </a:rPr>
                        <a:t>8 semester units (120 hours of instruction)</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CA" sz="1800" b="0" i="0" kern="1200" dirty="0">
                          <a:solidFill>
                            <a:schemeClr val="tx1"/>
                          </a:solidFill>
                          <a:effectLst/>
                          <a:latin typeface="+mn-lt"/>
                          <a:ea typeface="+mn-ea"/>
                          <a:cs typeface="+mn-cs"/>
                        </a:rPr>
                        <a:t>$10,300 (USD) per semester</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1689720"/>
                  </a:ext>
                </a:extLst>
              </a:tr>
              <a:tr h="336353">
                <a:tc>
                  <a:txBody>
                    <a:bodyPr/>
                    <a:lstStyle/>
                    <a:p>
                      <a:r>
                        <a:rPr lang="en-US" sz="1800" b="0" kern="1200" dirty="0">
                          <a:solidFill>
                            <a:schemeClr val="tx1"/>
                          </a:solidFill>
                          <a:effectLst/>
                          <a:latin typeface="+mn-lt"/>
                          <a:ea typeface="+mn-ea"/>
                          <a:cs typeface="+mn-cs"/>
                        </a:rPr>
                        <a:t>Professional Program in Project Management</a:t>
                      </a:r>
                    </a:p>
                  </a:txBody>
                  <a:tcPr marL="6350" marR="6350" marT="6350" marB="0" anchor="ctr"/>
                </a:tc>
                <a:tc>
                  <a:txBody>
                    <a:bodyPr/>
                    <a:lstStyle/>
                    <a:p>
                      <a:pPr algn="l" fontAlgn="b"/>
                      <a:r>
                        <a:rPr lang="en-US" sz="1800" b="0" i="0" kern="1200" dirty="0">
                          <a:solidFill>
                            <a:schemeClr val="tx1"/>
                          </a:solidFill>
                          <a:effectLst/>
                          <a:latin typeface="+mn-lt"/>
                          <a:ea typeface="+mn-ea"/>
                          <a:cs typeface="+mn-cs"/>
                        </a:rPr>
                        <a:t>Five required courses for a total of 10 semester units</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800" b="0" i="0" kern="1200" dirty="0">
                          <a:solidFill>
                            <a:schemeClr val="tx1"/>
                          </a:solidFill>
                          <a:effectLst/>
                          <a:latin typeface="+mn-lt"/>
                          <a:ea typeface="+mn-ea"/>
                          <a:cs typeface="+mn-cs"/>
                        </a:rPr>
                        <a:t>The certificate has an estimated cost of $5,125</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90394666"/>
                  </a:ext>
                </a:extLst>
              </a:tr>
              <a:tr h="336353">
                <a:tc>
                  <a:txBody>
                    <a:bodyPr/>
                    <a:lstStyle/>
                    <a:p>
                      <a:r>
                        <a:rPr lang="en-CA" sz="1800" b="0" kern="1200" dirty="0">
                          <a:solidFill>
                            <a:schemeClr val="tx1"/>
                          </a:solidFill>
                          <a:effectLst/>
                          <a:latin typeface="+mn-lt"/>
                          <a:ea typeface="+mn-ea"/>
                          <a:cs typeface="+mn-cs"/>
                        </a:rPr>
                        <a:t>Certificate Program in Accounting</a:t>
                      </a:r>
                    </a:p>
                  </a:txBody>
                  <a:tcPr marL="6350" marR="6350" marT="6350" marB="0" anchor="ctr"/>
                </a:tc>
                <a:tc>
                  <a:txBody>
                    <a:bodyPr/>
                    <a:lstStyle/>
                    <a:p>
                      <a:pPr algn="l" fontAlgn="b"/>
                      <a:r>
                        <a:rPr lang="en-US" sz="1800" b="0" i="0" kern="1200" dirty="0">
                          <a:solidFill>
                            <a:schemeClr val="tx1"/>
                          </a:solidFill>
                          <a:effectLst/>
                          <a:latin typeface="+mn-lt"/>
                          <a:ea typeface="+mn-ea"/>
                          <a:cs typeface="+mn-cs"/>
                        </a:rPr>
                        <a:t>6 semester units of electives for a total of 24 semester units (360 hours of instruction)</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The certificate has an estimated cost of $9,400</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87114388"/>
                  </a:ext>
                </a:extLst>
              </a:tr>
              <a:tr h="33635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800" b="0" i="0" kern="1200" dirty="0">
                          <a:solidFill>
                            <a:schemeClr val="tx1"/>
                          </a:solidFill>
                          <a:effectLst/>
                          <a:latin typeface="+mn-lt"/>
                          <a:ea typeface="+mn-ea"/>
                          <a:cs typeface="+mn-cs"/>
                        </a:rPr>
                        <a:t>Immersive Program </a:t>
                      </a:r>
                      <a:r>
                        <a:rPr lang="en-CA" sz="1800" b="0" i="0" kern="1200" dirty="0" err="1">
                          <a:solidFill>
                            <a:schemeClr val="tx1"/>
                          </a:solidFill>
                          <a:effectLst/>
                          <a:latin typeface="+mn-lt"/>
                          <a:ea typeface="+mn-ea"/>
                          <a:cs typeface="+mn-cs"/>
                        </a:rPr>
                        <a:t>inBusiness</a:t>
                      </a:r>
                      <a:r>
                        <a:rPr lang="en-CA" sz="1800" b="0" i="0" kern="1200" dirty="0">
                          <a:solidFill>
                            <a:schemeClr val="tx1"/>
                          </a:solidFill>
                          <a:effectLst/>
                          <a:latin typeface="+mn-lt"/>
                          <a:ea typeface="+mn-ea"/>
                          <a:cs typeface="+mn-cs"/>
                        </a:rPr>
                        <a:t> Administration</a:t>
                      </a:r>
                    </a:p>
                  </a:txBody>
                  <a:tcPr marL="6350" marR="6350" marT="6350" marB="0" anchor="ctr"/>
                </a:tc>
                <a:tc>
                  <a:txBody>
                    <a:bodyPr/>
                    <a:lstStyle/>
                    <a:p>
                      <a:pPr algn="l" fontAlgn="b"/>
                      <a:r>
                        <a:rPr lang="en-US" sz="1800" b="0" i="0" kern="1200" dirty="0">
                          <a:solidFill>
                            <a:schemeClr val="tx1"/>
                          </a:solidFill>
                          <a:effectLst/>
                          <a:latin typeface="+mn-lt"/>
                          <a:ea typeface="+mn-ea"/>
                          <a:cs typeface="+mn-cs"/>
                        </a:rPr>
                        <a:t>4 core courses for a total of 8 semester units (120 hours of instruction).</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CA" sz="1800" b="0" i="0" kern="1200" dirty="0">
                          <a:solidFill>
                            <a:schemeClr val="tx1"/>
                          </a:solidFill>
                          <a:effectLst/>
                          <a:latin typeface="+mn-lt"/>
                          <a:ea typeface="+mn-ea"/>
                          <a:cs typeface="+mn-cs"/>
                        </a:rPr>
                        <a:t>$10,300 (USD) per semester</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14609173"/>
                  </a:ext>
                </a:extLst>
              </a:tr>
              <a:tr h="336353">
                <a:tc>
                  <a:txBody>
                    <a:bodyPr/>
                    <a:lstStyle/>
                    <a:p>
                      <a:r>
                        <a:rPr lang="en-US" sz="1800" b="0" kern="1200" dirty="0">
                          <a:solidFill>
                            <a:schemeClr val="tx1"/>
                          </a:solidFill>
                          <a:effectLst/>
                          <a:latin typeface="+mn-lt"/>
                          <a:ea typeface="+mn-ea"/>
                          <a:cs typeface="+mn-cs"/>
                        </a:rPr>
                        <a:t>Certificate Program in Business Analysis</a:t>
                      </a:r>
                    </a:p>
                  </a:txBody>
                  <a:tcPr marL="6350" marR="6350" marT="6350" marB="0" anchor="ctr"/>
                </a:tc>
                <a:tc>
                  <a:txBody>
                    <a:bodyPr/>
                    <a:lstStyle/>
                    <a:p>
                      <a:r>
                        <a:rPr lang="en-CA" dirty="0"/>
                        <a:t>Up to 2 years</a:t>
                      </a:r>
                    </a:p>
                  </a:txBody>
                  <a:tcPr anchor="ctr"/>
                </a:tc>
                <a:tc>
                  <a:txBody>
                    <a:bodyPr/>
                    <a:lstStyle/>
                    <a:p>
                      <a:pPr algn="l" fontAlgn="b"/>
                      <a:r>
                        <a:rPr lang="en-US" sz="1800" b="0" i="0" kern="1200" dirty="0">
                          <a:solidFill>
                            <a:schemeClr val="tx1"/>
                          </a:solidFill>
                          <a:effectLst/>
                          <a:latin typeface="+mn-lt"/>
                          <a:ea typeface="+mn-ea"/>
                          <a:cs typeface="+mn-cs"/>
                        </a:rPr>
                        <a:t>The certificate has an estimated cost of $5,225</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52835137"/>
                  </a:ext>
                </a:extLst>
              </a:tr>
              <a:tr h="502606">
                <a:tc>
                  <a:txBody>
                    <a:bodyPr/>
                    <a:lstStyle/>
                    <a:p>
                      <a:r>
                        <a:rPr lang="en-CA" sz="1800" b="0" kern="1200" dirty="0">
                          <a:solidFill>
                            <a:schemeClr val="tx1"/>
                          </a:solidFill>
                          <a:effectLst/>
                          <a:latin typeface="+mn-lt"/>
                          <a:ea typeface="+mn-ea"/>
                          <a:cs typeface="+mn-cs"/>
                        </a:rPr>
                        <a:t>Professional Sequence in Digital Marketing</a:t>
                      </a:r>
                    </a:p>
                    <a:p>
                      <a:br>
                        <a:rPr lang="en-CA" dirty="0"/>
                      </a:b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800" b="0" i="0" kern="1200" dirty="0">
                          <a:solidFill>
                            <a:schemeClr val="tx1"/>
                          </a:solidFill>
                          <a:effectLst/>
                          <a:latin typeface="+mn-lt"/>
                          <a:ea typeface="+mn-ea"/>
                          <a:cs typeface="+mn-cs"/>
                        </a:rPr>
                        <a:t>4 required courses for a total of 6 semester units (90 hours of instruction).</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800" b="0" i="0" kern="1200" dirty="0">
                          <a:solidFill>
                            <a:schemeClr val="tx1"/>
                          </a:solidFill>
                          <a:effectLst/>
                          <a:latin typeface="+mn-lt"/>
                          <a:ea typeface="+mn-ea"/>
                          <a:cs typeface="+mn-cs"/>
                        </a:rPr>
                        <a:t>The certificate has an estimated total cost of $3,680</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71925510"/>
                  </a:ext>
                </a:extLst>
              </a:tr>
              <a:tr h="668858">
                <a:tc>
                  <a:txBody>
                    <a:bodyPr/>
                    <a:lstStyle/>
                    <a:p>
                      <a:r>
                        <a:rPr lang="en-US" sz="1800" b="0" kern="1200" dirty="0">
                          <a:solidFill>
                            <a:schemeClr val="tx1"/>
                          </a:solidFill>
                          <a:effectLst/>
                          <a:latin typeface="+mn-lt"/>
                          <a:ea typeface="+mn-ea"/>
                          <a:cs typeface="+mn-cs"/>
                        </a:rPr>
                        <a:t>Certificate Program in Personal Financial Planning</a:t>
                      </a:r>
                    </a:p>
                  </a:txBody>
                  <a:tcPr marL="6350" marR="6350" marT="6350" marB="0" anchor="ctr"/>
                </a:tc>
                <a:tc>
                  <a:txBody>
                    <a:bodyPr/>
                    <a:lstStyle/>
                    <a:p>
                      <a:pPr algn="l" fontAlgn="b"/>
                      <a:r>
                        <a:rPr lang="en-US" sz="1800" b="0" i="0" kern="1200" dirty="0">
                          <a:solidFill>
                            <a:schemeClr val="tx1"/>
                          </a:solidFill>
                          <a:effectLst/>
                          <a:latin typeface="+mn-lt"/>
                          <a:ea typeface="+mn-ea"/>
                          <a:cs typeface="+mn-cs"/>
                        </a:rPr>
                        <a:t>8 required courses and 1 elective course for a total of 18 semester units (270 hours of instruction)</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The certificate has an estimated total cost of $10,700</a:t>
                      </a:r>
                      <a:endParaRPr lang="en-CA" sz="1800" b="0" i="0" u="none" strike="noStrike" dirty="0">
                        <a:solidFill>
                          <a:srgbClr val="000000"/>
                        </a:solidFill>
                        <a:effectLst/>
                        <a:latin typeface="Calibri" panose="020F0502020204030204" pitchFamily="34" charset="0"/>
                      </a:endParaRPr>
                    </a:p>
                    <a:p>
                      <a:pPr algn="l" fontAlgn="b"/>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3314519"/>
                  </a:ext>
                </a:extLst>
              </a:tr>
              <a:tr h="502606">
                <a:tc>
                  <a:txBody>
                    <a:bodyPr/>
                    <a:lstStyle/>
                    <a:p>
                      <a:r>
                        <a:rPr lang="en-CA" sz="1800" b="0" kern="1200" dirty="0">
                          <a:solidFill>
                            <a:schemeClr val="tx1"/>
                          </a:solidFill>
                          <a:effectLst/>
                          <a:latin typeface="+mn-lt"/>
                          <a:ea typeface="+mn-ea"/>
                          <a:cs typeface="+mn-cs"/>
                        </a:rPr>
                        <a:t>Certificate Program in Paralegal Studies</a:t>
                      </a:r>
                    </a:p>
                    <a:p>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800" b="0" i="0" kern="1200" dirty="0">
                          <a:solidFill>
                            <a:schemeClr val="tx1"/>
                          </a:solidFill>
                          <a:effectLst/>
                          <a:latin typeface="+mn-lt"/>
                          <a:ea typeface="+mn-ea"/>
                          <a:cs typeface="+mn-cs"/>
                        </a:rPr>
                        <a:t>3 required courses and 3 electives for a total of 8 semester units (360 hours of instruction).</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The certificate has an estimated total cost of $7,970</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6664811"/>
                  </a:ext>
                </a:extLst>
              </a:tr>
              <a:tr h="502606">
                <a:tc>
                  <a:txBody>
                    <a:bodyPr/>
                    <a:lstStyle/>
                    <a:p>
                      <a:r>
                        <a:rPr lang="en-CA" sz="1800" b="0" kern="1200" dirty="0">
                          <a:solidFill>
                            <a:schemeClr val="tx1"/>
                          </a:solidFill>
                          <a:effectLst/>
                          <a:latin typeface="+mn-lt"/>
                          <a:ea typeface="+mn-ea"/>
                          <a:cs typeface="+mn-cs"/>
                        </a:rPr>
                        <a:t>Certificate Program in Marketing</a:t>
                      </a:r>
                    </a:p>
                  </a:txBody>
                  <a:tcPr marL="6350" marR="6350" marT="6350" marB="0" anchor="ctr"/>
                </a:tc>
                <a:tc>
                  <a:txBody>
                    <a:bodyPr/>
                    <a:lstStyle/>
                    <a:p>
                      <a:pPr algn="l" fontAlgn="b"/>
                      <a:r>
                        <a:rPr lang="en-CA" sz="1800" b="0" i="0" kern="1200" dirty="0">
                          <a:solidFill>
                            <a:schemeClr val="tx1"/>
                          </a:solidFill>
                          <a:effectLst/>
                          <a:latin typeface="+mn-lt"/>
                          <a:ea typeface="+mn-ea"/>
                          <a:cs typeface="+mn-cs"/>
                        </a:rPr>
                        <a:t>one-and-a-half to two years</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The certificate has an estimated total cost of $4,700</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64128794"/>
                  </a:ext>
                </a:extLst>
              </a:tr>
            </a:tbl>
          </a:graphicData>
        </a:graphic>
      </p:graphicFrame>
      <p:sp>
        <p:nvSpPr>
          <p:cNvPr id="6" name="TextBox 5">
            <a:extLst>
              <a:ext uri="{FF2B5EF4-FFF2-40B4-BE49-F238E27FC236}">
                <a16:creationId xmlns:a16="http://schemas.microsoft.com/office/drawing/2014/main" id="{A893C098-004E-C151-56D7-91F783DA5EDA}"/>
              </a:ext>
            </a:extLst>
          </p:cNvPr>
          <p:cNvSpPr txBox="1"/>
          <p:nvPr/>
        </p:nvSpPr>
        <p:spPr>
          <a:xfrm>
            <a:off x="440076" y="87599"/>
            <a:ext cx="919708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Calibri" panose="020F0502020204030204"/>
                <a:ea typeface="+mn-ea"/>
                <a:cs typeface="+mn-cs"/>
              </a:rPr>
              <a:t>UC Berkeley </a:t>
            </a:r>
            <a:r>
              <a:rPr lang="en-CA" sz="3200" b="1" dirty="0">
                <a:solidFill>
                  <a:prstClr val="black"/>
                </a:solidFill>
                <a:latin typeface="Calibri" panose="020F0502020204030204"/>
              </a:rPr>
              <a:t>Extension-Business Programs</a:t>
            </a:r>
            <a:r>
              <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rPr>
              <a:t>(1/2)</a:t>
            </a:r>
            <a:endParaRPr kumimoji="0" lang="en-CA"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415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01B2B59-8EC5-B446-D2A1-B164DEE94142}"/>
              </a:ext>
            </a:extLst>
          </p:cNvPr>
          <p:cNvGraphicFramePr>
            <a:graphicFrameLocks noGrp="1"/>
          </p:cNvGraphicFramePr>
          <p:nvPr/>
        </p:nvGraphicFramePr>
        <p:xfrm>
          <a:off x="440077" y="944138"/>
          <a:ext cx="11354656" cy="3041572"/>
        </p:xfrm>
        <a:graphic>
          <a:graphicData uri="http://schemas.openxmlformats.org/drawingml/2006/table">
            <a:tbl>
              <a:tblPr>
                <a:tableStyleId>{5940675A-B579-460E-94D1-54222C63F5DA}</a:tableStyleId>
              </a:tblPr>
              <a:tblGrid>
                <a:gridCol w="4039456">
                  <a:extLst>
                    <a:ext uri="{9D8B030D-6E8A-4147-A177-3AD203B41FA5}">
                      <a16:colId xmlns:a16="http://schemas.microsoft.com/office/drawing/2014/main" val="3617943469"/>
                    </a:ext>
                  </a:extLst>
                </a:gridCol>
                <a:gridCol w="4387065">
                  <a:extLst>
                    <a:ext uri="{9D8B030D-6E8A-4147-A177-3AD203B41FA5}">
                      <a16:colId xmlns:a16="http://schemas.microsoft.com/office/drawing/2014/main" val="128225799"/>
                    </a:ext>
                  </a:extLst>
                </a:gridCol>
                <a:gridCol w="2928135">
                  <a:extLst>
                    <a:ext uri="{9D8B030D-6E8A-4147-A177-3AD203B41FA5}">
                      <a16:colId xmlns:a16="http://schemas.microsoft.com/office/drawing/2014/main" val="4098268194"/>
                    </a:ext>
                  </a:extLst>
                </a:gridCol>
              </a:tblGrid>
              <a:tr h="169284">
                <a:tc>
                  <a:txBody>
                    <a:bodyPr/>
                    <a:lstStyle/>
                    <a:p>
                      <a:pPr algn="ctr" fontAlgn="t"/>
                      <a:r>
                        <a:rPr lang="en-CA" sz="1800" b="1" u="none" strike="noStrike" dirty="0">
                          <a:effectLst/>
                        </a:rPr>
                        <a:t>Program</a:t>
                      </a:r>
                      <a:endParaRPr lang="en-CA" sz="1800" b="1" i="0" u="none" strike="noStrike" dirty="0">
                        <a:solidFill>
                          <a:srgbClr val="000000"/>
                        </a:solidFill>
                        <a:effectLst/>
                        <a:latin typeface="Calibri" panose="020F0502020204030204" pitchFamily="34" charset="0"/>
                      </a:endParaRPr>
                    </a:p>
                  </a:txBody>
                  <a:tcPr marL="5002" marR="5002" marT="5002" marB="0" anchor="ctr">
                    <a:solidFill>
                      <a:schemeClr val="accent4">
                        <a:lumMod val="40000"/>
                        <a:lumOff val="60000"/>
                      </a:schemeClr>
                    </a:solidFill>
                  </a:tcPr>
                </a:tc>
                <a:tc>
                  <a:txBody>
                    <a:bodyPr/>
                    <a:lstStyle/>
                    <a:p>
                      <a:pPr algn="ctr" fontAlgn="t"/>
                      <a:r>
                        <a:rPr lang="en-CA" sz="1800" b="1" u="none" strike="noStrike" dirty="0">
                          <a:effectLst/>
                        </a:rPr>
                        <a:t>Length</a:t>
                      </a:r>
                      <a:endParaRPr lang="en-CA" sz="1800" b="1" i="0" u="none" strike="noStrike" dirty="0">
                        <a:solidFill>
                          <a:srgbClr val="000000"/>
                        </a:solidFill>
                        <a:effectLst/>
                        <a:latin typeface="Calibri" panose="020F0502020204030204" pitchFamily="34" charset="0"/>
                      </a:endParaRPr>
                    </a:p>
                  </a:txBody>
                  <a:tcPr marL="5002" marR="5002" marT="5002" marB="0" anchor="ctr">
                    <a:solidFill>
                      <a:schemeClr val="accent4">
                        <a:lumMod val="40000"/>
                        <a:lumOff val="60000"/>
                      </a:schemeClr>
                    </a:solidFill>
                  </a:tcPr>
                </a:tc>
                <a:tc>
                  <a:txBody>
                    <a:bodyPr/>
                    <a:lstStyle/>
                    <a:p>
                      <a:pPr algn="ctr" fontAlgn="t"/>
                      <a:r>
                        <a:rPr lang="en-CA" sz="1800" b="1" u="none" strike="noStrike" dirty="0">
                          <a:effectLst/>
                        </a:rPr>
                        <a:t>Cost</a:t>
                      </a:r>
                      <a:endParaRPr lang="en-CA" sz="1800" b="1" i="0" u="none" strike="noStrike" dirty="0">
                        <a:solidFill>
                          <a:srgbClr val="000000"/>
                        </a:solidFill>
                        <a:effectLst/>
                        <a:latin typeface="Calibri" panose="020F0502020204030204" pitchFamily="34" charset="0"/>
                      </a:endParaRPr>
                    </a:p>
                  </a:txBody>
                  <a:tcPr marL="5002" marR="5002" marT="5002" marB="0" anchor="ctr">
                    <a:solidFill>
                      <a:schemeClr val="accent4">
                        <a:lumMod val="40000"/>
                        <a:lumOff val="60000"/>
                      </a:schemeClr>
                    </a:solidFill>
                  </a:tcPr>
                </a:tc>
                <a:extLst>
                  <a:ext uri="{0D108BD9-81ED-4DB2-BD59-A6C34878D82A}">
                    <a16:rowId xmlns:a16="http://schemas.microsoft.com/office/drawing/2014/main" val="1459796933"/>
                  </a:ext>
                </a:extLst>
              </a:tr>
              <a:tr h="336353">
                <a:tc>
                  <a:txBody>
                    <a:bodyPr/>
                    <a:lstStyle/>
                    <a:p>
                      <a:r>
                        <a:rPr lang="en-US" sz="1800" b="0" kern="1200" dirty="0">
                          <a:solidFill>
                            <a:schemeClr val="tx1"/>
                          </a:solidFill>
                          <a:effectLst/>
                          <a:latin typeface="+mn-lt"/>
                          <a:ea typeface="+mn-ea"/>
                          <a:cs typeface="+mn-cs"/>
                        </a:rPr>
                        <a:t>Certificate Program in Leadership and Management</a:t>
                      </a:r>
                    </a:p>
                  </a:txBody>
                  <a:tcPr marL="6350" marR="6350" marT="6350" marB="0" anchor="ctr"/>
                </a:tc>
                <a:tc>
                  <a:txBody>
                    <a:bodyPr/>
                    <a:lstStyle/>
                    <a:p>
                      <a:pPr algn="l" fontAlgn="b"/>
                      <a:r>
                        <a:rPr lang="en-US" sz="1800" b="0" i="0" kern="1200" dirty="0">
                          <a:solidFill>
                            <a:schemeClr val="tx1"/>
                          </a:solidFill>
                          <a:effectLst/>
                          <a:latin typeface="+mn-lt"/>
                          <a:ea typeface="+mn-ea"/>
                          <a:cs typeface="+mn-cs"/>
                        </a:rPr>
                        <a:t>5 required courses and 4 units of electives (usually 2 courses) for a total of 13 semester units (195 hours of instruction).</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$6,800</a:t>
                      </a:r>
                      <a:endParaRPr lang="en-CA" sz="1800" b="0" i="0" u="none" strike="noStrike" dirty="0">
                        <a:solidFill>
                          <a:srgbClr val="000000"/>
                        </a:solidFill>
                        <a:effectLst/>
                        <a:latin typeface="Calibri" panose="020F0502020204030204" pitchFamily="34" charset="0"/>
                      </a:endParaRPr>
                    </a:p>
                    <a:p>
                      <a:pPr algn="l" fontAlgn="b"/>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1689720"/>
                  </a:ext>
                </a:extLst>
              </a:tr>
              <a:tr h="336353">
                <a:tc>
                  <a:txBody>
                    <a:bodyPr/>
                    <a:lstStyle/>
                    <a:p>
                      <a:r>
                        <a:rPr lang="en-US" sz="1800" b="0" kern="1200" dirty="0">
                          <a:solidFill>
                            <a:schemeClr val="tx1"/>
                          </a:solidFill>
                          <a:effectLst/>
                          <a:latin typeface="+mn-lt"/>
                          <a:ea typeface="+mn-ea"/>
                          <a:cs typeface="+mn-cs"/>
                        </a:rPr>
                        <a:t>Certificate Program in Human Resource Management</a:t>
                      </a:r>
                    </a:p>
                  </a:txBody>
                  <a:tcPr marL="6350" marR="6350" marT="6350" marB="0" anchor="ctr"/>
                </a:tc>
                <a:tc>
                  <a:txBody>
                    <a:bodyPr/>
                    <a:lstStyle/>
                    <a:p>
                      <a:pPr algn="l" fontAlgn="b"/>
                      <a:r>
                        <a:rPr lang="en-US" sz="1800" b="0" i="0" kern="1200" dirty="0">
                          <a:solidFill>
                            <a:schemeClr val="tx1"/>
                          </a:solidFill>
                          <a:effectLst/>
                          <a:latin typeface="+mn-lt"/>
                          <a:ea typeface="+mn-ea"/>
                          <a:cs typeface="+mn-cs"/>
                        </a:rPr>
                        <a:t>8 semester units of Core Courses (usually 4 or 5 classes) and 8 semester units of electives (usually 4 courses) for a total of 16 semester units (240 hours of instruction)</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800" b="0" i="0" kern="1200" dirty="0">
                          <a:solidFill>
                            <a:schemeClr val="tx1"/>
                          </a:solidFill>
                          <a:effectLst/>
                          <a:latin typeface="+mn-lt"/>
                          <a:ea typeface="+mn-ea"/>
                          <a:cs typeface="+mn-cs"/>
                        </a:rPr>
                        <a:t>$7,960–$8,555</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90394666"/>
                  </a:ext>
                </a:extLst>
              </a:tr>
              <a:tr h="336353">
                <a:tc>
                  <a:txBody>
                    <a:bodyPr/>
                    <a:lstStyle/>
                    <a:p>
                      <a:r>
                        <a:rPr lang="en-CA" sz="1800" b="0" kern="1200" dirty="0">
                          <a:solidFill>
                            <a:schemeClr val="tx1"/>
                          </a:solidFill>
                          <a:effectLst/>
                          <a:latin typeface="+mn-lt"/>
                          <a:ea typeface="+mn-ea"/>
                          <a:cs typeface="+mn-cs"/>
                        </a:rPr>
                        <a:t>Certificate Program in Finance</a:t>
                      </a:r>
                    </a:p>
                  </a:txBody>
                  <a:tcPr marL="6350" marR="6350" marT="6350" marB="0" anchor="ctr"/>
                </a:tc>
                <a:tc>
                  <a:txBody>
                    <a:bodyPr/>
                    <a:lstStyle/>
                    <a:p>
                      <a:pPr algn="l" fontAlgn="b"/>
                      <a:r>
                        <a:rPr lang="en-US" sz="1800" b="0" i="0" kern="1200" dirty="0">
                          <a:solidFill>
                            <a:schemeClr val="tx1"/>
                          </a:solidFill>
                          <a:effectLst/>
                          <a:latin typeface="+mn-lt"/>
                          <a:ea typeface="+mn-ea"/>
                          <a:cs typeface="+mn-cs"/>
                        </a:rPr>
                        <a:t>The curriculum consists of 4 required courses and 8 semester units of electives for a total of 15 semester units (225 hours of instruction)</a:t>
                      </a:r>
                      <a:endParaRPr lang="en-CA"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$6,245–6,735 </a:t>
                      </a:r>
                      <a:endParaRPr lang="en-CA"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87114388"/>
                  </a:ext>
                </a:extLst>
              </a:tr>
            </a:tbl>
          </a:graphicData>
        </a:graphic>
      </p:graphicFrame>
      <p:sp>
        <p:nvSpPr>
          <p:cNvPr id="6" name="TextBox 5">
            <a:extLst>
              <a:ext uri="{FF2B5EF4-FFF2-40B4-BE49-F238E27FC236}">
                <a16:creationId xmlns:a16="http://schemas.microsoft.com/office/drawing/2014/main" id="{A893C098-004E-C151-56D7-91F783DA5EDA}"/>
              </a:ext>
            </a:extLst>
          </p:cNvPr>
          <p:cNvSpPr txBox="1"/>
          <p:nvPr/>
        </p:nvSpPr>
        <p:spPr>
          <a:xfrm>
            <a:off x="440076" y="87599"/>
            <a:ext cx="919708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Calibri" panose="020F0502020204030204"/>
                <a:ea typeface="+mn-ea"/>
                <a:cs typeface="+mn-cs"/>
              </a:rPr>
              <a:t>UC Berkeley </a:t>
            </a:r>
            <a:r>
              <a:rPr lang="en-CA" sz="3200" b="1" dirty="0">
                <a:solidFill>
                  <a:prstClr val="black"/>
                </a:solidFill>
                <a:latin typeface="Calibri" panose="020F0502020204030204"/>
              </a:rPr>
              <a:t>Extension-Business Programs</a:t>
            </a:r>
            <a:r>
              <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rPr>
              <a:t>(2/2)</a:t>
            </a:r>
            <a:endParaRPr kumimoji="0" lang="en-CA"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7797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71E7-D751-8B22-0CA9-41D7C90A45A1}"/>
              </a:ext>
            </a:extLst>
          </p:cNvPr>
          <p:cNvSpPr>
            <a:spLocks noGrp="1"/>
          </p:cNvSpPr>
          <p:nvPr>
            <p:ph type="title"/>
          </p:nvPr>
        </p:nvSpPr>
        <p:spPr>
          <a:xfrm>
            <a:off x="838200" y="282001"/>
            <a:ext cx="10515600" cy="1325563"/>
          </a:xfrm>
        </p:spPr>
        <p:txBody>
          <a:bodyPr>
            <a:normAutofit/>
          </a:bodyPr>
          <a:lstStyle/>
          <a:p>
            <a:r>
              <a:rPr lang="en-US" b="1" dirty="0">
                <a:solidFill>
                  <a:srgbClr val="7030A0"/>
                </a:solidFill>
                <a:latin typeface="+mn-lt"/>
              </a:rPr>
              <a:t>UC Berkeley Insights: </a:t>
            </a:r>
            <a:br>
              <a:rPr lang="en-US" b="1" dirty="0">
                <a:solidFill>
                  <a:srgbClr val="7030A0"/>
                </a:solidFill>
                <a:latin typeface="+mn-lt"/>
              </a:rPr>
            </a:br>
            <a:r>
              <a:rPr lang="en-US" sz="3200" b="1" dirty="0">
                <a:solidFill>
                  <a:srgbClr val="7030A0"/>
                </a:solidFill>
                <a:latin typeface="+mn-lt"/>
              </a:rPr>
              <a:t>A Flexible, Modular Approach to Executive Education</a:t>
            </a:r>
            <a:endParaRPr lang="en-US" b="1" dirty="0">
              <a:solidFill>
                <a:srgbClr val="7030A0"/>
              </a:solidFill>
              <a:latin typeface="+mn-lt"/>
            </a:endParaRPr>
          </a:p>
        </p:txBody>
      </p:sp>
      <p:pic>
        <p:nvPicPr>
          <p:cNvPr id="3" name="Graphic 2" descr="Lightbulb and gear">
            <a:extLst>
              <a:ext uri="{FF2B5EF4-FFF2-40B4-BE49-F238E27FC236}">
                <a16:creationId xmlns:a16="http://schemas.microsoft.com/office/drawing/2014/main" id="{1F88D5D3-D561-A1AB-C648-82D53F6D50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95708" y="145905"/>
            <a:ext cx="1350819" cy="1350819"/>
          </a:xfrm>
          <a:prstGeom prst="rect">
            <a:avLst/>
          </a:prstGeom>
        </p:spPr>
      </p:pic>
      <p:sp>
        <p:nvSpPr>
          <p:cNvPr id="6" name="Rectangle 2">
            <a:extLst>
              <a:ext uri="{FF2B5EF4-FFF2-40B4-BE49-F238E27FC236}">
                <a16:creationId xmlns:a16="http://schemas.microsoft.com/office/drawing/2014/main" id="{9BCB3D15-5D53-9DAC-2B06-D3A8BCEDC8AB}"/>
              </a:ext>
            </a:extLst>
          </p:cNvPr>
          <p:cNvSpPr>
            <a:spLocks noChangeArrowheads="1"/>
          </p:cNvSpPr>
          <p:nvPr/>
        </p:nvSpPr>
        <p:spPr bwMode="auto">
          <a:xfrm>
            <a:off x="152401" y="2086196"/>
            <a:ext cx="11526690" cy="268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en-US" altLang="en-US" b="1" dirty="0"/>
              <a:t>Building a Micro-Credential Pathway for Executives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lang="en-US" altLang="en-US" sz="1600" dirty="0"/>
              <a:t>UC Berkeley’s Certificate of Business Excellence (COBE) and Certificate of Leadership &amp; Professional Development (CLP) allow professionals to stack credentials toward an advanced qualification.</a:t>
            </a:r>
          </a:p>
          <a:p>
            <a:pPr marL="0" marR="0" lvl="0" indent="0" algn="l" defTabSz="914400" rtl="0" eaLnBrk="0" fontAlgn="base" latinLnBrk="0" hangingPunct="0">
              <a:lnSpc>
                <a:spcPct val="150000"/>
              </a:lnSpc>
              <a:spcBef>
                <a:spcPct val="0"/>
              </a:spcBef>
              <a:spcAft>
                <a:spcPct val="0"/>
              </a:spcAft>
              <a:buClrTx/>
              <a:buSzTx/>
              <a:buFontTx/>
              <a:buChar char="•"/>
              <a:tabLst/>
            </a:pPr>
            <a:r>
              <a:rPr lang="en-US" altLang="en-US" sz="1600" i="1" dirty="0">
                <a:solidFill>
                  <a:srgbClr val="7030A0"/>
                </a:solidFill>
              </a:rPr>
              <a:t>  </a:t>
            </a:r>
            <a:r>
              <a:rPr lang="en-US" altLang="en-US" sz="1600" i="1" dirty="0" err="1">
                <a:solidFill>
                  <a:srgbClr val="7030A0"/>
                </a:solidFill>
              </a:rPr>
              <a:t>CapU</a:t>
            </a:r>
            <a:r>
              <a:rPr lang="en-US" altLang="en-US" sz="1600" i="1" dirty="0">
                <a:solidFill>
                  <a:srgbClr val="7030A0"/>
                </a:solidFill>
              </a:rPr>
              <a:t> can implement a modular structure, where executives can:</a:t>
            </a:r>
          </a:p>
          <a:p>
            <a:pPr marL="742950" marR="0" lvl="1" indent="-28575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lang="en-US" altLang="en-US" sz="1600" i="1" dirty="0">
                <a:solidFill>
                  <a:srgbClr val="7030A0"/>
                </a:solidFill>
              </a:rPr>
              <a:t>Earn certificates that contribute to a full executive master’s degree.</a:t>
            </a:r>
          </a:p>
          <a:p>
            <a:pPr marL="742950" marR="0" lvl="1" indent="-28575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lang="en-US" altLang="en-US" sz="1600" i="1" dirty="0">
                <a:solidFill>
                  <a:srgbClr val="7030A0"/>
                </a:solidFill>
              </a:rPr>
              <a:t>Choose flexible learning pathways tailored to their careers.</a:t>
            </a:r>
          </a:p>
          <a:p>
            <a:pPr marL="742950" marR="0" lvl="1" indent="-28575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lang="en-US" altLang="en-US" sz="1600" i="1" dirty="0">
                <a:solidFill>
                  <a:srgbClr val="7030A0"/>
                </a:solidFill>
              </a:rPr>
              <a:t>Access short, high-impact courses that provide immediate professional value.</a:t>
            </a:r>
          </a:p>
        </p:txBody>
      </p:sp>
    </p:spTree>
    <p:extLst>
      <p:ext uri="{BB962C8B-B14F-4D97-AF65-F5344CB8AC3E}">
        <p14:creationId xmlns:p14="http://schemas.microsoft.com/office/powerpoint/2010/main" val="2740492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74B129-E5A2-DF97-7362-3CB4EE854987}"/>
              </a:ext>
            </a:extLst>
          </p:cNvPr>
          <p:cNvSpPr>
            <a:spLocks noGrp="1"/>
          </p:cNvSpPr>
          <p:nvPr>
            <p:ph type="title"/>
          </p:nvPr>
        </p:nvSpPr>
        <p:spPr>
          <a:xfrm>
            <a:off x="1525301" y="2428726"/>
            <a:ext cx="9141397" cy="1508105"/>
          </a:xfrm>
        </p:spPr>
        <p:txBody>
          <a:bodyPr/>
          <a:lstStyle/>
          <a:p>
            <a:r>
              <a:rPr lang="en-CA" sz="6600" dirty="0">
                <a:latin typeface="Calibri" panose="020F0502020204030204" pitchFamily="34" charset="0"/>
                <a:cs typeface="Calibri" panose="020F0502020204030204" pitchFamily="34" charset="0"/>
              </a:rPr>
              <a:t>Alumni Perspectives</a:t>
            </a:r>
            <a:br>
              <a:rPr lang="en-CA" sz="66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Insights from the Survey</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922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79081" y="927508"/>
            <a:ext cx="3857130" cy="2409100"/>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4060120" y="3447417"/>
            <a:ext cx="3890873" cy="2313514"/>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236561" y="3447418"/>
            <a:ext cx="3687706" cy="2313514"/>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4125794" y="1048123"/>
            <a:ext cx="3760906" cy="2134783"/>
            <a:chOff x="4416546" y="1415964"/>
            <a:chExt cx="3208092" cy="2135278"/>
          </a:xfrm>
        </p:grpSpPr>
        <p:sp>
          <p:nvSpPr>
            <p:cNvPr id="14" name="TextBox 13"/>
            <p:cNvSpPr txBox="1"/>
            <p:nvPr/>
          </p:nvSpPr>
          <p:spPr>
            <a:xfrm>
              <a:off x="4416546" y="1415964"/>
              <a:ext cx="3193661" cy="619660"/>
            </a:xfrm>
            <a:prstGeom prst="rect">
              <a:avLst/>
            </a:prstGeom>
            <a:noFill/>
          </p:spPr>
          <p:txBody>
            <a:bodyPr wrap="square" lIns="0" tIns="0" rIns="0" bIns="35992"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dirty="0"/>
                <a:t>Alumni Experience</a:t>
              </a:r>
              <a:r>
                <a:rPr lang="en-US" dirty="0"/>
                <a:t>: </a:t>
              </a:r>
              <a:r>
                <a:rPr lang="en-US" sz="1600" dirty="0"/>
                <a:t>Highlights of their </a:t>
              </a:r>
              <a:r>
                <a:rPr lang="en-US" sz="1600" dirty="0" err="1"/>
                <a:t>CapU</a:t>
              </a:r>
              <a:r>
                <a:rPr lang="en-US" sz="1600" dirty="0"/>
                <a:t> journey</a:t>
              </a:r>
              <a:endParaRPr kumimoji="0" lang="en-CA"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p:txBody>
        </p:sp>
        <p:sp>
          <p:nvSpPr>
            <p:cNvPr id="15" name="TextBox 14"/>
            <p:cNvSpPr txBox="1"/>
            <p:nvPr/>
          </p:nvSpPr>
          <p:spPr>
            <a:xfrm>
              <a:off x="4430978" y="2114183"/>
              <a:ext cx="3193660" cy="1437059"/>
            </a:xfrm>
            <a:prstGeom prst="rect">
              <a:avLst/>
            </a:prstGeom>
            <a:noFill/>
          </p:spPr>
          <p:txBody>
            <a:bodyPr wrap="square" lIns="0" tIns="0" rIns="0" bIns="35992"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dirty="0"/>
                <a:t>Faculty and Curricula were the most valued aspects.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dirty="0"/>
                <a:t>Networking and Co-op were key benefits, emphasizing the need to maintain and expand industry connections.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dirty="0"/>
                <a:t>University resources received lower ratings, suggesting room for improvement.</a:t>
              </a:r>
            </a:p>
          </p:txBody>
        </p:sp>
      </p:grpSp>
      <p:grpSp>
        <p:nvGrpSpPr>
          <p:cNvPr id="18" name="Group 17"/>
          <p:cNvGrpSpPr/>
          <p:nvPr/>
        </p:nvGrpSpPr>
        <p:grpSpPr>
          <a:xfrm>
            <a:off x="4162008" y="3476259"/>
            <a:ext cx="3796192" cy="2008875"/>
            <a:chOff x="4637096" y="1700593"/>
            <a:chExt cx="3029642" cy="1641659"/>
          </a:xfrm>
        </p:grpSpPr>
        <p:sp>
          <p:nvSpPr>
            <p:cNvPr id="19" name="TextBox 18"/>
            <p:cNvSpPr txBox="1"/>
            <p:nvPr/>
          </p:nvSpPr>
          <p:spPr>
            <a:xfrm>
              <a:off x="4648544" y="1700593"/>
              <a:ext cx="3018194" cy="618377"/>
            </a:xfrm>
            <a:prstGeom prst="rect">
              <a:avLst/>
            </a:prstGeom>
            <a:noFill/>
          </p:spPr>
          <p:txBody>
            <a:bodyPr wrap="square" lIns="0" tIns="0" rIns="0" bIns="35992"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b="1" dirty="0"/>
                <a:t>Barriers to Implementing New Programs</a:t>
              </a:r>
              <a:endParaRPr kumimoji="0" lang="en-CA"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p:txBody>
        </p:sp>
        <p:sp>
          <p:nvSpPr>
            <p:cNvPr id="20" name="TextBox 19"/>
            <p:cNvSpPr txBox="1"/>
            <p:nvPr/>
          </p:nvSpPr>
          <p:spPr>
            <a:xfrm>
              <a:off x="4637096" y="2331640"/>
              <a:ext cx="2943065" cy="1010612"/>
            </a:xfrm>
            <a:prstGeom prst="rect">
              <a:avLst/>
            </a:prstGeom>
            <a:noFill/>
          </p:spPr>
          <p:txBody>
            <a:bodyPr wrap="square" lIns="0" tIns="0" rIns="0" bIns="35992"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b="1" dirty="0"/>
                <a:t>Reputation/branding </a:t>
              </a:r>
              <a:r>
                <a:rPr lang="en-US" altLang="en-US" sz="1300" dirty="0"/>
                <a:t>is the biggest challenge: </a:t>
              </a:r>
              <a:r>
                <a:rPr lang="en-US" altLang="en-US" sz="1300" dirty="0" err="1"/>
                <a:t>CapU</a:t>
              </a:r>
              <a:r>
                <a:rPr lang="en-US" altLang="en-US" sz="1300" dirty="0"/>
                <a:t> needs stronger positioning.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b="1" dirty="0"/>
                <a:t>Faculty and staff resources </a:t>
              </a:r>
              <a:r>
                <a:rPr lang="en-US" altLang="en-US" sz="1300" dirty="0"/>
                <a:t>need expansion, including more PhD-qualified instructors.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b="1" dirty="0"/>
                <a:t>Funding and credentialing challenges </a:t>
              </a:r>
              <a:r>
                <a:rPr lang="en-US" altLang="en-US" sz="1300" dirty="0"/>
                <a:t>require government support and competitive pricing. </a:t>
              </a:r>
            </a:p>
          </p:txBody>
        </p:sp>
      </p:grpSp>
      <p:sp>
        <p:nvSpPr>
          <p:cNvPr id="34" name="Rectangle 33"/>
          <p:cNvSpPr/>
          <p:nvPr/>
        </p:nvSpPr>
        <p:spPr>
          <a:xfrm>
            <a:off x="4079081" y="3266854"/>
            <a:ext cx="3857130" cy="6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4060119" y="5762110"/>
            <a:ext cx="3876091" cy="69754"/>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236561" y="5762617"/>
            <a:ext cx="3687706" cy="69754"/>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5">
            <a:extLst>
              <a:ext uri="{FF2B5EF4-FFF2-40B4-BE49-F238E27FC236}">
                <a16:creationId xmlns:a16="http://schemas.microsoft.com/office/drawing/2014/main" id="{DA3A91F1-3C93-9C77-1D0E-4004DEBA684D}"/>
              </a:ext>
            </a:extLst>
          </p:cNvPr>
          <p:cNvSpPr txBox="1">
            <a:spLocks/>
          </p:cNvSpPr>
          <p:nvPr/>
        </p:nvSpPr>
        <p:spPr>
          <a:xfrm>
            <a:off x="342468" y="191080"/>
            <a:ext cx="10099892" cy="736427"/>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lang="en-CA" sz="4400" b="1" dirty="0">
                <a:latin typeface="Calibri" panose="020F0502020204030204" pitchFamily="34" charset="0"/>
                <a:cs typeface="Calibri" panose="020F0502020204030204" pitchFamily="34" charset="0"/>
              </a:rPr>
              <a:t>Alumni Perspectives</a:t>
            </a:r>
            <a:endParaRPr kumimoji="0" lang="en-CA" sz="4400" b="1" i="0" u="none" strike="noStrike" kern="1200" cap="none" spc="0" normalizeH="0" baseline="0" noProof="0" dirty="0">
              <a:ln>
                <a:noFill/>
              </a:ln>
              <a:solidFill>
                <a:prstClr val="black"/>
              </a:solidFill>
              <a:effectLst/>
              <a:uLnTx/>
              <a:uFillTx/>
              <a:latin typeface="Calibri"/>
              <a:ea typeface="+mj-ea"/>
              <a:cs typeface="+mj-cs"/>
            </a:endParaRPr>
          </a:p>
        </p:txBody>
      </p:sp>
      <p:pic>
        <p:nvPicPr>
          <p:cNvPr id="4" name="Picture 3" descr="Capilano University - Tourism Industry Association of BC">
            <a:extLst>
              <a:ext uri="{FF2B5EF4-FFF2-40B4-BE49-F238E27FC236}">
                <a16:creationId xmlns:a16="http://schemas.microsoft.com/office/drawing/2014/main" id="{C5A072AD-B316-EDBE-E16F-CBAC7155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2685" y="5930493"/>
            <a:ext cx="1293381" cy="715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ater-drop-384649_1920.jpg">
            <a:extLst>
              <a:ext uri="{FF2B5EF4-FFF2-40B4-BE49-F238E27FC236}">
                <a16:creationId xmlns:a16="http://schemas.microsoft.com/office/drawing/2014/main" id="{DDB21300-8030-00B2-E9E1-A5ECBF7F2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68" y="927507"/>
            <a:ext cx="3574992" cy="2409100"/>
          </a:xfrm>
          <a:prstGeom prst="rect">
            <a:avLst/>
          </a:prstGeom>
        </p:spPr>
      </p:pic>
      <p:sp>
        <p:nvSpPr>
          <p:cNvPr id="16" name="Rectangle 15">
            <a:extLst>
              <a:ext uri="{FF2B5EF4-FFF2-40B4-BE49-F238E27FC236}">
                <a16:creationId xmlns:a16="http://schemas.microsoft.com/office/drawing/2014/main" id="{F34617E9-5D83-FD4C-26B6-D7214DD8D88C}"/>
              </a:ext>
            </a:extLst>
          </p:cNvPr>
          <p:cNvSpPr/>
          <p:nvPr/>
        </p:nvSpPr>
        <p:spPr>
          <a:xfrm>
            <a:off x="8173209" y="929981"/>
            <a:ext cx="3857130" cy="4830950"/>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1F2F11E9-DFDE-8627-12F7-4A8648E3EBF1}"/>
              </a:ext>
            </a:extLst>
          </p:cNvPr>
          <p:cNvGrpSpPr/>
          <p:nvPr/>
        </p:nvGrpSpPr>
        <p:grpSpPr>
          <a:xfrm>
            <a:off x="342468" y="3499760"/>
            <a:ext cx="3762387" cy="2292618"/>
            <a:chOff x="4390923" y="1415964"/>
            <a:chExt cx="3219284" cy="2293143"/>
          </a:xfrm>
        </p:grpSpPr>
        <p:sp>
          <p:nvSpPr>
            <p:cNvPr id="25" name="TextBox 24">
              <a:extLst>
                <a:ext uri="{FF2B5EF4-FFF2-40B4-BE49-F238E27FC236}">
                  <a16:creationId xmlns:a16="http://schemas.microsoft.com/office/drawing/2014/main" id="{8AEB1B1D-6D03-6BB3-561B-F86FAADD92A5}"/>
                </a:ext>
              </a:extLst>
            </p:cNvPr>
            <p:cNvSpPr txBox="1"/>
            <p:nvPr/>
          </p:nvSpPr>
          <p:spPr>
            <a:xfrm>
              <a:off x="4416546" y="1415964"/>
              <a:ext cx="3193661" cy="683089"/>
            </a:xfrm>
            <a:prstGeom prst="rect">
              <a:avLst/>
            </a:prstGeom>
            <a:noFill/>
          </p:spPr>
          <p:txBody>
            <a:bodyPr wrap="square" lIns="0" tIns="0" rIns="0" bIns="35992"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dirty="0"/>
                <a:t>Areas for Improvement in Future Programs</a:t>
              </a:r>
              <a:endParaRPr kumimoji="0" lang="en-CA"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B61FE8C-CC5D-2039-8BF9-D30E3E90C424}"/>
                </a:ext>
              </a:extLst>
            </p:cNvPr>
            <p:cNvSpPr txBox="1"/>
            <p:nvPr/>
          </p:nvSpPr>
          <p:spPr>
            <a:xfrm>
              <a:off x="4390923" y="2071947"/>
              <a:ext cx="2990868" cy="1637160"/>
            </a:xfrm>
            <a:prstGeom prst="rect">
              <a:avLst/>
            </a:prstGeom>
            <a:noFill/>
          </p:spPr>
          <p:txBody>
            <a:bodyPr wrap="square" lIns="0" tIns="0" rIns="0" bIns="35992"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dirty="0"/>
                <a:t>A strong alumni network is crucial.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dirty="0"/>
                <a:t>Strategic positioning is necessary, aligning with global trends.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dirty="0"/>
                <a:t>A recognized master’s credential (instead of diplomas).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300" dirty="0"/>
                <a:t>International partnerships and co-op programs should be revived for greater industry relevance. </a:t>
              </a:r>
            </a:p>
          </p:txBody>
        </p:sp>
      </p:grpSp>
      <p:sp>
        <p:nvSpPr>
          <p:cNvPr id="30" name="Rectangle 29">
            <a:extLst>
              <a:ext uri="{FF2B5EF4-FFF2-40B4-BE49-F238E27FC236}">
                <a16:creationId xmlns:a16="http://schemas.microsoft.com/office/drawing/2014/main" id="{3A93EBE1-DE2A-484A-69B5-3A7E342D079F}"/>
              </a:ext>
            </a:extLst>
          </p:cNvPr>
          <p:cNvSpPr/>
          <p:nvPr/>
        </p:nvSpPr>
        <p:spPr>
          <a:xfrm>
            <a:off x="8173209" y="5760931"/>
            <a:ext cx="3857130" cy="63415"/>
          </a:xfrm>
          <a:prstGeom prst="rect">
            <a:avLst/>
          </a:prstGeom>
          <a:solidFill>
            <a:srgbClr val="58A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5" name="Group 44">
            <a:extLst>
              <a:ext uri="{FF2B5EF4-FFF2-40B4-BE49-F238E27FC236}">
                <a16:creationId xmlns:a16="http://schemas.microsoft.com/office/drawing/2014/main" id="{8150D1CD-E5F8-81F3-B802-32DE049503F2}"/>
              </a:ext>
            </a:extLst>
          </p:cNvPr>
          <p:cNvGrpSpPr/>
          <p:nvPr/>
        </p:nvGrpSpPr>
        <p:grpSpPr>
          <a:xfrm>
            <a:off x="8248698" y="1048123"/>
            <a:ext cx="3649641" cy="4744516"/>
            <a:chOff x="4525603" y="1733839"/>
            <a:chExt cx="3149963" cy="2138832"/>
          </a:xfrm>
        </p:grpSpPr>
        <p:sp>
          <p:nvSpPr>
            <p:cNvPr id="46" name="TextBox 45">
              <a:extLst>
                <a:ext uri="{FF2B5EF4-FFF2-40B4-BE49-F238E27FC236}">
                  <a16:creationId xmlns:a16="http://schemas.microsoft.com/office/drawing/2014/main" id="{826C9B54-9B0D-293C-B5E0-D69E889B271A}"/>
                </a:ext>
              </a:extLst>
            </p:cNvPr>
            <p:cNvSpPr txBox="1"/>
            <p:nvPr/>
          </p:nvSpPr>
          <p:spPr>
            <a:xfrm>
              <a:off x="4591488" y="1733839"/>
              <a:ext cx="3018194" cy="355093"/>
            </a:xfrm>
            <a:prstGeom prst="rect">
              <a:avLst/>
            </a:prstGeom>
            <a:noFill/>
          </p:spPr>
          <p:txBody>
            <a:bodyPr wrap="square" lIns="0" tIns="0" rIns="0" bIns="35992" rtlCol="0">
              <a:spAutoFit/>
            </a:bodyPr>
            <a:lstStyle/>
            <a:p>
              <a:r>
                <a:rPr lang="en-CA" b="1" dirty="0"/>
                <a:t>Emerging Market Demand &amp; Niche Opportunities</a:t>
              </a:r>
            </a:p>
          </p:txBody>
        </p:sp>
        <p:sp>
          <p:nvSpPr>
            <p:cNvPr id="47" name="TextBox 46">
              <a:extLst>
                <a:ext uri="{FF2B5EF4-FFF2-40B4-BE49-F238E27FC236}">
                  <a16:creationId xmlns:a16="http://schemas.microsoft.com/office/drawing/2014/main" id="{DB599354-1D4D-3B24-D4CB-2A2280EE860B}"/>
                </a:ext>
              </a:extLst>
            </p:cNvPr>
            <p:cNvSpPr txBox="1"/>
            <p:nvPr/>
          </p:nvSpPr>
          <p:spPr>
            <a:xfrm>
              <a:off x="4525603" y="1976395"/>
              <a:ext cx="3149963" cy="1896276"/>
            </a:xfrm>
            <a:prstGeom prst="rect">
              <a:avLst/>
            </a:prstGeom>
            <a:noFill/>
          </p:spPr>
          <p:txBody>
            <a:bodyPr wrap="square" lIns="0" tIns="0" rIns="0" bIns="35992" rtlCol="0">
              <a:spAutoFit/>
            </a:bodyPr>
            <a:lstStyle/>
            <a:p>
              <a:pPr marL="14288" marR="0" lvl="0" indent="1651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300" dirty="0"/>
                <a:t>High-growth fields like cybercrime prevention, clean energy, and sustainable finance present strong opportunities for new programs. </a:t>
              </a:r>
            </a:p>
            <a:p>
              <a:pPr marL="14288" marR="0" lvl="0" indent="1651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300" dirty="0"/>
                <a:t>Entrepreneurship programs with real-world business incubation and access to capital could differentiate </a:t>
              </a:r>
              <a:r>
                <a:rPr lang="en-US" altLang="en-US" sz="1300" dirty="0" err="1"/>
                <a:t>CapU</a:t>
              </a:r>
              <a:r>
                <a:rPr lang="en-US" altLang="en-US" sz="1300" dirty="0"/>
                <a:t>. </a:t>
              </a:r>
            </a:p>
            <a:p>
              <a:pPr marL="14288" marR="0" lvl="0" indent="1651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300" dirty="0"/>
                <a:t>Expanding risk analysis, trade policy, and international finance programs aligns with global business trends. </a:t>
              </a:r>
            </a:p>
            <a:p>
              <a:pPr marL="14288" marR="0" lvl="0" indent="1651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300" dirty="0"/>
                <a:t>Private equity, venture capital, and treasury finance specializations could attract high-potential business students. </a:t>
              </a:r>
            </a:p>
            <a:p>
              <a:pPr marL="14288" marR="0" lvl="0" indent="1651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300" dirty="0"/>
                <a:t>Reviving international co-op programs will enhance global career mobility for graduates. </a:t>
              </a:r>
            </a:p>
          </p:txBody>
        </p:sp>
      </p:grpSp>
    </p:spTree>
    <p:extLst>
      <p:ext uri="{BB962C8B-B14F-4D97-AF65-F5344CB8AC3E}">
        <p14:creationId xmlns:p14="http://schemas.microsoft.com/office/powerpoint/2010/main" val="227863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E731C1-45CD-BEAE-5C8E-774B89118AC6}"/>
              </a:ext>
            </a:extLst>
          </p:cNvPr>
          <p:cNvSpPr>
            <a:spLocks noGrp="1"/>
          </p:cNvSpPr>
          <p:nvPr>
            <p:ph idx="1"/>
          </p:nvPr>
        </p:nvSpPr>
        <p:spPr>
          <a:xfrm>
            <a:off x="2114411" y="3008818"/>
            <a:ext cx="9347000" cy="1792954"/>
          </a:xfrm>
        </p:spPr>
        <p:txBody>
          <a:bodyPr>
            <a:normAutofit fontScale="85000" lnSpcReduction="20000"/>
          </a:bodyPr>
          <a:lstStyle/>
          <a:p>
            <a:pPr>
              <a:lnSpc>
                <a:spcPct val="100000"/>
              </a:lnSpc>
              <a:spcAft>
                <a:spcPts val="800"/>
              </a:spcAft>
              <a:buFont typeface="Wingdings" panose="05000000000000000000" pitchFamily="2" charset="2"/>
              <a:buChar char="ü"/>
            </a:pPr>
            <a:r>
              <a:rPr lang="en-US" sz="2100" b="1" kern="100" dirty="0">
                <a:effectLst/>
                <a:latin typeface="Aptos" panose="020B0004020202020204" pitchFamily="34" charset="0"/>
                <a:ea typeface="Aptos" panose="020B0004020202020204" pitchFamily="34" charset="0"/>
                <a:cs typeface="Arial" panose="020B0604020202020204" pitchFamily="34" charset="0"/>
              </a:rPr>
              <a:t>Euro-MBA In Finance or Marketing.</a:t>
            </a:r>
            <a:endParaRPr lang="en-CA" sz="2100" kern="1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0000"/>
              </a:lnSpc>
              <a:spcBef>
                <a:spcPts val="600"/>
              </a:spcBef>
              <a:spcAft>
                <a:spcPts val="600"/>
              </a:spcAft>
              <a:buNone/>
            </a:pPr>
            <a:r>
              <a:rPr lang="en-US" sz="1600" kern="100" dirty="0">
                <a:effectLst/>
                <a:latin typeface="Aptos" panose="020B0004020202020204" pitchFamily="34" charset="0"/>
                <a:ea typeface="Aptos" panose="020B0004020202020204" pitchFamily="34" charset="0"/>
                <a:cs typeface="Arial" panose="020B0604020202020204" pitchFamily="34" charset="0"/>
              </a:rPr>
              <a:t>The INSEEC Euro MBA, was taught in English and expanded the training started at the McRae Institute with special emphasis on  companies operating in complex European environments.</a:t>
            </a:r>
            <a:endParaRPr lang="en-CA" sz="1600" kern="100" dirty="0">
              <a:effectLst/>
              <a:latin typeface="Aptos" panose="020B0004020202020204" pitchFamily="34" charset="0"/>
              <a:ea typeface="Aptos" panose="020B0004020202020204" pitchFamily="34" charset="0"/>
              <a:cs typeface="Arial" panose="020B0604020202020204" pitchFamily="34" charset="0"/>
            </a:endParaRPr>
          </a:p>
          <a:p>
            <a:pPr>
              <a:lnSpc>
                <a:spcPct val="100000"/>
              </a:lnSpc>
              <a:spcAft>
                <a:spcPts val="800"/>
              </a:spcAft>
              <a:buFont typeface="Wingdings" panose="05000000000000000000" pitchFamily="2" charset="2"/>
              <a:buChar char="ü"/>
            </a:pPr>
            <a:r>
              <a:rPr lang="en-US" sz="2100" b="1" kern="100" dirty="0">
                <a:effectLst/>
                <a:latin typeface="Aptos" panose="020B0004020202020204" pitchFamily="34" charset="0"/>
                <a:ea typeface="Aptos" panose="020B0004020202020204" pitchFamily="34" charset="0"/>
                <a:cs typeface="Arial" panose="020B0604020202020204" pitchFamily="34" charset="0"/>
              </a:rPr>
              <a:t>MBA- In Wine Marketing and Management </a:t>
            </a:r>
          </a:p>
          <a:p>
            <a:pPr marL="0" indent="0">
              <a:lnSpc>
                <a:spcPct val="100000"/>
              </a:lnSpc>
              <a:spcBef>
                <a:spcPts val="0"/>
              </a:spcBef>
              <a:buNone/>
            </a:pPr>
            <a:r>
              <a:rPr lang="en-US" sz="1600" kern="100" dirty="0">
                <a:effectLst/>
                <a:latin typeface="Aptos" panose="020B0004020202020204" pitchFamily="34" charset="0"/>
                <a:ea typeface="Aptos" panose="020B0004020202020204" pitchFamily="34" charset="0"/>
                <a:cs typeface="Arial" panose="020B0604020202020204" pitchFamily="34" charset="0"/>
              </a:rPr>
              <a:t>The objective of this master’s program is to equip the students with the business and technical skills to work as highly qualified executives in the wine sector.</a:t>
            </a:r>
          </a:p>
        </p:txBody>
      </p:sp>
      <p:sp>
        <p:nvSpPr>
          <p:cNvPr id="6" name="Title 1">
            <a:extLst>
              <a:ext uri="{FF2B5EF4-FFF2-40B4-BE49-F238E27FC236}">
                <a16:creationId xmlns:a16="http://schemas.microsoft.com/office/drawing/2014/main" id="{0E96C750-63B2-4A04-A8DD-432CF62002FF}"/>
              </a:ext>
            </a:extLst>
          </p:cNvPr>
          <p:cNvSpPr txBox="1">
            <a:spLocks/>
          </p:cNvSpPr>
          <p:nvPr/>
        </p:nvSpPr>
        <p:spPr>
          <a:xfrm>
            <a:off x="335007" y="510386"/>
            <a:ext cx="11521987" cy="498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Advancing Education Through Global Partnerships</a:t>
            </a:r>
            <a:endParaRPr lang="en-CA" sz="3600" b="1" dirty="0">
              <a:latin typeface="+mn-lt"/>
            </a:endParaRPr>
          </a:p>
        </p:txBody>
      </p:sp>
      <p:pic>
        <p:nvPicPr>
          <p:cNvPr id="8" name="Picture 2">
            <a:extLst>
              <a:ext uri="{FF2B5EF4-FFF2-40B4-BE49-F238E27FC236}">
                <a16:creationId xmlns:a16="http://schemas.microsoft.com/office/drawing/2014/main" id="{52BE85E3-54E5-2ADB-969F-E10359178D9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12" b="27212"/>
          <a:stretch/>
        </p:blipFill>
        <p:spPr bwMode="auto">
          <a:xfrm>
            <a:off x="10715665" y="6164290"/>
            <a:ext cx="1481982" cy="675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8085F58-4D4B-5987-0438-C0D4E9E16278}"/>
              </a:ext>
            </a:extLst>
          </p:cNvPr>
          <p:cNvSpPr txBox="1"/>
          <p:nvPr/>
        </p:nvSpPr>
        <p:spPr>
          <a:xfrm>
            <a:off x="2114411" y="1366793"/>
            <a:ext cx="9453351" cy="1272721"/>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ü"/>
            </a:pPr>
            <a:r>
              <a:rPr lang="en-US" sz="1800" b="1" kern="100" dirty="0">
                <a:effectLst/>
                <a:latin typeface="Aptos" panose="020B0004020202020204" pitchFamily="34" charset="0"/>
                <a:ea typeface="Aptos" panose="020B0004020202020204" pitchFamily="34" charset="0"/>
                <a:cs typeface="Arial" panose="020B0604020202020204" pitchFamily="34" charset="0"/>
              </a:rPr>
              <a:t>Master of Art’s – Special Arrangement</a:t>
            </a:r>
          </a:p>
          <a:p>
            <a:pPr>
              <a:lnSpc>
                <a:spcPct val="107000"/>
              </a:lnSpc>
              <a:spcAft>
                <a:spcPts val="800"/>
              </a:spcAft>
            </a:pPr>
            <a:r>
              <a:rPr lang="en-US" sz="1600" kern="100" dirty="0">
                <a:effectLst/>
                <a:latin typeface="Aptos" panose="020B0004020202020204" pitchFamily="34" charset="0"/>
                <a:ea typeface="Aptos" panose="020B0004020202020204" pitchFamily="34" charset="0"/>
                <a:cs typeface="Arial" panose="020B0604020202020204" pitchFamily="34" charset="0"/>
              </a:rPr>
              <a:t>Simon Fraser University’s Faculty of Arts and Social Sciences provided interdisciplinary approach including humanities, social sciences and language studies, as well as international and regional-based field experience.</a:t>
            </a:r>
            <a:endParaRPr lang="en-CA" sz="16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2058" name="Picture 10" descr="INSEEC School of Business and Economics: Admission 2025, Rankings, Fees &amp;  Acceptance Rate at INSEEC">
            <a:extLst>
              <a:ext uri="{FF2B5EF4-FFF2-40B4-BE49-F238E27FC236}">
                <a16:creationId xmlns:a16="http://schemas.microsoft.com/office/drawing/2014/main" id="{FC140E7B-5F84-24A1-1F91-D38874BF2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90" y="2952978"/>
            <a:ext cx="1775868" cy="177586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C44D05F1-6720-D05B-64FA-D926D5E23C89}"/>
              </a:ext>
            </a:extLst>
          </p:cNvPr>
          <p:cNvGrpSpPr/>
          <p:nvPr/>
        </p:nvGrpSpPr>
        <p:grpSpPr>
          <a:xfrm>
            <a:off x="227435" y="1294834"/>
            <a:ext cx="1775868" cy="1416157"/>
            <a:chOff x="227435" y="1294834"/>
            <a:chExt cx="1775868" cy="1416157"/>
          </a:xfrm>
        </p:grpSpPr>
        <p:pic>
          <p:nvPicPr>
            <p:cNvPr id="2050" name="Picture 2" descr="Simon Fraser University | Education">
              <a:extLst>
                <a:ext uri="{FF2B5EF4-FFF2-40B4-BE49-F238E27FC236}">
                  <a16:creationId xmlns:a16="http://schemas.microsoft.com/office/drawing/2014/main" id="{ADD551AC-240A-B480-F94A-660A3C62AC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0672"/>
            <a:stretch/>
          </p:blipFill>
          <p:spPr bwMode="auto">
            <a:xfrm>
              <a:off x="227436" y="1294834"/>
              <a:ext cx="1775867" cy="8759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imon Fraser University | Education">
              <a:extLst>
                <a:ext uri="{FF2B5EF4-FFF2-40B4-BE49-F238E27FC236}">
                  <a16:creationId xmlns:a16="http://schemas.microsoft.com/office/drawing/2014/main" id="{5BD9C43B-3F97-4A48-B284-E5E0746BAA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153" b="9646"/>
            <a:stretch/>
          </p:blipFill>
          <p:spPr bwMode="auto">
            <a:xfrm>
              <a:off x="227435" y="2174673"/>
              <a:ext cx="1775867" cy="53631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D614B42F-E1A2-2401-2509-A6CAAA24448E}"/>
              </a:ext>
            </a:extLst>
          </p:cNvPr>
          <p:cNvSpPr txBox="1"/>
          <p:nvPr/>
        </p:nvSpPr>
        <p:spPr>
          <a:xfrm>
            <a:off x="2109656" y="5085787"/>
            <a:ext cx="9458106" cy="1009251"/>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ü"/>
            </a:pPr>
            <a:r>
              <a:rPr lang="en-US" sz="1800" b="1" kern="100" dirty="0">
                <a:effectLst/>
                <a:latin typeface="Aptos" panose="020B0004020202020204" pitchFamily="34" charset="0"/>
                <a:ea typeface="Aptos" panose="020B0004020202020204" pitchFamily="34" charset="0"/>
                <a:cs typeface="Arial" panose="020B0604020202020204" pitchFamily="34" charset="0"/>
              </a:rPr>
              <a:t>Master of International Management</a:t>
            </a:r>
            <a:endParaRPr lang="en-CA"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600" kern="100" dirty="0">
                <a:effectLst/>
                <a:latin typeface="Aptos" panose="020B0004020202020204" pitchFamily="34" charset="0"/>
                <a:ea typeface="Aptos" panose="020B0004020202020204" pitchFamily="34" charset="0"/>
                <a:cs typeface="Arial" panose="020B0604020202020204" pitchFamily="34" charset="0"/>
              </a:rPr>
              <a:t>After completing  12 credits and a supervised thesis in Barcelona, students were awarded  a Master’s of International Management.</a:t>
            </a:r>
            <a:endParaRPr lang="en-CA" sz="16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25" name="Picture 14">
            <a:extLst>
              <a:ext uri="{FF2B5EF4-FFF2-40B4-BE49-F238E27FC236}">
                <a16:creationId xmlns:a16="http://schemas.microsoft.com/office/drawing/2014/main" id="{FCE73EF5-712B-4664-1B1B-F3C52DD0C7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783" b="13628"/>
          <a:stretch/>
        </p:blipFill>
        <p:spPr bwMode="auto">
          <a:xfrm>
            <a:off x="227435" y="4970833"/>
            <a:ext cx="1775867" cy="121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323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967531_win32_mlw v2" id="{D6E82B91-6E0A-4ADE-ABDF-7A3107FF5DC0}" vid="{FDF63795-6842-4874-86B5-D3F4150A0B07}"/>
    </a:ext>
  </a:extLst>
</a:theme>
</file>

<file path=ppt/theme/theme3.xml><?xml version="1.0" encoding="utf-8"?>
<a:theme xmlns:a="http://schemas.openxmlformats.org/drawingml/2006/main" name="Ion">
  <a:themeElements>
    <a:clrScheme name="Model X">
      <a:dk1>
        <a:srgbClr val="272E3A"/>
      </a:dk1>
      <a:lt1>
        <a:srgbClr val="FFFFFF"/>
      </a:lt1>
      <a:dk2>
        <a:srgbClr val="00A3DA"/>
      </a:dk2>
      <a:lt2>
        <a:srgbClr val="0CA8DA"/>
      </a:lt2>
      <a:accent1>
        <a:srgbClr val="56CADC"/>
      </a:accent1>
      <a:accent2>
        <a:srgbClr val="49C4DB"/>
      </a:accent2>
      <a:accent3>
        <a:srgbClr val="3DBEDB"/>
      </a:accent3>
      <a:accent4>
        <a:srgbClr val="31B9DB"/>
      </a:accent4>
      <a:accent5>
        <a:srgbClr val="24B3DA"/>
      </a:accent5>
      <a:accent6>
        <a:srgbClr val="18AEDA"/>
      </a:accent6>
      <a:hlink>
        <a:srgbClr val="2F8299"/>
      </a:hlink>
      <a:folHlink>
        <a:srgbClr val="8C8C8C"/>
      </a:folHlink>
    </a:clrScheme>
    <a:fontScheme name="Model X">
      <a:majorFont>
        <a:latin typeface="Open Sans Light"/>
        <a:ea typeface=""/>
        <a:cs typeface=""/>
      </a:majorFont>
      <a:minorFont>
        <a:latin typeface="Open Sans Light"/>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2_Office Theme">
  <a:themeElements>
    <a:clrScheme name="Custom 22">
      <a:dk1>
        <a:sysClr val="windowText" lastClr="000000"/>
      </a:dk1>
      <a:lt1>
        <a:sysClr val="window" lastClr="FFFFFF"/>
      </a:lt1>
      <a:dk2>
        <a:srgbClr val="44546A"/>
      </a:dk2>
      <a:lt2>
        <a:srgbClr val="E7E6E6"/>
      </a:lt2>
      <a:accent1>
        <a:srgbClr val="09244C"/>
      </a:accent1>
      <a:accent2>
        <a:srgbClr val="B0E900"/>
      </a:accent2>
      <a:accent3>
        <a:srgbClr val="09244C"/>
      </a:accent3>
      <a:accent4>
        <a:srgbClr val="009CDA"/>
      </a:accent4>
      <a:accent5>
        <a:srgbClr val="AED8EF"/>
      </a:accent5>
      <a:accent6>
        <a:srgbClr val="D0CECE"/>
      </a:accent6>
      <a:hlink>
        <a:srgbClr val="3F3F3F"/>
      </a:hlink>
      <a:folHlink>
        <a:srgbClr val="D6DCE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heduling Main Theme">
  <a:themeElements>
    <a:clrScheme name="Custom 12">
      <a:dk1>
        <a:srgbClr val="2D2D2D"/>
      </a:dk1>
      <a:lt1>
        <a:srgbClr val="FFFFFF"/>
      </a:lt1>
      <a:dk2>
        <a:srgbClr val="2D2D2D"/>
      </a:dk2>
      <a:lt2>
        <a:srgbClr val="FFFFFF"/>
      </a:lt2>
      <a:accent1>
        <a:srgbClr val="2E7DAE"/>
      </a:accent1>
      <a:accent2>
        <a:srgbClr val="2D85CB"/>
      </a:accent2>
      <a:accent3>
        <a:srgbClr val="D8D8D8"/>
      </a:accent3>
      <a:accent4>
        <a:srgbClr val="BFBFBF"/>
      </a:accent4>
      <a:accent5>
        <a:srgbClr val="969696"/>
      </a:accent5>
      <a:accent6>
        <a:srgbClr val="424242"/>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duling Main Theme" id="{8F44E00C-01C5-1947-9F64-288DE72E9995}" vid="{A54D7241-00E7-374F-8862-D48A77188A57}"/>
    </a:ext>
  </a:extLst>
</a:theme>
</file>

<file path=ppt/theme/theme6.xml><?xml version="1.0" encoding="utf-8"?>
<a:theme xmlns:a="http://schemas.openxmlformats.org/drawingml/2006/main" name="3_Office Theme">
  <a:themeElements>
    <a:clrScheme name="Custom 22">
      <a:dk1>
        <a:sysClr val="windowText" lastClr="000000"/>
      </a:dk1>
      <a:lt1>
        <a:sysClr val="window" lastClr="FFFFFF"/>
      </a:lt1>
      <a:dk2>
        <a:srgbClr val="44546A"/>
      </a:dk2>
      <a:lt2>
        <a:srgbClr val="E7E6E6"/>
      </a:lt2>
      <a:accent1>
        <a:srgbClr val="09244C"/>
      </a:accent1>
      <a:accent2>
        <a:srgbClr val="B0E900"/>
      </a:accent2>
      <a:accent3>
        <a:srgbClr val="09244C"/>
      </a:accent3>
      <a:accent4>
        <a:srgbClr val="009CDA"/>
      </a:accent4>
      <a:accent5>
        <a:srgbClr val="AED8EF"/>
      </a:accent5>
      <a:accent6>
        <a:srgbClr val="D0CECE"/>
      </a:accent6>
      <a:hlink>
        <a:srgbClr val="3F3F3F"/>
      </a:hlink>
      <a:folHlink>
        <a:srgbClr val="D6DCE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Custom 22">
      <a:dk1>
        <a:sysClr val="windowText" lastClr="000000"/>
      </a:dk1>
      <a:lt1>
        <a:sysClr val="window" lastClr="FFFFFF"/>
      </a:lt1>
      <a:dk2>
        <a:srgbClr val="44546A"/>
      </a:dk2>
      <a:lt2>
        <a:srgbClr val="E7E6E6"/>
      </a:lt2>
      <a:accent1>
        <a:srgbClr val="09244C"/>
      </a:accent1>
      <a:accent2>
        <a:srgbClr val="B0E900"/>
      </a:accent2>
      <a:accent3>
        <a:srgbClr val="09244C"/>
      </a:accent3>
      <a:accent4>
        <a:srgbClr val="009CDA"/>
      </a:accent4>
      <a:accent5>
        <a:srgbClr val="AED8EF"/>
      </a:accent5>
      <a:accent6>
        <a:srgbClr val="D0CECE"/>
      </a:accent6>
      <a:hlink>
        <a:srgbClr val="3F3F3F"/>
      </a:hlink>
      <a:folHlink>
        <a:srgbClr val="D6DCE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Custom 22">
      <a:dk1>
        <a:sysClr val="windowText" lastClr="000000"/>
      </a:dk1>
      <a:lt1>
        <a:sysClr val="window" lastClr="FFFFFF"/>
      </a:lt1>
      <a:dk2>
        <a:srgbClr val="44546A"/>
      </a:dk2>
      <a:lt2>
        <a:srgbClr val="E7E6E6"/>
      </a:lt2>
      <a:accent1>
        <a:srgbClr val="09244C"/>
      </a:accent1>
      <a:accent2>
        <a:srgbClr val="B0E900"/>
      </a:accent2>
      <a:accent3>
        <a:srgbClr val="09244C"/>
      </a:accent3>
      <a:accent4>
        <a:srgbClr val="009CDA"/>
      </a:accent4>
      <a:accent5>
        <a:srgbClr val="AED8EF"/>
      </a:accent5>
      <a:accent6>
        <a:srgbClr val="D0CECE"/>
      </a:accent6>
      <a:hlink>
        <a:srgbClr val="3F3F3F"/>
      </a:hlink>
      <a:folHlink>
        <a:srgbClr val="D6DCE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12482</Words>
  <Application>Microsoft Office PowerPoint</Application>
  <PresentationFormat>Widescreen</PresentationFormat>
  <Paragraphs>1701</Paragraphs>
  <Slides>84</Slides>
  <Notes>18</Notes>
  <HiddenSlides>1</HiddenSlides>
  <MMClips>0</MMClips>
  <ScaleCrop>false</ScaleCrop>
  <HeadingPairs>
    <vt:vector size="8" baseType="variant">
      <vt:variant>
        <vt:lpstr>Fonts Used</vt:lpstr>
      </vt:variant>
      <vt:variant>
        <vt:i4>16</vt:i4>
      </vt:variant>
      <vt:variant>
        <vt:lpstr>Theme</vt:lpstr>
      </vt:variant>
      <vt:variant>
        <vt:i4>8</vt:i4>
      </vt:variant>
      <vt:variant>
        <vt:lpstr>Embedded OLE Servers</vt:lpstr>
      </vt:variant>
      <vt:variant>
        <vt:i4>1</vt:i4>
      </vt:variant>
      <vt:variant>
        <vt:lpstr>Slide Titles</vt:lpstr>
      </vt:variant>
      <vt:variant>
        <vt:i4>84</vt:i4>
      </vt:variant>
    </vt:vector>
  </HeadingPairs>
  <TitlesOfParts>
    <vt:vector size="109" baseType="lpstr">
      <vt:lpstr>Aptos</vt:lpstr>
      <vt:lpstr>Arial</vt:lpstr>
      <vt:lpstr>Calibri</vt:lpstr>
      <vt:lpstr>Calibri </vt:lpstr>
      <vt:lpstr>Calibri Light</vt:lpstr>
      <vt:lpstr>Century Gothic</vt:lpstr>
      <vt:lpstr>Courier New</vt:lpstr>
      <vt:lpstr>futura-pt</vt:lpstr>
      <vt:lpstr>Google Sans</vt:lpstr>
      <vt:lpstr>Gotham Book</vt:lpstr>
      <vt:lpstr>Open Sans</vt:lpstr>
      <vt:lpstr>Segoe UI</vt:lpstr>
      <vt:lpstr>Symbol</vt:lpstr>
      <vt:lpstr>texgyreherosbold</vt:lpstr>
      <vt:lpstr>Wingdings</vt:lpstr>
      <vt:lpstr>Wingdings 3</vt:lpstr>
      <vt:lpstr>Office Theme</vt:lpstr>
      <vt:lpstr>1_Office Theme</vt:lpstr>
      <vt:lpstr>Ion</vt:lpstr>
      <vt:lpstr>2_Office Theme</vt:lpstr>
      <vt:lpstr>Sheduling Main Theme</vt:lpstr>
      <vt:lpstr>3_Office Theme</vt:lpstr>
      <vt:lpstr>4_Office Theme</vt:lpstr>
      <vt:lpstr>5_Office Theme</vt:lpstr>
      <vt:lpstr>think-cell Slide</vt:lpstr>
      <vt:lpstr>Redesigning Business Education: Insights from McRae &amp; IMNA</vt:lpstr>
      <vt:lpstr>Agenda</vt:lpstr>
      <vt:lpstr>A holistic view of the McRae Institute of International Management</vt:lpstr>
      <vt:lpstr>Welcome to the McRae Institute</vt:lpstr>
      <vt:lpstr>PowerPoint Presentation</vt:lpstr>
      <vt:lpstr>The programme offers three award routes that you can choose to study:  </vt:lpstr>
      <vt:lpstr>Background on the APMCP and  the LAMP</vt:lpstr>
      <vt:lpstr>To whom were the two McRae Institute program directed to: </vt:lpstr>
      <vt:lpstr>PowerPoint Presentation</vt:lpstr>
      <vt:lpstr>It was difficult to piece the Program Learning Outcomes. But below was the closest to PLO’s:</vt:lpstr>
      <vt:lpstr>PowerPoint Presentation</vt:lpstr>
      <vt:lpstr>PowerPoint Presentation</vt:lpstr>
      <vt:lpstr>PowerPoint Presentation</vt:lpstr>
      <vt:lpstr>PowerPoint Presentation</vt:lpstr>
      <vt:lpstr>PowerPoint Presentation</vt:lpstr>
      <vt:lpstr>PowerPoint Presentation</vt:lpstr>
      <vt:lpstr>SWOT for previous McRae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SWOT for possible McRae</vt:lpstr>
      <vt:lpstr>PowerPoint Presentation</vt:lpstr>
      <vt:lpstr>PowerPoint Presentation</vt:lpstr>
      <vt:lpstr>IMNA; An Overview</vt:lpstr>
      <vt:lpstr>Unlocking Global Business Potential: Skills, Networks, and Opportunities</vt:lpstr>
      <vt:lpstr>Why choose this course?</vt:lpstr>
      <vt:lpstr>PowerPoint Presentation</vt:lpstr>
      <vt:lpstr>PowerPoint Presentation</vt:lpstr>
      <vt:lpstr>PowerPoint Presentation</vt:lpstr>
      <vt:lpstr>PowerPoint Presentation</vt:lpstr>
      <vt:lpstr>PowerPoint Presentation</vt:lpstr>
      <vt:lpstr>PowerPoint Presentation</vt:lpstr>
      <vt:lpstr>Voices of Experience Insights from Faculty Survey</vt:lpstr>
      <vt:lpstr>PowerPoint Presentation</vt:lpstr>
      <vt:lpstr>PowerPoint Presentation</vt:lpstr>
      <vt:lpstr>PowerPoint Presentation</vt:lpstr>
      <vt:lpstr>PowerPoint Presentation</vt:lpstr>
      <vt:lpstr>Challenges and barriers in Launching New Master’s Programs</vt:lpstr>
      <vt:lpstr>Building Brand Recognition (By affiliating with highly reputable institutions)  &amp; Attracting Students &amp; Generating Revenue </vt:lpstr>
      <vt:lpstr>PowerPoint Presentation</vt:lpstr>
      <vt:lpstr>Fundação Getulio Vargas</vt:lpstr>
      <vt:lpstr>The International Affairs Division at FGV: Training </vt:lpstr>
      <vt:lpstr>The International Affairs Division at FGV; Training - Executive</vt:lpstr>
      <vt:lpstr>The International Affairs Division at FGV: International Partnership </vt:lpstr>
      <vt:lpstr>PowerPoint Presentation</vt:lpstr>
      <vt:lpstr>The International Affairs Division at FGV: International Partnership </vt:lpstr>
      <vt:lpstr>FGV EAESP: School of Business Administration</vt:lpstr>
      <vt:lpstr>FGV Educação Executiva; Short and Medium Term</vt:lpstr>
      <vt:lpstr>FGV Educação Executiva; Short and Medium Term</vt:lpstr>
      <vt:lpstr>FGV Insights:  Expanding Global Partnerships &amp; Executive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Georgetown University Insights:  Establishing CapU as a Global Executive Training Hub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UC Berkeley Insights:  A Flexible, Modular Approach to Executive Education</vt:lpstr>
      <vt:lpstr>Alumni Perspectives Insights from the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abdollahy69</dc:creator>
  <cp:lastModifiedBy>Lou Villalba</cp:lastModifiedBy>
  <cp:revision>113</cp:revision>
  <dcterms:created xsi:type="dcterms:W3CDTF">2025-02-11T05:56:10Z</dcterms:created>
  <dcterms:modified xsi:type="dcterms:W3CDTF">2025-03-11T04:22:13Z</dcterms:modified>
</cp:coreProperties>
</file>